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51"/>
  </p:notesMasterIdLst>
  <p:sldIdLst>
    <p:sldId id="297" r:id="rId2"/>
    <p:sldId id="298" r:id="rId3"/>
    <p:sldId id="257" r:id="rId4"/>
    <p:sldId id="258"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5" r:id="rId18"/>
    <p:sldId id="269" r:id="rId19"/>
    <p:sldId id="273" r:id="rId20"/>
    <p:sldId id="274" r:id="rId21"/>
    <p:sldId id="276" r:id="rId22"/>
    <p:sldId id="277" r:id="rId23"/>
    <p:sldId id="278" r:id="rId24"/>
    <p:sldId id="304" r:id="rId25"/>
    <p:sldId id="279" r:id="rId26"/>
    <p:sldId id="280" r:id="rId27"/>
    <p:sldId id="291" r:id="rId28"/>
    <p:sldId id="292" r:id="rId29"/>
    <p:sldId id="293" r:id="rId30"/>
    <p:sldId id="296" r:id="rId31"/>
    <p:sldId id="299" r:id="rId32"/>
    <p:sldId id="300" r:id="rId33"/>
    <p:sldId id="301" r:id="rId34"/>
    <p:sldId id="303" r:id="rId35"/>
    <p:sldId id="302" r:id="rId36"/>
    <p:sldId id="295" r:id="rId37"/>
    <p:sldId id="305" r:id="rId38"/>
    <p:sldId id="306" r:id="rId39"/>
    <p:sldId id="307" r:id="rId40"/>
    <p:sldId id="309" r:id="rId41"/>
    <p:sldId id="310" r:id="rId42"/>
    <p:sldId id="314" r:id="rId43"/>
    <p:sldId id="315" r:id="rId44"/>
    <p:sldId id="318" r:id="rId45"/>
    <p:sldId id="319" r:id="rId46"/>
    <p:sldId id="320" r:id="rId47"/>
    <p:sldId id="317" r:id="rId48"/>
    <p:sldId id="322" r:id="rId49"/>
    <p:sldId id="321" r:id="rId50"/>
  </p:sldIdLst>
  <p:sldSz cx="9144000" cy="6858000" type="screen4x3"/>
  <p:notesSz cx="7077075" cy="93837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CC00FF"/>
    <a:srgbClr val="6600CC"/>
    <a:srgbClr val="009900"/>
    <a:srgbClr val="000000"/>
    <a:srgbClr val="3333FF"/>
    <a:srgbClr val="00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95" autoAdjust="0"/>
  </p:normalViewPr>
  <p:slideViewPr>
    <p:cSldViewPr>
      <p:cViewPr varScale="1">
        <p:scale>
          <a:sx n="55" d="100"/>
          <a:sy n="55" d="100"/>
        </p:scale>
        <p:origin x="-15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pPr>
              <a:defRPr/>
            </a:pPr>
            <a:fld id="{AECC7E69-D7DB-4E4F-B103-8755BEF1CD52}" type="datetimeFigureOut">
              <a:rPr lang="en-US"/>
              <a:pPr>
                <a:defRPr/>
              </a:pPr>
              <a:t>6/9/2011</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8025" y="4457700"/>
            <a:ext cx="5661025" cy="422275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12225"/>
            <a:ext cx="3067050" cy="4699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08438" y="8912225"/>
            <a:ext cx="3067050" cy="469900"/>
          </a:xfrm>
          <a:prstGeom prst="rect">
            <a:avLst/>
          </a:prstGeom>
        </p:spPr>
        <p:txBody>
          <a:bodyPr vert="horz" lIns="91440" tIns="45720" rIns="91440" bIns="45720" rtlCol="0" anchor="b"/>
          <a:lstStyle>
            <a:lvl1pPr algn="r">
              <a:defRPr sz="1200"/>
            </a:lvl1pPr>
          </a:lstStyle>
          <a:p>
            <a:pPr>
              <a:defRPr/>
            </a:pPr>
            <a:fld id="{8354C859-7438-40C2-87E0-C07E5A3B5A0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82DA68-5ECB-430B-BA19-93D026520052}" type="slidenum">
              <a:rPr lang="en-US" smtClean="0"/>
              <a:pPr/>
              <a:t>13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591A9A-4A05-4D8D-B0FA-CA22929517E7}" type="slidenum">
              <a:rPr lang="en-US" smtClean="0"/>
              <a:pPr/>
              <a:t>28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9C363A-C8AE-487A-9557-C3B69F755A2F}" type="slidenum">
              <a:rPr lang="en-US" smtClean="0"/>
              <a:pPr/>
              <a:t>32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89804119-E805-49DD-95E6-6FF5E19E20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FBF58D9-A41A-4106-88E2-A54D867A6A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B80D7DC-E517-4AB9-9CD4-EE241DF976D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8F54A4A-81AB-461F-8D41-D784F4D0BAE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487FA9-88E0-474D-A5AE-2D28685D6E7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43AF47A-8E6B-42A5-A61F-1D78736440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E03AC80-0411-4AEF-BAF3-4505EE9C916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11FC5C0-7F3B-46A7-B331-129F25EDED5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FA6135B-751D-41C1-A2C6-CC483D88883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9FFAB0F-87B4-4534-91CB-E0D7CD9E35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10ED88A-62A6-4F0A-BF31-54DADEBBE1C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43D2D79-DDD7-430D-9826-7637559E44C1}"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346" r:id="rId1"/>
    <p:sldLayoutId id="2147484338" r:id="rId2"/>
    <p:sldLayoutId id="2147484347" r:id="rId3"/>
    <p:sldLayoutId id="2147484339" r:id="rId4"/>
    <p:sldLayoutId id="2147484340" r:id="rId5"/>
    <p:sldLayoutId id="2147484341" r:id="rId6"/>
    <p:sldLayoutId id="2147484342" r:id="rId7"/>
    <p:sldLayoutId id="2147484343" r:id="rId8"/>
    <p:sldLayoutId id="2147484348" r:id="rId9"/>
    <p:sldLayoutId id="2147484344" r:id="rId10"/>
    <p:sldLayoutId id="214748434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23.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3.wmf"/><Relationship Id="rId4" Type="http://schemas.openxmlformats.org/officeDocument/2006/relationships/image" Target="../media/image42.wmf"/></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7.xml"/><Relationship Id="rId4" Type="http://schemas.openxmlformats.org/officeDocument/2006/relationships/image" Target="../media/image51.wmf"/></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wmf"/></Relationships>
</file>

<file path=ppt/slides/_rels/slide45.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524000" y="2057400"/>
            <a:ext cx="6248400" cy="2554288"/>
          </a:xfrm>
          <a:prstGeom prst="rect">
            <a:avLst/>
          </a:prstGeom>
          <a:noFill/>
          <a:ln w="9525">
            <a:noFill/>
            <a:miter lim="800000"/>
            <a:headEnd/>
            <a:tailEnd/>
          </a:ln>
        </p:spPr>
        <p:txBody>
          <a:bodyPr>
            <a:spAutoFit/>
          </a:bodyPr>
          <a:lstStyle/>
          <a:p>
            <a:pPr algn="ctr"/>
            <a:r>
              <a:rPr lang="en-US" sz="3200" b="1" dirty="0" smtClean="0">
                <a:solidFill>
                  <a:srgbClr val="0000FF"/>
                </a:solidFill>
              </a:rPr>
              <a:t>NASA-HDBK-8739.21</a:t>
            </a:r>
            <a:endParaRPr lang="en-US" sz="3200" b="1" dirty="0">
              <a:solidFill>
                <a:srgbClr val="0000FF"/>
              </a:solidFill>
            </a:endParaRPr>
          </a:p>
          <a:p>
            <a:pPr algn="ctr"/>
            <a:endParaRPr lang="en-US" sz="2800" b="1" dirty="0">
              <a:solidFill>
                <a:srgbClr val="0000FF"/>
              </a:solidFill>
            </a:endParaRPr>
          </a:p>
          <a:p>
            <a:pPr algn="ctr"/>
            <a:r>
              <a:rPr lang="en-US" sz="2800" b="1" dirty="0">
                <a:solidFill>
                  <a:srgbClr val="0000FF"/>
                </a:solidFill>
              </a:rPr>
              <a:t>Workmanship Manual for Electrostatic Discharge Control</a:t>
            </a:r>
          </a:p>
          <a:p>
            <a:pPr algn="ctr"/>
            <a:endParaRPr lang="en-US" sz="2800" b="1" dirty="0">
              <a:solidFill>
                <a:srgbClr val="0000FF"/>
              </a:solidFill>
            </a:endParaRPr>
          </a:p>
          <a:p>
            <a:pPr algn="ctr"/>
            <a:r>
              <a:rPr lang="en-US" sz="1600" b="1" dirty="0">
                <a:solidFill>
                  <a:srgbClr val="0000FF"/>
                </a:solidFill>
              </a:rPr>
              <a:t>(Excluding Electrically Initiated Explosive Devices)</a:t>
            </a:r>
            <a:endParaRPr lang="en-US" sz="2800" b="1" dirty="0">
              <a:solidFill>
                <a:srgbClr val="0000FF"/>
              </a:solidFill>
            </a:endParaRPr>
          </a:p>
        </p:txBody>
      </p:sp>
      <p:sp>
        <p:nvSpPr>
          <p:cNvPr id="5123" name="TextBox 3"/>
          <p:cNvSpPr txBox="1">
            <a:spLocks noChangeArrowheads="1"/>
          </p:cNvSpPr>
          <p:nvPr/>
        </p:nvSpPr>
        <p:spPr bwMode="auto">
          <a:xfrm>
            <a:off x="2590800" y="4800600"/>
            <a:ext cx="4114800" cy="584200"/>
          </a:xfrm>
          <a:prstGeom prst="rect">
            <a:avLst/>
          </a:prstGeom>
          <a:noFill/>
          <a:ln w="9525">
            <a:noFill/>
            <a:miter lim="800000"/>
            <a:headEnd/>
            <a:tailEnd/>
          </a:ln>
        </p:spPr>
        <p:txBody>
          <a:bodyPr>
            <a:spAutoFit/>
          </a:bodyPr>
          <a:lstStyle/>
          <a:p>
            <a:pPr algn="ctr"/>
            <a:r>
              <a:rPr lang="en-US" sz="3200" b="1" u="sng">
                <a:solidFill>
                  <a:srgbClr val="C00000"/>
                </a:solidFill>
              </a:rPr>
              <a:t>OVERVIEW</a:t>
            </a:r>
          </a:p>
        </p:txBody>
      </p:sp>
      <p:sp>
        <p:nvSpPr>
          <p:cNvPr id="5124" name="TextBox 3"/>
          <p:cNvSpPr txBox="1">
            <a:spLocks noChangeArrowheads="1"/>
          </p:cNvSpPr>
          <p:nvPr/>
        </p:nvSpPr>
        <p:spPr bwMode="auto">
          <a:xfrm>
            <a:off x="914400" y="5029200"/>
            <a:ext cx="7086600" cy="369888"/>
          </a:xfrm>
          <a:prstGeom prst="rect">
            <a:avLst/>
          </a:prstGeom>
          <a:noFill/>
          <a:ln w="9525">
            <a:noFill/>
            <a:miter lim="800000"/>
            <a:headEnd/>
            <a:tailEnd/>
          </a:ln>
        </p:spPr>
        <p:txBody>
          <a:bodyPr>
            <a:spAutoFit/>
          </a:bodyPr>
          <a:lstStyle/>
          <a:p>
            <a:pPr algn="ctr"/>
            <a:r>
              <a:rPr lang="en-US"/>
              <a:t>  </a:t>
            </a:r>
          </a:p>
        </p:txBody>
      </p:sp>
      <p:pic>
        <p:nvPicPr>
          <p:cNvPr id="5125" name="Picture 5" descr="090519-hubble-hmed-5a.h2.jpe"/>
          <p:cNvPicPr>
            <a:picLocks noChangeAspect="1"/>
          </p:cNvPicPr>
          <p:nvPr/>
        </p:nvPicPr>
        <p:blipFill>
          <a:blip r:embed="rId2" cstate="print"/>
          <a:srcRect/>
          <a:stretch>
            <a:fillRect/>
          </a:stretch>
        </p:blipFill>
        <p:spPr bwMode="auto">
          <a:xfrm>
            <a:off x="3657600" y="304800"/>
            <a:ext cx="2057400" cy="1357313"/>
          </a:xfrm>
          <a:prstGeom prst="rect">
            <a:avLst/>
          </a:prstGeom>
          <a:noFill/>
          <a:ln w="9525">
            <a:noFill/>
            <a:miter lim="800000"/>
            <a:headEnd/>
            <a:tailEnd/>
          </a:ln>
        </p:spPr>
      </p:pic>
      <p:pic>
        <p:nvPicPr>
          <p:cNvPr id="5126" name="Picture 6" descr="D:\Documents and Settings\E373767\Local Settings\Temporary Internet Files\Content.IE5\NHSBZ2JE\dglxasset[3].aspx"/>
          <p:cNvPicPr>
            <a:picLocks noChangeAspect="1" noChangeArrowheads="1"/>
          </p:cNvPicPr>
          <p:nvPr/>
        </p:nvPicPr>
        <p:blipFill>
          <a:blip r:embed="rId3" cstate="print"/>
          <a:srcRect/>
          <a:stretch>
            <a:fillRect/>
          </a:stretch>
        </p:blipFill>
        <p:spPr bwMode="auto">
          <a:xfrm>
            <a:off x="457200" y="2286000"/>
            <a:ext cx="1517650" cy="270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81000" y="304800"/>
            <a:ext cx="7696200" cy="730250"/>
          </a:xfrm>
          <a:prstGeom prst="rect">
            <a:avLst/>
          </a:prstGeom>
          <a:noFill/>
          <a:ln w="9525">
            <a:noFill/>
            <a:miter lim="800000"/>
            <a:headEnd/>
            <a:tailEnd/>
          </a:ln>
        </p:spPr>
        <p:txBody>
          <a:bodyPr>
            <a:spAutoFit/>
          </a:bodyPr>
          <a:lstStyle/>
          <a:p>
            <a:pPr marL="342900" indent="-342900">
              <a:spcBef>
                <a:spcPct val="50000"/>
              </a:spcBef>
              <a:buClr>
                <a:srgbClr val="0000FF"/>
              </a:buClr>
              <a:buSzPct val="120000"/>
              <a:buFontTx/>
              <a:buAutoNum type="alphaLcPeriod" startAt="3"/>
            </a:pPr>
            <a:r>
              <a:rPr lang="en-US" sz="1400" b="1">
                <a:solidFill>
                  <a:srgbClr val="0000FF"/>
                </a:solidFill>
              </a:rPr>
              <a:t>Charged Device Model (CDM): </a:t>
            </a:r>
            <a:r>
              <a:rPr lang="en-US" sz="1400" b="1"/>
              <a:t>Model considers the situation where a device is charged and discharged to ground through one pin or connector. CDM sensitivity of a given device may be package dependent.</a:t>
            </a:r>
            <a:endParaRPr lang="en-US" sz="1400" b="1">
              <a:solidFill>
                <a:srgbClr val="0000FF"/>
              </a:solidFill>
            </a:endParaRPr>
          </a:p>
        </p:txBody>
      </p:sp>
      <p:graphicFrame>
        <p:nvGraphicFramePr>
          <p:cNvPr id="18471" name="Group 39"/>
          <p:cNvGraphicFramePr>
            <a:graphicFrameLocks noGrp="1"/>
          </p:cNvGraphicFramePr>
          <p:nvPr/>
        </p:nvGraphicFramePr>
        <p:xfrm>
          <a:off x="1371600" y="1295400"/>
          <a:ext cx="2209800" cy="2194560"/>
        </p:xfrm>
        <a:graphic>
          <a:graphicData uri="http://schemas.openxmlformats.org/drawingml/2006/table">
            <a:tbl>
              <a:tblPr/>
              <a:tblGrid>
                <a:gridCol w="685800"/>
                <a:gridCol w="1524000"/>
              </a:tblGrid>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3300"/>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3300"/>
                          </a:solidFill>
                          <a:effectLst/>
                          <a:latin typeface="Arial" charset="0"/>
                        </a:rPr>
                        <a:t>Voltage Range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 </a:t>
                      </a:r>
                      <a:r>
                        <a:rPr kumimoji="0" lang="en-US" sz="1200" b="1" i="0" u="none" strike="noStrike" cap="none" normalizeH="0" baseline="0" smtClean="0">
                          <a:ln>
                            <a:noFill/>
                          </a:ln>
                          <a:solidFill>
                            <a:schemeClr val="tx1"/>
                          </a:solidFill>
                          <a:effectLst/>
                          <a:latin typeface="Arial" charset="0"/>
                          <a:cs typeface="Arial" charset="0"/>
                        </a:rPr>
                        <a:t>&lt; </a:t>
                      </a:r>
                      <a:r>
                        <a:rPr kumimoji="0" lang="en-US" sz="1200" b="1" i="0" u="none" strike="noStrike" cap="none" normalizeH="0" baseline="0" smtClean="0">
                          <a:ln>
                            <a:noFill/>
                          </a:ln>
                          <a:solidFill>
                            <a:schemeClr val="tx1"/>
                          </a:solidFill>
                          <a:effectLst/>
                          <a:latin typeface="Arial" charset="0"/>
                        </a:rPr>
                        <a:t>125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 125 to </a:t>
                      </a:r>
                      <a:r>
                        <a:rPr kumimoji="0" lang="en-US" sz="1200" b="1" i="0" u="none" strike="noStrike" cap="none" normalizeH="0" baseline="0" smtClean="0">
                          <a:ln>
                            <a:noFill/>
                          </a:ln>
                          <a:solidFill>
                            <a:schemeClr val="tx1"/>
                          </a:solidFill>
                          <a:effectLst/>
                          <a:latin typeface="Arial" charset="0"/>
                          <a:cs typeface="Arial" charset="0"/>
                        </a:rPr>
                        <a:t>&lt; </a:t>
                      </a:r>
                      <a:r>
                        <a:rPr kumimoji="0" lang="en-US" sz="1200" b="1" i="0" u="none" strike="noStrike" cap="none" normalizeH="0" baseline="0" smtClean="0">
                          <a:ln>
                            <a:noFill/>
                          </a:ln>
                          <a:solidFill>
                            <a:schemeClr val="tx1"/>
                          </a:solidFill>
                          <a:effectLst/>
                          <a:latin typeface="Arial" charset="0"/>
                        </a:rPr>
                        <a:t>250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250 to  </a:t>
                      </a:r>
                      <a:r>
                        <a:rPr kumimoji="0" lang="en-US" sz="1200" b="1" i="0" u="none" strike="noStrike" cap="none" normalizeH="0" baseline="0" dirty="0" smtClean="0">
                          <a:ln>
                            <a:noFill/>
                          </a:ln>
                          <a:solidFill>
                            <a:schemeClr val="tx1"/>
                          </a:solidFill>
                          <a:effectLst/>
                          <a:latin typeface="Arial" charset="0"/>
                          <a:cs typeface="Arial" charset="0"/>
                        </a:rPr>
                        <a:t>&lt; </a:t>
                      </a:r>
                      <a:r>
                        <a:rPr kumimoji="0" lang="en-US" sz="1200" b="1" i="0" u="none" strike="noStrike" cap="none" normalizeH="0" baseline="0" dirty="0" smtClean="0">
                          <a:ln>
                            <a:noFill/>
                          </a:ln>
                          <a:solidFill>
                            <a:schemeClr val="tx1"/>
                          </a:solidFill>
                          <a:effectLst/>
                          <a:latin typeface="Arial" charset="0"/>
                        </a:rPr>
                        <a:t>500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500 to  </a:t>
                      </a:r>
                      <a:r>
                        <a:rPr kumimoji="0" lang="en-US" sz="1200" b="1" i="0" u="none" strike="noStrike" cap="none" normalizeH="0" baseline="0" smtClean="0">
                          <a:ln>
                            <a:noFill/>
                          </a:ln>
                          <a:solidFill>
                            <a:schemeClr val="tx1"/>
                          </a:solidFill>
                          <a:effectLst/>
                          <a:latin typeface="Arial" charset="0"/>
                          <a:cs typeface="Arial" charset="0"/>
                        </a:rPr>
                        <a:t>&lt; </a:t>
                      </a:r>
                      <a:r>
                        <a:rPr kumimoji="0" lang="en-US" sz="1200" b="1" i="0" u="none" strike="noStrike" cap="none" normalizeH="0" baseline="0" smtClean="0">
                          <a:ln>
                            <a:noFill/>
                          </a:ln>
                          <a:solidFill>
                            <a:schemeClr val="tx1"/>
                          </a:solidFill>
                          <a:effectLst/>
                          <a:latin typeface="Arial" charset="0"/>
                        </a:rPr>
                        <a:t>1000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1000 to  </a:t>
                      </a:r>
                      <a:r>
                        <a:rPr kumimoji="0" lang="en-US" sz="1200" b="1" i="0" u="none" strike="noStrike" cap="none" normalizeH="0" baseline="0" smtClean="0">
                          <a:ln>
                            <a:noFill/>
                          </a:ln>
                          <a:solidFill>
                            <a:schemeClr val="tx1"/>
                          </a:solidFill>
                          <a:effectLst/>
                          <a:latin typeface="Arial" charset="0"/>
                          <a:cs typeface="Arial" charset="0"/>
                        </a:rPr>
                        <a:t>&lt; </a:t>
                      </a:r>
                      <a:r>
                        <a:rPr kumimoji="0" lang="en-US" sz="1200" b="1" i="0" u="none" strike="noStrike" cap="none" normalizeH="0" baseline="0" smtClean="0">
                          <a:ln>
                            <a:noFill/>
                          </a:ln>
                          <a:solidFill>
                            <a:schemeClr val="tx1"/>
                          </a:solidFill>
                          <a:effectLst/>
                          <a:latin typeface="Arial" charset="0"/>
                        </a:rPr>
                        <a:t>1500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1500 to  </a:t>
                      </a:r>
                      <a:r>
                        <a:rPr kumimoji="0" lang="en-US" sz="1200" b="1" i="0" u="none" strike="noStrike" cap="none" normalizeH="0" baseline="0" smtClean="0">
                          <a:ln>
                            <a:noFill/>
                          </a:ln>
                          <a:solidFill>
                            <a:schemeClr val="tx1"/>
                          </a:solidFill>
                          <a:effectLst/>
                          <a:latin typeface="Arial" charset="0"/>
                          <a:cs typeface="Arial" charset="0"/>
                        </a:rPr>
                        <a:t>&lt; </a:t>
                      </a:r>
                      <a:r>
                        <a:rPr kumimoji="0" lang="en-US" sz="1200" b="1" i="0" u="none" strike="noStrike" cap="none" normalizeH="0" baseline="0" smtClean="0">
                          <a:ln>
                            <a:noFill/>
                          </a:ln>
                          <a:solidFill>
                            <a:schemeClr val="tx1"/>
                          </a:solidFill>
                          <a:effectLst/>
                          <a:latin typeface="Arial" charset="0"/>
                        </a:rPr>
                        <a:t>2000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1" i="0" u="none" strike="noStrike" cap="none" normalizeH="0" baseline="0" dirty="0" smtClean="0">
                          <a:ln>
                            <a:noFill/>
                          </a:ln>
                          <a:solidFill>
                            <a:schemeClr val="tx1"/>
                          </a:solidFill>
                          <a:effectLst/>
                          <a:latin typeface="Arial" charset="0"/>
                        </a:rPr>
                        <a:t> 2000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68" name="Text Box 40"/>
          <p:cNvSpPr txBox="1">
            <a:spLocks noChangeArrowheads="1"/>
          </p:cNvSpPr>
          <p:nvPr/>
        </p:nvSpPr>
        <p:spPr bwMode="auto">
          <a:xfrm>
            <a:off x="1447800" y="990600"/>
            <a:ext cx="2057400" cy="274638"/>
          </a:xfrm>
          <a:prstGeom prst="rect">
            <a:avLst/>
          </a:prstGeom>
          <a:noFill/>
          <a:ln w="9525">
            <a:noFill/>
            <a:miter lim="800000"/>
            <a:headEnd/>
            <a:tailEnd/>
          </a:ln>
        </p:spPr>
        <p:txBody>
          <a:bodyPr>
            <a:spAutoFit/>
          </a:bodyPr>
          <a:lstStyle/>
          <a:p>
            <a:pPr algn="ctr">
              <a:spcBef>
                <a:spcPct val="50000"/>
              </a:spcBef>
            </a:pPr>
            <a:r>
              <a:rPr lang="en-US" sz="1200" b="1"/>
              <a:t>Table 5-3 CDM</a:t>
            </a:r>
          </a:p>
        </p:txBody>
      </p:sp>
      <p:sp>
        <p:nvSpPr>
          <p:cNvPr id="14369" name="Text Box 41"/>
          <p:cNvSpPr txBox="1">
            <a:spLocks noChangeArrowheads="1"/>
          </p:cNvSpPr>
          <p:nvPr/>
        </p:nvSpPr>
        <p:spPr bwMode="auto">
          <a:xfrm>
            <a:off x="381000" y="3657600"/>
            <a:ext cx="8458200" cy="2462213"/>
          </a:xfrm>
          <a:prstGeom prst="rect">
            <a:avLst/>
          </a:prstGeom>
          <a:noFill/>
          <a:ln w="9525">
            <a:noFill/>
            <a:miter lim="800000"/>
            <a:headEnd/>
            <a:tailEnd/>
          </a:ln>
        </p:spPr>
        <p:txBody>
          <a:bodyPr>
            <a:spAutoFit/>
          </a:bodyPr>
          <a:lstStyle/>
          <a:p>
            <a:pPr algn="ctr">
              <a:spcBef>
                <a:spcPct val="50000"/>
              </a:spcBef>
            </a:pPr>
            <a:r>
              <a:rPr lang="en-US" sz="1400" b="1">
                <a:solidFill>
                  <a:srgbClr val="0000FF"/>
                </a:solidFill>
              </a:rPr>
              <a:t>5.5  DECLARING THE MODEL &amp; CLASS REQUIRED</a:t>
            </a:r>
          </a:p>
          <a:p>
            <a:pPr>
              <a:spcBef>
                <a:spcPct val="50000"/>
              </a:spcBef>
            </a:pPr>
            <a:r>
              <a:rPr lang="en-US" sz="1400" b="1">
                <a:solidFill>
                  <a:srgbClr val="0000FF"/>
                </a:solidFill>
              </a:rPr>
              <a:t>5.4.1:</a:t>
            </a:r>
            <a:r>
              <a:rPr lang="en-US" sz="1400" b="1"/>
              <a:t>  The applicable ESD model and Class level is specified in the </a:t>
            </a:r>
            <a:r>
              <a:rPr lang="en-US" sz="1400" b="1">
                <a:solidFill>
                  <a:srgbClr val="CC00FF"/>
                </a:solidFill>
              </a:rPr>
              <a:t>engineering documentation.</a:t>
            </a:r>
          </a:p>
          <a:p>
            <a:pPr>
              <a:spcBef>
                <a:spcPct val="50000"/>
              </a:spcBef>
            </a:pPr>
            <a:r>
              <a:rPr lang="en-US" sz="1400" b="1">
                <a:solidFill>
                  <a:srgbClr val="0000FF"/>
                </a:solidFill>
              </a:rPr>
              <a:t>5.4.2:</a:t>
            </a:r>
            <a:r>
              <a:rPr lang="en-US" sz="1400" b="1"/>
              <a:t>  The ESD program manager certifies the EPA based on the ESD model and Class level reported by the ESD program monitor.</a:t>
            </a:r>
          </a:p>
          <a:p>
            <a:pPr>
              <a:spcBef>
                <a:spcPct val="50000"/>
              </a:spcBef>
            </a:pPr>
            <a:r>
              <a:rPr lang="en-US" sz="1400" b="1">
                <a:solidFill>
                  <a:srgbClr val="0000FF"/>
                </a:solidFill>
              </a:rPr>
              <a:t>5.4.3:</a:t>
            </a:r>
            <a:r>
              <a:rPr lang="en-US" sz="1400" b="1"/>
              <a:t>  The most sensitive device to be handled during processing dictates the minimum  protection afforded by the EPA.                                                                                                                                                                          The  recommended default EPA certification level is HBM Class 1A.</a:t>
            </a:r>
          </a:p>
          <a:p>
            <a:pPr>
              <a:spcBef>
                <a:spcPct val="50000"/>
              </a:spcBef>
            </a:pPr>
            <a:r>
              <a:rPr lang="en-US" sz="1400" b="1">
                <a:solidFill>
                  <a:srgbClr val="0000FF"/>
                </a:solidFill>
              </a:rPr>
              <a:t>5.4.4:</a:t>
            </a:r>
            <a:r>
              <a:rPr lang="en-US" sz="1400" b="1"/>
              <a:t>  Design maintenance, and certification of HBM Class 0 EPAs can be costly. Use of HBM Class 0 level should only be done as dictated by the sensitivity of the hardware being processed.</a:t>
            </a:r>
          </a:p>
        </p:txBody>
      </p:sp>
      <p:pic>
        <p:nvPicPr>
          <p:cNvPr id="14370" name="Picture 5" descr="5CDM"/>
          <p:cNvPicPr>
            <a:picLocks noChangeAspect="1" noChangeArrowheads="1"/>
          </p:cNvPicPr>
          <p:nvPr/>
        </p:nvPicPr>
        <p:blipFill>
          <a:blip r:embed="rId2" cstate="print"/>
          <a:srcRect/>
          <a:stretch>
            <a:fillRect/>
          </a:stretch>
        </p:blipFill>
        <p:spPr bwMode="auto">
          <a:xfrm>
            <a:off x="4648200" y="1066800"/>
            <a:ext cx="3690938" cy="2438400"/>
          </a:xfrm>
          <a:prstGeom prst="rect">
            <a:avLst/>
          </a:prstGeom>
          <a:noFill/>
          <a:ln w="9525">
            <a:noFill/>
            <a:miter lim="800000"/>
            <a:headEnd/>
            <a:tailEnd/>
          </a:ln>
        </p:spPr>
      </p:pic>
      <p:sp>
        <p:nvSpPr>
          <p:cNvPr id="14371" name="TextBox 6"/>
          <p:cNvSpPr txBox="1">
            <a:spLocks noChangeArrowheads="1"/>
          </p:cNvSpPr>
          <p:nvPr/>
        </p:nvSpPr>
        <p:spPr bwMode="auto">
          <a:xfrm>
            <a:off x="4267200" y="1219200"/>
            <a:ext cx="990600" cy="1077913"/>
          </a:xfrm>
          <a:prstGeom prst="rect">
            <a:avLst/>
          </a:prstGeom>
          <a:solidFill>
            <a:srgbClr val="FFC000"/>
          </a:solidFill>
          <a:ln w="9525">
            <a:noFill/>
            <a:miter lim="800000"/>
            <a:headEnd/>
            <a:tailEnd/>
          </a:ln>
        </p:spPr>
        <p:txBody>
          <a:bodyPr>
            <a:spAutoFit/>
          </a:bodyPr>
          <a:lstStyle/>
          <a:p>
            <a:pPr>
              <a:buFont typeface="Arial" charset="0"/>
              <a:buChar char="•"/>
            </a:pPr>
            <a:r>
              <a:rPr lang="en-US" sz="800" b="1"/>
              <a:t>  IC slides down plastic tube</a:t>
            </a:r>
          </a:p>
          <a:p>
            <a:pPr>
              <a:buFont typeface="Arial" charset="0"/>
              <a:buChar char="•"/>
            </a:pPr>
            <a:endParaRPr lang="en-US" sz="800" b="1"/>
          </a:p>
          <a:p>
            <a:pPr>
              <a:buFont typeface="Arial" charset="0"/>
              <a:buChar char="•"/>
            </a:pPr>
            <a:r>
              <a:rPr lang="en-US" sz="800" b="1"/>
              <a:t> Triboelectric charging</a:t>
            </a:r>
          </a:p>
          <a:p>
            <a:pPr>
              <a:buFont typeface="Arial" charset="0"/>
              <a:buChar char="•"/>
            </a:pPr>
            <a:endParaRPr lang="en-US" sz="800" b="1"/>
          </a:p>
          <a:p>
            <a:pPr>
              <a:buFont typeface="Arial" charset="0"/>
              <a:buChar char="•"/>
            </a:pPr>
            <a:r>
              <a:rPr lang="en-US" sz="800" b="1"/>
              <a:t>  IC is now charged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304800" y="228600"/>
            <a:ext cx="8534400" cy="1862138"/>
          </a:xfrm>
          <a:prstGeom prst="rect">
            <a:avLst/>
          </a:prstGeom>
          <a:noFill/>
          <a:ln w="9525">
            <a:noFill/>
            <a:miter lim="800000"/>
            <a:headEnd/>
            <a:tailEnd/>
          </a:ln>
        </p:spPr>
        <p:txBody>
          <a:bodyPr>
            <a:spAutoFit/>
          </a:bodyPr>
          <a:lstStyle/>
          <a:p>
            <a:pPr algn="ctr">
              <a:spcBef>
                <a:spcPct val="50000"/>
              </a:spcBef>
            </a:pPr>
            <a:r>
              <a:rPr lang="en-US" b="1">
                <a:solidFill>
                  <a:srgbClr val="0000FF"/>
                </a:solidFill>
              </a:rPr>
              <a:t>5.5  PERSONNEL SAFETY</a:t>
            </a:r>
          </a:p>
          <a:p>
            <a:pPr>
              <a:spcBef>
                <a:spcPct val="50000"/>
              </a:spcBef>
            </a:pPr>
            <a:r>
              <a:rPr lang="en-US" b="1">
                <a:solidFill>
                  <a:srgbClr val="0000FF"/>
                </a:solidFill>
              </a:rPr>
              <a:t>5.5.1:</a:t>
            </a:r>
            <a:r>
              <a:rPr lang="en-US"/>
              <a:t>  </a:t>
            </a:r>
            <a:r>
              <a:rPr lang="en-US" sz="1400" b="1"/>
              <a:t>Procedures and equipment described in  this document may expose                      personnel to hazardous electrical conditions. </a:t>
            </a:r>
          </a:p>
          <a:p>
            <a:pPr>
              <a:spcBef>
                <a:spcPct val="50000"/>
              </a:spcBef>
            </a:pPr>
            <a:r>
              <a:rPr lang="en-US" sz="1400" b="1"/>
              <a:t>Users of this document are responsible for complying with  applicable laws,                              regulatory codes, and both external and  internal safety policy. </a:t>
            </a:r>
          </a:p>
          <a:p>
            <a:pPr>
              <a:spcBef>
                <a:spcPct val="50000"/>
              </a:spcBef>
            </a:pPr>
            <a:r>
              <a:rPr lang="en-US" sz="1400" b="1"/>
              <a:t>This document cannot replace or supersede any requirement for personnel safety.</a:t>
            </a:r>
          </a:p>
        </p:txBody>
      </p:sp>
      <p:sp>
        <p:nvSpPr>
          <p:cNvPr id="15363" name="Text Box 5"/>
          <p:cNvSpPr txBox="1">
            <a:spLocks noChangeArrowheads="1"/>
          </p:cNvSpPr>
          <p:nvPr/>
        </p:nvSpPr>
        <p:spPr bwMode="auto">
          <a:xfrm>
            <a:off x="304800" y="2209800"/>
            <a:ext cx="8610600" cy="4108817"/>
          </a:xfrm>
          <a:prstGeom prst="rect">
            <a:avLst/>
          </a:prstGeom>
          <a:noFill/>
          <a:ln w="9525">
            <a:noFill/>
            <a:miter lim="800000"/>
            <a:headEnd/>
            <a:tailEnd/>
          </a:ln>
        </p:spPr>
        <p:txBody>
          <a:bodyPr>
            <a:spAutoFit/>
          </a:bodyPr>
          <a:lstStyle/>
          <a:p>
            <a:pPr algn="ctr">
              <a:spcBef>
                <a:spcPct val="50000"/>
              </a:spcBef>
            </a:pPr>
            <a:r>
              <a:rPr lang="en-US" sz="1600" b="1" dirty="0">
                <a:solidFill>
                  <a:srgbClr val="0000FF"/>
                </a:solidFill>
              </a:rPr>
              <a:t>5.6  ESD CONTROL PROGRAM MANAGER / COORDINATOR</a:t>
            </a:r>
            <a:r>
              <a:rPr lang="en-US" sz="1400" b="1" dirty="0">
                <a:solidFill>
                  <a:srgbClr val="0000FF"/>
                </a:solidFill>
              </a:rPr>
              <a:t> </a:t>
            </a:r>
            <a:r>
              <a:rPr lang="en-US" sz="1200" b="1" dirty="0">
                <a:solidFill>
                  <a:srgbClr val="0000FF"/>
                </a:solidFill>
              </a:rPr>
              <a:t>(Required by ANSI/ESD S20.20)</a:t>
            </a:r>
          </a:p>
          <a:p>
            <a:pPr>
              <a:spcBef>
                <a:spcPct val="50000"/>
              </a:spcBef>
            </a:pPr>
            <a:r>
              <a:rPr lang="en-US" sz="1400" b="1" dirty="0">
                <a:solidFill>
                  <a:srgbClr val="0000FF"/>
                </a:solidFill>
              </a:rPr>
              <a:t>5.6.1:</a:t>
            </a:r>
            <a:r>
              <a:rPr lang="en-US" sz="1400" b="1" dirty="0"/>
              <a:t>   ESD Control Program Manager or Coordinator acts as the primary point of  contact and </a:t>
            </a:r>
            <a:r>
              <a:rPr lang="en-US" sz="1400" b="1" dirty="0" smtClean="0"/>
              <a:t>is responsible </a:t>
            </a:r>
            <a:r>
              <a:rPr lang="en-US" sz="1400" b="1" dirty="0"/>
              <a:t>for ESD plan implementation.</a:t>
            </a:r>
          </a:p>
          <a:p>
            <a:pPr>
              <a:spcBef>
                <a:spcPct val="50000"/>
              </a:spcBef>
            </a:pPr>
            <a:r>
              <a:rPr lang="en-US" sz="1400" b="1" dirty="0">
                <a:solidFill>
                  <a:srgbClr val="0000FF"/>
                </a:solidFill>
              </a:rPr>
              <a:t>5.6.2:</a:t>
            </a:r>
            <a:r>
              <a:rPr lang="en-US" sz="1400" b="1" dirty="0"/>
              <a:t> Program Manager duties are:</a:t>
            </a:r>
          </a:p>
          <a:p>
            <a:pPr>
              <a:spcBef>
                <a:spcPct val="50000"/>
              </a:spcBef>
            </a:pPr>
            <a:r>
              <a:rPr lang="en-US" sz="1400" b="1" dirty="0">
                <a:solidFill>
                  <a:srgbClr val="0000FF"/>
                </a:solidFill>
              </a:rPr>
              <a:t>a.</a:t>
            </a:r>
            <a:r>
              <a:rPr lang="en-US" sz="1400" b="1" dirty="0"/>
              <a:t> Issue and control the  ESD Control Plan traceable to the requirements of ANSI/ESD S20.20.</a:t>
            </a:r>
          </a:p>
          <a:p>
            <a:pPr>
              <a:spcBef>
                <a:spcPct val="50000"/>
              </a:spcBef>
            </a:pPr>
            <a:r>
              <a:rPr lang="en-US" sz="1400" b="1" dirty="0">
                <a:solidFill>
                  <a:srgbClr val="0000FF"/>
                </a:solidFill>
              </a:rPr>
              <a:t>b.</a:t>
            </a:r>
            <a:r>
              <a:rPr lang="en-US" sz="1400" b="1" dirty="0"/>
              <a:t> Verify organization’s compliance with  the published ESD control  Plan.</a:t>
            </a:r>
          </a:p>
          <a:p>
            <a:pPr>
              <a:spcBef>
                <a:spcPct val="50000"/>
              </a:spcBef>
            </a:pPr>
            <a:r>
              <a:rPr lang="en-US" sz="1400" b="1" dirty="0">
                <a:solidFill>
                  <a:srgbClr val="0000FF"/>
                </a:solidFill>
              </a:rPr>
              <a:t>c.</a:t>
            </a:r>
            <a:r>
              <a:rPr lang="en-US" sz="1400" b="1" dirty="0"/>
              <a:t> Certify new ESD Protected Areas (EPAs).</a:t>
            </a:r>
          </a:p>
          <a:p>
            <a:pPr>
              <a:spcBef>
                <a:spcPct val="50000"/>
              </a:spcBef>
            </a:pPr>
            <a:r>
              <a:rPr lang="en-US" sz="1400" b="1" dirty="0">
                <a:solidFill>
                  <a:srgbClr val="0000FF"/>
                </a:solidFill>
              </a:rPr>
              <a:t>d.</a:t>
            </a:r>
            <a:r>
              <a:rPr lang="en-US" sz="1400" b="1" dirty="0"/>
              <a:t> Recertify expired or failed EPAs.</a:t>
            </a:r>
          </a:p>
          <a:p>
            <a:pPr>
              <a:spcBef>
                <a:spcPct val="50000"/>
              </a:spcBef>
            </a:pPr>
            <a:r>
              <a:rPr lang="en-US" sz="1400" b="1" dirty="0">
                <a:solidFill>
                  <a:srgbClr val="0000FF"/>
                </a:solidFill>
              </a:rPr>
              <a:t>e.</a:t>
            </a:r>
            <a:r>
              <a:rPr lang="en-US" sz="1400" b="1" dirty="0"/>
              <a:t> Maintain Records of EPA certification.</a:t>
            </a:r>
          </a:p>
          <a:p>
            <a:pPr>
              <a:spcBef>
                <a:spcPct val="50000"/>
              </a:spcBef>
            </a:pPr>
            <a:r>
              <a:rPr lang="en-US" sz="1400" b="1" dirty="0"/>
              <a:t>f. Periodically audit certified EPAs.</a:t>
            </a:r>
          </a:p>
          <a:p>
            <a:pPr>
              <a:spcBef>
                <a:spcPct val="50000"/>
              </a:spcBef>
            </a:pPr>
            <a:r>
              <a:rPr lang="en-US" sz="1400" b="1" dirty="0"/>
              <a:t>g. Maintain a record of audits performed.</a:t>
            </a:r>
          </a:p>
          <a:p>
            <a:pPr>
              <a:spcBef>
                <a:spcPct val="50000"/>
              </a:spcBef>
            </a:pPr>
            <a:r>
              <a:rPr lang="en-US" sz="1400" b="1" dirty="0"/>
              <a:t>h. Report results of certifications and audits to ESD Program Monitor/s.</a:t>
            </a:r>
          </a:p>
          <a:p>
            <a:pPr>
              <a:spcBef>
                <a:spcPct val="50000"/>
              </a:spcBef>
            </a:pPr>
            <a:r>
              <a:rPr lang="en-US" sz="1400" b="1" dirty="0" err="1"/>
              <a:t>i</a:t>
            </a:r>
            <a:r>
              <a:rPr lang="en-US" sz="1400" b="1" dirty="0"/>
              <a:t>. Report results of certifications and audits to upper management.</a:t>
            </a:r>
          </a:p>
        </p:txBody>
      </p:sp>
      <p:pic>
        <p:nvPicPr>
          <p:cNvPr id="15364" name="Picture 7" descr="dglxasset[1]"/>
          <p:cNvPicPr>
            <a:picLocks noChangeAspect="1" noChangeArrowheads="1"/>
          </p:cNvPicPr>
          <p:nvPr/>
        </p:nvPicPr>
        <p:blipFill>
          <a:blip r:embed="rId2" cstate="print"/>
          <a:srcRect/>
          <a:stretch>
            <a:fillRect/>
          </a:stretch>
        </p:blipFill>
        <p:spPr bwMode="auto">
          <a:xfrm>
            <a:off x="7415213" y="3733800"/>
            <a:ext cx="1203325" cy="1676400"/>
          </a:xfrm>
          <a:prstGeom prst="rect">
            <a:avLst/>
          </a:prstGeom>
          <a:noFill/>
          <a:ln w="9525">
            <a:noFill/>
            <a:miter lim="800000"/>
            <a:headEnd/>
            <a:tailEnd/>
          </a:ln>
        </p:spPr>
      </p:pic>
      <p:pic>
        <p:nvPicPr>
          <p:cNvPr id="15365" name="Picture 9" descr="dglxasset[2]"/>
          <p:cNvPicPr>
            <a:picLocks noChangeAspect="1" noChangeArrowheads="1"/>
          </p:cNvPicPr>
          <p:nvPr/>
        </p:nvPicPr>
        <p:blipFill>
          <a:blip r:embed="rId3" cstate="print"/>
          <a:srcRect/>
          <a:stretch>
            <a:fillRect/>
          </a:stretch>
        </p:blipFill>
        <p:spPr bwMode="auto">
          <a:xfrm>
            <a:off x="7239000" y="685800"/>
            <a:ext cx="1189038" cy="1219200"/>
          </a:xfrm>
          <a:prstGeom prst="rect">
            <a:avLst/>
          </a:prstGeom>
          <a:noFill/>
          <a:ln w="9525">
            <a:noFill/>
            <a:miter lim="800000"/>
            <a:headEnd/>
            <a:tailEnd/>
          </a:ln>
        </p:spPr>
      </p:pic>
      <p:sp>
        <p:nvSpPr>
          <p:cNvPr id="15366" name="Text Box 10"/>
          <p:cNvSpPr txBox="1">
            <a:spLocks noChangeArrowheads="1"/>
          </p:cNvSpPr>
          <p:nvPr/>
        </p:nvSpPr>
        <p:spPr bwMode="auto">
          <a:xfrm>
            <a:off x="7696200" y="5486400"/>
            <a:ext cx="1066800" cy="639763"/>
          </a:xfrm>
          <a:prstGeom prst="rect">
            <a:avLst/>
          </a:prstGeom>
          <a:noFill/>
          <a:ln w="9525">
            <a:noFill/>
            <a:miter lim="800000"/>
            <a:headEnd/>
            <a:tailEnd/>
          </a:ln>
        </p:spPr>
        <p:txBody>
          <a:bodyPr>
            <a:spAutoFit/>
          </a:bodyPr>
          <a:lstStyle/>
          <a:p>
            <a:pPr>
              <a:spcBef>
                <a:spcPct val="50000"/>
              </a:spcBef>
            </a:pPr>
            <a:r>
              <a:rPr lang="en-US" sz="1200" b="1"/>
              <a:t>ESD Program Manager</a:t>
            </a:r>
          </a:p>
        </p:txBody>
      </p:sp>
      <p:sp>
        <p:nvSpPr>
          <p:cNvPr id="15367" name="TextBox 6"/>
          <p:cNvSpPr txBox="1">
            <a:spLocks noChangeArrowheads="1"/>
          </p:cNvSpPr>
          <p:nvPr/>
        </p:nvSpPr>
        <p:spPr bwMode="auto">
          <a:xfrm>
            <a:off x="4343400" y="4191000"/>
            <a:ext cx="2667000" cy="862013"/>
          </a:xfrm>
          <a:prstGeom prst="rect">
            <a:avLst/>
          </a:prstGeom>
          <a:solidFill>
            <a:srgbClr val="FFFF00"/>
          </a:solidFill>
          <a:ln w="28575">
            <a:solidFill>
              <a:srgbClr val="FF0000"/>
            </a:solidFill>
            <a:miter lim="800000"/>
            <a:headEnd/>
            <a:tailEnd/>
          </a:ln>
        </p:spPr>
        <p:txBody>
          <a:bodyPr>
            <a:spAutoFit/>
          </a:bodyPr>
          <a:lstStyle/>
          <a:p>
            <a:r>
              <a:rPr lang="en-US" sz="1000" b="1"/>
              <a:t>This EPA is verified compliant to:</a:t>
            </a:r>
          </a:p>
          <a:p>
            <a:pPr>
              <a:buFont typeface="Arial" charset="0"/>
              <a:buChar char="•"/>
            </a:pPr>
            <a:r>
              <a:rPr lang="en-US" sz="1000" b="1"/>
              <a:t> XYZ  ESD Control Plan </a:t>
            </a:r>
            <a:r>
              <a:rPr lang="en-US" sz="1000" b="1" u="sng"/>
              <a:t>HBM Class 1A</a:t>
            </a:r>
          </a:p>
          <a:p>
            <a:pPr>
              <a:buFont typeface="Arial" charset="0"/>
              <a:buChar char="•"/>
            </a:pPr>
            <a:r>
              <a:rPr lang="en-US" sz="1000" b="1"/>
              <a:t> Workstation ID:   </a:t>
            </a:r>
            <a:r>
              <a:rPr lang="en-US" sz="1000" b="1" u="sng"/>
              <a:t>1234</a:t>
            </a:r>
          </a:p>
          <a:p>
            <a:pPr>
              <a:buFont typeface="Arial" charset="0"/>
              <a:buChar char="•"/>
            </a:pPr>
            <a:r>
              <a:rPr lang="en-US" sz="1000" b="1"/>
              <a:t> Certified by:  </a:t>
            </a:r>
            <a:r>
              <a:rPr lang="en-US" sz="1000" b="1" u="sng"/>
              <a:t>R2D2</a:t>
            </a:r>
          </a:p>
          <a:p>
            <a:pPr>
              <a:buFont typeface="Arial" charset="0"/>
              <a:buChar char="•"/>
            </a:pPr>
            <a:r>
              <a:rPr lang="en-US" sz="1000" b="1"/>
              <a:t> Date:  </a:t>
            </a:r>
            <a:r>
              <a:rPr lang="en-US" sz="1000" b="1" u="sng"/>
              <a:t>July 4,2010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04800" y="685800"/>
            <a:ext cx="8610600" cy="5539978"/>
          </a:xfrm>
          <a:prstGeom prst="rect">
            <a:avLst/>
          </a:prstGeom>
          <a:noFill/>
          <a:ln w="9525">
            <a:noFill/>
            <a:miter lim="800000"/>
            <a:headEnd/>
            <a:tailEnd/>
          </a:ln>
        </p:spPr>
        <p:txBody>
          <a:bodyPr>
            <a:spAutoFit/>
          </a:bodyPr>
          <a:lstStyle/>
          <a:p>
            <a:pPr marL="371475" indent="-371475" algn="ctr">
              <a:spcBef>
                <a:spcPct val="50000"/>
              </a:spcBef>
            </a:pPr>
            <a:r>
              <a:rPr lang="en-US" b="1" dirty="0">
                <a:solidFill>
                  <a:srgbClr val="0000FF"/>
                </a:solidFill>
              </a:rPr>
              <a:t>5.7  ESD PROGRAM MONITOR</a:t>
            </a:r>
          </a:p>
          <a:p>
            <a:pPr marL="371475" indent="-371475">
              <a:spcBef>
                <a:spcPct val="50000"/>
              </a:spcBef>
            </a:pPr>
            <a:r>
              <a:rPr lang="en-US" sz="1400" b="1" dirty="0">
                <a:solidFill>
                  <a:srgbClr val="0000FF"/>
                </a:solidFill>
              </a:rPr>
              <a:t>5.7.1:</a:t>
            </a:r>
            <a:r>
              <a:rPr lang="en-US" sz="1400" b="1" dirty="0"/>
              <a:t>  The organization responsible for an ESD Protected Area (EPA) shall designate an ESD Program Monitor (PM) for that area. Monitors may be responsible for more than one EPA.</a:t>
            </a:r>
          </a:p>
          <a:p>
            <a:pPr marL="371475" indent="-371475">
              <a:spcBef>
                <a:spcPct val="50000"/>
              </a:spcBef>
            </a:pPr>
            <a:r>
              <a:rPr lang="en-US" sz="1400" b="1" dirty="0">
                <a:solidFill>
                  <a:srgbClr val="0000FF"/>
                </a:solidFill>
              </a:rPr>
              <a:t>5.7.2:</a:t>
            </a:r>
            <a:r>
              <a:rPr lang="en-US" sz="1400" b="1" dirty="0"/>
              <a:t> ESD Program Monitor is responsible for</a:t>
            </a:r>
            <a:r>
              <a:rPr lang="en-US" sz="1400" b="1" dirty="0" smtClean="0"/>
              <a:t>:</a:t>
            </a:r>
            <a:endParaRPr lang="en-US" sz="1400" b="1" dirty="0"/>
          </a:p>
          <a:p>
            <a:pPr marL="371475" indent="-371475">
              <a:spcBef>
                <a:spcPct val="50000"/>
              </a:spcBef>
              <a:buClr>
                <a:srgbClr val="0000FF"/>
              </a:buClr>
              <a:buFontTx/>
              <a:buAutoNum type="alphaLcPeriod"/>
            </a:pPr>
            <a:r>
              <a:rPr lang="en-US" sz="1400" b="1" dirty="0" smtClean="0"/>
              <a:t>ESD </a:t>
            </a:r>
            <a:r>
              <a:rPr lang="en-US" sz="1400" b="1" dirty="0"/>
              <a:t>Protected Area (EPA) maintenance</a:t>
            </a:r>
          </a:p>
          <a:p>
            <a:pPr marL="371475" indent="-371475">
              <a:spcBef>
                <a:spcPct val="50000"/>
              </a:spcBef>
              <a:buClr>
                <a:srgbClr val="0000FF"/>
              </a:buClr>
              <a:buFontTx/>
              <a:buAutoNum type="alphaLcPeriod"/>
            </a:pPr>
            <a:r>
              <a:rPr lang="en-US" sz="1400" b="1" dirty="0"/>
              <a:t>ESD signage in the  area.</a:t>
            </a:r>
          </a:p>
          <a:p>
            <a:pPr marL="371475" indent="-371475">
              <a:spcBef>
                <a:spcPct val="50000"/>
              </a:spcBef>
              <a:buClr>
                <a:srgbClr val="0000FF"/>
              </a:buClr>
              <a:buFontTx/>
              <a:buAutoNum type="alphaLcPeriod" startAt="3"/>
            </a:pPr>
            <a:r>
              <a:rPr lang="en-US" sz="1400" b="1" dirty="0"/>
              <a:t>Scheduled EPA verifications.</a:t>
            </a:r>
          </a:p>
          <a:p>
            <a:pPr marL="371475" indent="-371475">
              <a:spcBef>
                <a:spcPct val="50000"/>
              </a:spcBef>
              <a:buClr>
                <a:srgbClr val="0000FF"/>
              </a:buClr>
              <a:buFontTx/>
              <a:buAutoNum type="alphaLcPeriod" startAt="3"/>
            </a:pPr>
            <a:r>
              <a:rPr lang="en-US" sz="1400" b="1" dirty="0"/>
              <a:t>Random inspections and audits of EPAs.</a:t>
            </a:r>
          </a:p>
          <a:p>
            <a:pPr marL="371475" indent="-371475">
              <a:spcBef>
                <a:spcPct val="50000"/>
              </a:spcBef>
              <a:buClr>
                <a:srgbClr val="0000FF"/>
              </a:buClr>
              <a:buFontTx/>
              <a:buAutoNum type="alphaLcPeriod" startAt="3"/>
            </a:pPr>
            <a:r>
              <a:rPr lang="en-US" sz="1400" b="1" dirty="0"/>
              <a:t>Up-to-date verification records (logs) and maintenance records.</a:t>
            </a:r>
          </a:p>
          <a:p>
            <a:pPr marL="371475" indent="-371475">
              <a:spcBef>
                <a:spcPct val="50000"/>
              </a:spcBef>
              <a:buClr>
                <a:srgbClr val="0000FF"/>
              </a:buClr>
              <a:buFontTx/>
              <a:buAutoNum type="alphaLcPeriod" startAt="3"/>
            </a:pPr>
            <a:r>
              <a:rPr lang="en-US" sz="1400" b="1" dirty="0"/>
              <a:t>Reactivation of EPAs with less than six months of inactivity.</a:t>
            </a:r>
          </a:p>
          <a:p>
            <a:pPr marL="371475" indent="-371475">
              <a:spcBef>
                <a:spcPct val="50000"/>
              </a:spcBef>
              <a:buClr>
                <a:srgbClr val="0000FF"/>
              </a:buClr>
              <a:buFontTx/>
              <a:buAutoNum type="alphaLcPeriod" startAt="3"/>
            </a:pPr>
            <a:r>
              <a:rPr lang="en-US" sz="1400" b="1" dirty="0"/>
              <a:t>Transfer of records during project transitions.</a:t>
            </a:r>
          </a:p>
          <a:p>
            <a:pPr marL="371475" indent="-371475">
              <a:spcBef>
                <a:spcPct val="50000"/>
              </a:spcBef>
              <a:buClr>
                <a:srgbClr val="0000FF"/>
              </a:buClr>
              <a:buFontTx/>
              <a:buAutoNum type="alphaLcPeriod" startAt="3"/>
            </a:pPr>
            <a:r>
              <a:rPr lang="en-US" sz="1400" b="1" dirty="0"/>
              <a:t>Monitoring and maintenance of additional protective measures when </a:t>
            </a:r>
            <a:r>
              <a:rPr lang="en-US" sz="1400" b="1" dirty="0" smtClean="0"/>
              <a:t>needed </a:t>
            </a:r>
            <a:r>
              <a:rPr lang="en-US" sz="1400" b="1" dirty="0"/>
              <a:t>to meet specialty certification requirements for handling highly sensitive devices.</a:t>
            </a:r>
          </a:p>
          <a:p>
            <a:pPr marL="371475" indent="-371475">
              <a:spcBef>
                <a:spcPct val="50000"/>
              </a:spcBef>
              <a:buClr>
                <a:srgbClr val="0000FF"/>
              </a:buClr>
              <a:buFontTx/>
              <a:buAutoNum type="alphaLcPeriod" startAt="3"/>
            </a:pPr>
            <a:r>
              <a:rPr lang="en-US" sz="1400" b="1" dirty="0"/>
              <a:t>Authorization to use EPAs (except Class 0 rated EPAs) for non-ESD sensitive work.</a:t>
            </a:r>
          </a:p>
          <a:p>
            <a:pPr marL="371475" indent="-371475">
              <a:spcBef>
                <a:spcPct val="50000"/>
              </a:spcBef>
              <a:buClr>
                <a:srgbClr val="0000FF"/>
              </a:buClr>
              <a:buFontTx/>
              <a:buAutoNum type="alphaLcPeriod" startAt="3"/>
            </a:pPr>
            <a:r>
              <a:rPr lang="en-US" sz="1400" b="1" dirty="0"/>
              <a:t>Verification and reactivation of EPA after it was used for non-ESD sensitive work.</a:t>
            </a:r>
          </a:p>
          <a:p>
            <a:pPr marL="371475" indent="-371475">
              <a:spcBef>
                <a:spcPct val="50000"/>
              </a:spcBef>
              <a:buClr>
                <a:srgbClr val="0000FF"/>
              </a:buClr>
              <a:buFontTx/>
              <a:buAutoNum type="alphaLcPeriod" startAt="3"/>
            </a:pPr>
            <a:r>
              <a:rPr lang="en-US" sz="1400" b="1" dirty="0"/>
              <a:t>Notifying ESD Program Manager of any deviations sought against the  organization’s ESD Control Plan</a:t>
            </a:r>
          </a:p>
          <a:p>
            <a:pPr marL="371475" indent="-371475">
              <a:spcBef>
                <a:spcPct val="50000"/>
              </a:spcBef>
            </a:pPr>
            <a:endParaRPr lang="en-US" sz="1400" b="1" dirty="0"/>
          </a:p>
        </p:txBody>
      </p:sp>
      <p:pic>
        <p:nvPicPr>
          <p:cNvPr id="16387" name="Picture 5" descr="MC900433940[2]"/>
          <p:cNvPicPr>
            <a:picLocks noChangeAspect="1" noChangeArrowheads="1"/>
          </p:cNvPicPr>
          <p:nvPr/>
        </p:nvPicPr>
        <p:blipFill>
          <a:blip r:embed="rId2" cstate="print"/>
          <a:srcRect/>
          <a:stretch>
            <a:fillRect/>
          </a:stretch>
        </p:blipFill>
        <p:spPr bwMode="auto">
          <a:xfrm>
            <a:off x="6096000" y="1524000"/>
            <a:ext cx="1905000" cy="1905000"/>
          </a:xfrm>
          <a:prstGeom prst="rect">
            <a:avLst/>
          </a:prstGeom>
          <a:noFill/>
          <a:ln w="9525">
            <a:noFill/>
            <a:miter lim="800000"/>
            <a:headEnd/>
            <a:tailEnd/>
          </a:ln>
        </p:spPr>
      </p:pic>
      <p:sp>
        <p:nvSpPr>
          <p:cNvPr id="16388" name="Text Box 6"/>
          <p:cNvSpPr txBox="1">
            <a:spLocks noChangeArrowheads="1"/>
          </p:cNvSpPr>
          <p:nvPr/>
        </p:nvSpPr>
        <p:spPr bwMode="auto">
          <a:xfrm>
            <a:off x="6172200" y="3352800"/>
            <a:ext cx="1600200" cy="400050"/>
          </a:xfrm>
          <a:prstGeom prst="rect">
            <a:avLst/>
          </a:prstGeom>
          <a:noFill/>
          <a:ln w="9525">
            <a:noFill/>
            <a:miter lim="800000"/>
            <a:headEnd/>
            <a:tailEnd/>
          </a:ln>
        </p:spPr>
        <p:txBody>
          <a:bodyPr>
            <a:spAutoFit/>
          </a:bodyPr>
          <a:lstStyle/>
          <a:p>
            <a:pPr algn="ctr">
              <a:spcBef>
                <a:spcPct val="50000"/>
              </a:spcBef>
            </a:pPr>
            <a:r>
              <a:rPr lang="en-US" sz="1000" b="1">
                <a:solidFill>
                  <a:srgbClr val="CC00FF"/>
                </a:solidFill>
              </a:rPr>
              <a:t>ESD                              Program Monitor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52400" y="152400"/>
            <a:ext cx="8763000" cy="6402388"/>
          </a:xfrm>
          <a:prstGeom prst="rect">
            <a:avLst/>
          </a:prstGeom>
          <a:noFill/>
          <a:ln w="9525">
            <a:noFill/>
            <a:miter lim="800000"/>
            <a:headEnd/>
            <a:tailEnd/>
          </a:ln>
        </p:spPr>
        <p:txBody>
          <a:bodyPr>
            <a:spAutoFit/>
          </a:bodyPr>
          <a:lstStyle/>
          <a:p>
            <a:pPr marL="342900" indent="-342900" algn="ctr">
              <a:spcBef>
                <a:spcPct val="50000"/>
              </a:spcBef>
            </a:pPr>
            <a:r>
              <a:rPr lang="en-US" b="1" dirty="0">
                <a:solidFill>
                  <a:srgbClr val="0000FF"/>
                </a:solidFill>
              </a:rPr>
              <a:t>5.8  ESD PROTECTED AREAS (EPA)</a:t>
            </a:r>
          </a:p>
          <a:p>
            <a:pPr marL="342900" indent="-342900">
              <a:spcBef>
                <a:spcPct val="50000"/>
              </a:spcBef>
            </a:pPr>
            <a:r>
              <a:rPr lang="en-US" sz="1400" b="1" dirty="0">
                <a:solidFill>
                  <a:srgbClr val="0000FF"/>
                </a:solidFill>
              </a:rPr>
              <a:t>5.8.1:</a:t>
            </a:r>
            <a:r>
              <a:rPr lang="en-US" sz="1400" b="1" dirty="0"/>
              <a:t>  An EPA may be a single workstation, laboratory, room, or building, or any area with pre-defined boundaries, that is designed to limit damage to electrical hardware by electrostatic discharge events. EPAs may </a:t>
            </a:r>
            <a:r>
              <a:rPr lang="en-US" sz="1400" b="1" dirty="0" smtClean="0"/>
              <a:t>be </a:t>
            </a:r>
            <a:r>
              <a:rPr lang="en-US" sz="1400" b="1" dirty="0"/>
              <a:t>permanent or temporary.</a:t>
            </a:r>
          </a:p>
          <a:p>
            <a:pPr marL="342900" indent="-342900">
              <a:spcBef>
                <a:spcPct val="50000"/>
              </a:spcBef>
            </a:pPr>
            <a:r>
              <a:rPr lang="en-US" sz="1400" b="1" dirty="0">
                <a:solidFill>
                  <a:srgbClr val="0000FF"/>
                </a:solidFill>
              </a:rPr>
              <a:t>5.8.2:</a:t>
            </a:r>
            <a:r>
              <a:rPr lang="en-US" sz="1400" b="1" dirty="0"/>
              <a:t> When an EPA is not maintained, the ESD Program Monitor                                      decommissions it by marking the area as not approved for use.</a:t>
            </a:r>
          </a:p>
          <a:p>
            <a:pPr marL="342900" indent="-342900">
              <a:spcBef>
                <a:spcPct val="50000"/>
              </a:spcBef>
            </a:pPr>
            <a:r>
              <a:rPr lang="en-US" sz="1400" b="1" dirty="0">
                <a:solidFill>
                  <a:srgbClr val="0000FF"/>
                </a:solidFill>
              </a:rPr>
              <a:t>5.8.3:</a:t>
            </a:r>
            <a:r>
              <a:rPr lang="en-US" sz="1400" b="1" dirty="0"/>
              <a:t> An EPA not maintained for a period exceeding six months                                                              </a:t>
            </a:r>
            <a:r>
              <a:rPr lang="en-US" sz="1400" b="1" dirty="0" smtClean="0"/>
              <a:t> is  considered </a:t>
            </a:r>
            <a:r>
              <a:rPr lang="en-US" sz="1400" b="1" dirty="0"/>
              <a:t>“Abandoned.” Reactivation is accomplished via                                                certification by the ESD Control Program Manager. The ESD                                                        Program Monitor is responsible for marking the status of abandoned workstations.</a:t>
            </a:r>
          </a:p>
          <a:p>
            <a:pPr marL="342900" indent="-342900">
              <a:spcBef>
                <a:spcPct val="50000"/>
              </a:spcBef>
            </a:pPr>
            <a:r>
              <a:rPr lang="en-US" sz="1400" b="1" dirty="0">
                <a:solidFill>
                  <a:srgbClr val="0000FF"/>
                </a:solidFill>
              </a:rPr>
              <a:t>5.8.5:</a:t>
            </a:r>
            <a:r>
              <a:rPr lang="en-US" sz="1400" b="1" dirty="0"/>
              <a:t> ESD Program Control Manager </a:t>
            </a:r>
            <a:r>
              <a:rPr lang="en-US" sz="1400" b="1" i="1" u="sng" dirty="0"/>
              <a:t>initially </a:t>
            </a:r>
            <a:r>
              <a:rPr lang="en-US" sz="1400" b="1" dirty="0"/>
              <a:t>certifies all EPAs and recertifies them as needed. Prerequisites for EPA certification:</a:t>
            </a:r>
          </a:p>
          <a:p>
            <a:pPr marL="342900" indent="-342900">
              <a:spcBef>
                <a:spcPct val="50000"/>
              </a:spcBef>
              <a:buClr>
                <a:srgbClr val="0000FF"/>
              </a:buClr>
              <a:buFontTx/>
              <a:buAutoNum type="alphaLcPeriod"/>
            </a:pPr>
            <a:r>
              <a:rPr lang="en-US" sz="1400" b="1" dirty="0"/>
              <a:t>Personnel carry current certification.</a:t>
            </a:r>
          </a:p>
          <a:p>
            <a:pPr marL="342900" indent="-342900">
              <a:spcBef>
                <a:spcPct val="50000"/>
              </a:spcBef>
              <a:buClr>
                <a:srgbClr val="0000FF"/>
              </a:buClr>
              <a:buFontTx/>
              <a:buAutoNum type="alphaLcPeriod"/>
            </a:pPr>
            <a:r>
              <a:rPr lang="en-US" sz="1400" b="1" dirty="0"/>
              <a:t>A control program for verification records is instituted.</a:t>
            </a:r>
          </a:p>
          <a:p>
            <a:pPr marL="342900" indent="-342900">
              <a:spcBef>
                <a:spcPct val="50000"/>
              </a:spcBef>
              <a:buClr>
                <a:srgbClr val="0000FF"/>
              </a:buClr>
              <a:buFontTx/>
              <a:buAutoNum type="alphaLcPeriod"/>
            </a:pPr>
            <a:r>
              <a:rPr lang="en-US" sz="1400" b="1" dirty="0"/>
              <a:t>EPA </a:t>
            </a:r>
            <a:r>
              <a:rPr lang="en-US" sz="1400" b="1" i="1" u="sng" dirty="0"/>
              <a:t>environment</a:t>
            </a:r>
            <a:r>
              <a:rPr lang="en-US" sz="1400" b="1" i="1" dirty="0"/>
              <a:t> </a:t>
            </a:r>
            <a:r>
              <a:rPr lang="en-US" sz="1400" b="1" dirty="0"/>
              <a:t>measurements are up to date and meet Class level requirements.</a:t>
            </a:r>
          </a:p>
          <a:p>
            <a:pPr marL="342900" indent="-342900">
              <a:spcBef>
                <a:spcPct val="50000"/>
              </a:spcBef>
              <a:buClr>
                <a:srgbClr val="0000FF"/>
              </a:buClr>
              <a:buFontTx/>
              <a:buAutoNum type="alphaLcPeriod"/>
            </a:pPr>
            <a:r>
              <a:rPr lang="en-US" sz="1400" b="1" dirty="0"/>
              <a:t>ESD </a:t>
            </a:r>
            <a:r>
              <a:rPr lang="en-US" sz="1400" b="1" i="1" u="sng" dirty="0"/>
              <a:t>workstation</a:t>
            </a:r>
            <a:r>
              <a:rPr lang="en-US" sz="1400" b="1" dirty="0"/>
              <a:t> measurements are up to date and meet Class level requirements.</a:t>
            </a:r>
          </a:p>
          <a:p>
            <a:pPr marL="342900" indent="-342900">
              <a:spcBef>
                <a:spcPct val="50000"/>
              </a:spcBef>
              <a:buClr>
                <a:srgbClr val="0000FF"/>
              </a:buClr>
            </a:pPr>
            <a:r>
              <a:rPr lang="en-US" sz="1400" b="1" dirty="0">
                <a:solidFill>
                  <a:srgbClr val="0000FF"/>
                </a:solidFill>
              </a:rPr>
              <a:t>5.8.6:</a:t>
            </a:r>
            <a:r>
              <a:rPr lang="en-US" sz="1400" b="1" dirty="0"/>
              <a:t> Causes which require EPA recertification:</a:t>
            </a:r>
          </a:p>
          <a:p>
            <a:pPr marL="342900" indent="-342900">
              <a:spcBef>
                <a:spcPct val="50000"/>
              </a:spcBef>
              <a:buClr>
                <a:srgbClr val="0000FF"/>
              </a:buClr>
              <a:buFontTx/>
              <a:buAutoNum type="alphaLcPeriod"/>
            </a:pPr>
            <a:r>
              <a:rPr lang="en-US" sz="1400" b="1" dirty="0"/>
              <a:t>Rewiring of the area has occurred.</a:t>
            </a:r>
          </a:p>
          <a:p>
            <a:pPr marL="342900" indent="-342900">
              <a:spcBef>
                <a:spcPct val="50000"/>
              </a:spcBef>
              <a:buClr>
                <a:srgbClr val="0000FF"/>
              </a:buClr>
              <a:buFontTx/>
              <a:buAutoNum type="alphaLcPeriod"/>
            </a:pPr>
            <a:r>
              <a:rPr lang="en-US" sz="1400" b="1" dirty="0"/>
              <a:t>New work areas are added or moved.</a:t>
            </a:r>
          </a:p>
          <a:p>
            <a:pPr marL="342900" indent="-342900">
              <a:spcBef>
                <a:spcPct val="50000"/>
              </a:spcBef>
              <a:buClr>
                <a:srgbClr val="0000FF"/>
              </a:buClr>
              <a:buFontTx/>
              <a:buAutoNum type="alphaLcPeriod"/>
            </a:pPr>
            <a:r>
              <a:rPr lang="en-US" sz="1400" b="1" dirty="0"/>
              <a:t>New features are added (e.g., new conductive floor, upgrade to CMS, etc.)</a:t>
            </a:r>
          </a:p>
          <a:p>
            <a:pPr marL="342900" indent="-342900">
              <a:spcBef>
                <a:spcPct val="50000"/>
              </a:spcBef>
              <a:buClr>
                <a:srgbClr val="0000FF"/>
              </a:buClr>
              <a:buFontTx/>
              <a:buAutoNum type="alphaLcPeriod"/>
            </a:pPr>
            <a:r>
              <a:rPr lang="en-US" sz="1400" b="1" dirty="0"/>
              <a:t>An abandoned EPA is reactivated</a:t>
            </a:r>
          </a:p>
          <a:p>
            <a:pPr marL="342900" indent="-342900">
              <a:spcBef>
                <a:spcPct val="50000"/>
              </a:spcBef>
              <a:buClr>
                <a:srgbClr val="0000FF"/>
              </a:buClr>
              <a:buFontTx/>
              <a:buAutoNum type="alphaLcPeriod"/>
            </a:pPr>
            <a:r>
              <a:rPr lang="en-US" sz="1400" b="1" dirty="0"/>
              <a:t>An ESD failure is </a:t>
            </a:r>
            <a:r>
              <a:rPr lang="en-US" sz="1400" b="1" dirty="0" smtClean="0"/>
              <a:t>traced </a:t>
            </a:r>
            <a:r>
              <a:rPr lang="en-US" sz="1400" b="1" dirty="0"/>
              <a:t>to the </a:t>
            </a:r>
            <a:r>
              <a:rPr lang="en-US" sz="1400" b="1" dirty="0" smtClean="0"/>
              <a:t>particular </a:t>
            </a:r>
            <a:r>
              <a:rPr lang="en-US" sz="1400" b="1" dirty="0"/>
              <a:t>ESD protected workstation.</a:t>
            </a:r>
          </a:p>
        </p:txBody>
      </p:sp>
      <p:sp>
        <p:nvSpPr>
          <p:cNvPr id="17411" name="Text Box 5"/>
          <p:cNvSpPr txBox="1">
            <a:spLocks noChangeArrowheads="1"/>
          </p:cNvSpPr>
          <p:nvPr/>
        </p:nvSpPr>
        <p:spPr bwMode="auto">
          <a:xfrm>
            <a:off x="5334000" y="2057400"/>
            <a:ext cx="1250950" cy="366713"/>
          </a:xfrm>
          <a:prstGeom prst="rect">
            <a:avLst/>
          </a:prstGeom>
          <a:noFill/>
          <a:ln w="9525">
            <a:noFill/>
            <a:miter lim="800000"/>
            <a:headEnd/>
            <a:tailEnd/>
          </a:ln>
        </p:spPr>
        <p:txBody>
          <a:bodyPr>
            <a:spAutoFit/>
          </a:bodyPr>
          <a:lstStyle/>
          <a:p>
            <a:endParaRPr lang="en-US"/>
          </a:p>
        </p:txBody>
      </p:sp>
      <p:sp>
        <p:nvSpPr>
          <p:cNvPr id="17412" name="Text Box 6"/>
          <p:cNvSpPr txBox="1">
            <a:spLocks noChangeArrowheads="1"/>
          </p:cNvSpPr>
          <p:nvPr/>
        </p:nvSpPr>
        <p:spPr bwMode="auto">
          <a:xfrm>
            <a:off x="5943600" y="1143000"/>
            <a:ext cx="2133600" cy="1144588"/>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sz="800" b="1">
                <a:solidFill>
                  <a:srgbClr val="CC3300"/>
                </a:solidFill>
                <a:latin typeface="Arial Black" pitchFamily="34" charset="0"/>
              </a:rPr>
              <a:t>This  ESD Protected Area is</a:t>
            </a:r>
          </a:p>
          <a:p>
            <a:pPr algn="ctr">
              <a:spcBef>
                <a:spcPct val="50000"/>
              </a:spcBef>
            </a:pPr>
            <a:r>
              <a:rPr lang="en-US" sz="800" b="1">
                <a:solidFill>
                  <a:srgbClr val="CC3300"/>
                </a:solidFill>
                <a:latin typeface="Arial Black" pitchFamily="34" charset="0"/>
              </a:rPr>
              <a:t> OUT OF SERVICE</a:t>
            </a:r>
          </a:p>
          <a:p>
            <a:pPr algn="ctr">
              <a:spcBef>
                <a:spcPct val="50000"/>
              </a:spcBef>
            </a:pPr>
            <a:r>
              <a:rPr lang="en-US" sz="800" b="1">
                <a:solidFill>
                  <a:srgbClr val="CC3300"/>
                </a:solidFill>
                <a:latin typeface="Arial Black" pitchFamily="34" charset="0"/>
              </a:rPr>
              <a:t>It is </a:t>
            </a:r>
          </a:p>
          <a:p>
            <a:pPr algn="ctr">
              <a:spcBef>
                <a:spcPct val="50000"/>
              </a:spcBef>
            </a:pPr>
            <a:r>
              <a:rPr lang="en-US" sz="800" b="1" i="1" u="sng">
                <a:solidFill>
                  <a:srgbClr val="CC3300"/>
                </a:solidFill>
                <a:latin typeface="Arial Black" pitchFamily="34" charset="0"/>
              </a:rPr>
              <a:t>NOT APPROVED  </a:t>
            </a:r>
            <a:r>
              <a:rPr lang="en-US" sz="800" b="1">
                <a:solidFill>
                  <a:srgbClr val="CC3300"/>
                </a:solidFill>
                <a:latin typeface="Arial Black" pitchFamily="34" charset="0"/>
              </a:rPr>
              <a:t>FOR ESD WORK</a:t>
            </a:r>
          </a:p>
          <a:p>
            <a:pPr algn="ctr">
              <a:spcBef>
                <a:spcPct val="50000"/>
              </a:spcBef>
            </a:pPr>
            <a:r>
              <a:rPr lang="en-US" sz="800" b="1">
                <a:solidFill>
                  <a:srgbClr val="CC3300"/>
                </a:solidFill>
                <a:latin typeface="Arial Black" pitchFamily="34" charset="0"/>
              </a:rPr>
              <a:t>Failed by:  </a:t>
            </a:r>
            <a:r>
              <a:rPr lang="en-US" sz="800" b="1" u="sng">
                <a:solidFill>
                  <a:srgbClr val="CC3300"/>
                </a:solidFill>
                <a:latin typeface="Arial Black" pitchFamily="34" charset="0"/>
              </a:rPr>
              <a:t>R2D2</a:t>
            </a:r>
          </a:p>
          <a:p>
            <a:pPr algn="ctr">
              <a:spcBef>
                <a:spcPct val="50000"/>
              </a:spcBef>
            </a:pPr>
            <a:r>
              <a:rPr lang="en-US" sz="800" b="1">
                <a:solidFill>
                  <a:srgbClr val="CC3300"/>
                </a:solidFill>
                <a:latin typeface="Arial Black" pitchFamily="34" charset="0"/>
              </a:rPr>
              <a:t>Date: </a:t>
            </a:r>
            <a:r>
              <a:rPr lang="en-US" sz="800" b="1" u="sng">
                <a:solidFill>
                  <a:srgbClr val="CC3300"/>
                </a:solidFill>
                <a:latin typeface="Arial Black" pitchFamily="34" charset="0"/>
              </a:rPr>
              <a:t>July 4,2010</a:t>
            </a:r>
          </a:p>
        </p:txBody>
      </p:sp>
      <p:pic>
        <p:nvPicPr>
          <p:cNvPr id="17413" name="Picture 7" descr="dglxasset[1]"/>
          <p:cNvPicPr>
            <a:picLocks noChangeAspect="1" noChangeArrowheads="1"/>
          </p:cNvPicPr>
          <p:nvPr/>
        </p:nvPicPr>
        <p:blipFill>
          <a:blip r:embed="rId3" cstate="print"/>
          <a:srcRect/>
          <a:stretch>
            <a:fillRect/>
          </a:stretch>
        </p:blipFill>
        <p:spPr bwMode="auto">
          <a:xfrm>
            <a:off x="5334000" y="4572000"/>
            <a:ext cx="990600" cy="777875"/>
          </a:xfrm>
          <a:prstGeom prst="rect">
            <a:avLst/>
          </a:prstGeom>
          <a:noFill/>
          <a:ln w="9525">
            <a:noFill/>
            <a:miter lim="800000"/>
            <a:headEnd/>
            <a:tailEnd/>
          </a:ln>
        </p:spPr>
      </p:pic>
      <p:pic>
        <p:nvPicPr>
          <p:cNvPr id="17414" name="Picture 8" descr="MM900172640[2]"/>
          <p:cNvPicPr>
            <a:picLocks noChangeAspect="1" noChangeArrowheads="1" noCrop="1"/>
          </p:cNvPicPr>
          <p:nvPr/>
        </p:nvPicPr>
        <p:blipFill>
          <a:blip r:embed="rId4" cstate="print"/>
          <a:srcRect/>
          <a:stretch>
            <a:fillRect/>
          </a:stretch>
        </p:blipFill>
        <p:spPr bwMode="auto">
          <a:xfrm>
            <a:off x="5562600" y="3048000"/>
            <a:ext cx="976313" cy="80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28600" y="762000"/>
            <a:ext cx="8686800" cy="1600200"/>
          </a:xfrm>
          <a:prstGeom prst="rect">
            <a:avLst/>
          </a:prstGeom>
          <a:noFill/>
          <a:ln w="9525">
            <a:noFill/>
            <a:miter lim="800000"/>
            <a:headEnd/>
            <a:tailEnd/>
          </a:ln>
        </p:spPr>
        <p:txBody>
          <a:bodyPr>
            <a:spAutoFit/>
          </a:bodyPr>
          <a:lstStyle/>
          <a:p>
            <a:pPr>
              <a:spcBef>
                <a:spcPct val="50000"/>
              </a:spcBef>
            </a:pPr>
            <a:r>
              <a:rPr lang="en-US" sz="1400" b="1">
                <a:solidFill>
                  <a:srgbClr val="0000FF"/>
                </a:solidFill>
              </a:rPr>
              <a:t>5.8.8:</a:t>
            </a:r>
            <a:r>
              <a:rPr lang="en-US" sz="1400" b="1"/>
              <a:t> Certification of an EPA is maintained via </a:t>
            </a:r>
            <a:r>
              <a:rPr lang="en-US" sz="1400" b="1" i="1" u="sng"/>
              <a:t>scheduled inspections</a:t>
            </a:r>
            <a:r>
              <a:rPr lang="en-US" sz="1400" b="1"/>
              <a:t> performed by the                                  	assigned ESD Program Monitor. </a:t>
            </a:r>
          </a:p>
          <a:p>
            <a:pPr>
              <a:spcBef>
                <a:spcPct val="50000"/>
              </a:spcBef>
            </a:pPr>
            <a:r>
              <a:rPr lang="en-US" sz="1400" b="1"/>
              <a:t>	EPA certification is voided if the scheduled verification is not performed                              	for  more than six (6) consecutive months or if any of the conditions in                                       	paragraph 5.8.6 have been encountered.</a:t>
            </a:r>
          </a:p>
          <a:p>
            <a:pPr>
              <a:spcBef>
                <a:spcPct val="50000"/>
              </a:spcBef>
            </a:pPr>
            <a:r>
              <a:rPr lang="en-US" sz="1400" b="1">
                <a:solidFill>
                  <a:srgbClr val="0000FF"/>
                </a:solidFill>
              </a:rPr>
              <a:t>5.8.9:</a:t>
            </a:r>
            <a:r>
              <a:rPr lang="en-US" sz="1400" b="1"/>
              <a:t> </a:t>
            </a:r>
            <a:r>
              <a:rPr lang="en-US" sz="1400" b="1" i="1" u="sng"/>
              <a:t>Calibration</a:t>
            </a:r>
            <a:r>
              <a:rPr lang="en-US" sz="1400" b="1"/>
              <a:t> of verification equipment is essential to a properly executed EPA certification.</a:t>
            </a:r>
          </a:p>
        </p:txBody>
      </p:sp>
      <p:pic>
        <p:nvPicPr>
          <p:cNvPr id="18435" name="Picture 5" descr="dglxasset[1]"/>
          <p:cNvPicPr>
            <a:picLocks noChangeAspect="1" noChangeArrowheads="1"/>
          </p:cNvPicPr>
          <p:nvPr/>
        </p:nvPicPr>
        <p:blipFill>
          <a:blip r:embed="rId2" cstate="print"/>
          <a:srcRect/>
          <a:stretch>
            <a:fillRect/>
          </a:stretch>
        </p:blipFill>
        <p:spPr bwMode="auto">
          <a:xfrm>
            <a:off x="7391400" y="1143000"/>
            <a:ext cx="833438" cy="708025"/>
          </a:xfrm>
          <a:prstGeom prst="rect">
            <a:avLst/>
          </a:prstGeom>
          <a:noFill/>
          <a:ln w="9525">
            <a:noFill/>
            <a:miter lim="800000"/>
            <a:headEnd/>
            <a:tailEnd/>
          </a:ln>
        </p:spPr>
      </p:pic>
      <p:sp>
        <p:nvSpPr>
          <p:cNvPr id="18436" name="Text Box 6"/>
          <p:cNvSpPr txBox="1">
            <a:spLocks noChangeArrowheads="1"/>
          </p:cNvSpPr>
          <p:nvPr/>
        </p:nvSpPr>
        <p:spPr bwMode="auto">
          <a:xfrm>
            <a:off x="304800" y="2590800"/>
            <a:ext cx="8458200" cy="3862596"/>
          </a:xfrm>
          <a:prstGeom prst="rect">
            <a:avLst/>
          </a:prstGeom>
          <a:noFill/>
          <a:ln w="9525">
            <a:noFill/>
            <a:miter lim="800000"/>
            <a:headEnd/>
            <a:tailEnd/>
          </a:ln>
        </p:spPr>
        <p:txBody>
          <a:bodyPr>
            <a:spAutoFit/>
          </a:bodyPr>
          <a:lstStyle/>
          <a:p>
            <a:pPr algn="ctr">
              <a:spcBef>
                <a:spcPct val="50000"/>
              </a:spcBef>
            </a:pPr>
            <a:r>
              <a:rPr lang="en-US" sz="1400" b="1" dirty="0">
                <a:solidFill>
                  <a:srgbClr val="0000FF"/>
                </a:solidFill>
              </a:rPr>
              <a:t>5.9 TEMPORARY, PROVISIONAL &amp; INTERMITTENT- USE EPAs</a:t>
            </a:r>
          </a:p>
          <a:p>
            <a:pPr>
              <a:spcBef>
                <a:spcPct val="50000"/>
              </a:spcBef>
            </a:pPr>
            <a:r>
              <a:rPr lang="en-US" sz="1400" b="1" dirty="0">
                <a:solidFill>
                  <a:srgbClr val="0000FF"/>
                </a:solidFill>
              </a:rPr>
              <a:t>5.9.1:</a:t>
            </a:r>
            <a:r>
              <a:rPr lang="en-US" sz="1400" b="1" dirty="0"/>
              <a:t>  </a:t>
            </a:r>
            <a:r>
              <a:rPr lang="en-US" sz="1400" b="1" u="sng" dirty="0">
                <a:solidFill>
                  <a:srgbClr val="CC3300"/>
                </a:solidFill>
              </a:rPr>
              <a:t>Temporary EPAs</a:t>
            </a:r>
            <a:r>
              <a:rPr lang="en-US" sz="1400" b="1" dirty="0"/>
              <a:t> are areas created for use while working on a specific project for a 	continuous period of </a:t>
            </a:r>
            <a:r>
              <a:rPr lang="en-US" sz="1400" b="1" dirty="0">
                <a:solidFill>
                  <a:srgbClr val="0000FF"/>
                </a:solidFill>
                <a:cs typeface="Arial" charset="0"/>
              </a:rPr>
              <a:t>&lt; </a:t>
            </a:r>
            <a:r>
              <a:rPr lang="en-US" sz="1400" b="1" dirty="0"/>
              <a:t>three (3) months (one month if Class 0).</a:t>
            </a:r>
          </a:p>
          <a:p>
            <a:pPr>
              <a:spcBef>
                <a:spcPct val="50000"/>
              </a:spcBef>
            </a:pPr>
            <a:r>
              <a:rPr lang="en-US" sz="1400" b="1" dirty="0">
                <a:solidFill>
                  <a:srgbClr val="0000FF"/>
                </a:solidFill>
              </a:rPr>
              <a:t>5.9.2: </a:t>
            </a:r>
            <a:r>
              <a:rPr lang="en-US" sz="1400" b="1" dirty="0"/>
              <a:t> </a:t>
            </a:r>
            <a:r>
              <a:rPr lang="en-US" sz="1400" b="1" u="sng" dirty="0">
                <a:solidFill>
                  <a:srgbClr val="CC3300"/>
                </a:solidFill>
              </a:rPr>
              <a:t>Provisional EPAs</a:t>
            </a:r>
            <a:r>
              <a:rPr lang="en-US" sz="1400" b="1" dirty="0">
                <a:solidFill>
                  <a:srgbClr val="CC3300"/>
                </a:solidFill>
              </a:rPr>
              <a:t> </a:t>
            </a:r>
            <a:r>
              <a:rPr lang="en-US" sz="1400" b="1" dirty="0"/>
              <a:t>are areas created for a one-time use only and where it is not practical 	to set up a temporary EPA.</a:t>
            </a:r>
          </a:p>
          <a:p>
            <a:pPr>
              <a:spcBef>
                <a:spcPct val="50000"/>
              </a:spcBef>
            </a:pPr>
            <a:r>
              <a:rPr lang="en-US" sz="1400" b="1" dirty="0">
                <a:solidFill>
                  <a:srgbClr val="0000FF"/>
                </a:solidFill>
              </a:rPr>
              <a:t>5.9.4:</a:t>
            </a:r>
            <a:r>
              <a:rPr lang="en-US" sz="1400" b="1" dirty="0"/>
              <a:t> Intermittent-use of EPAs is defined as the use of a permanent EPA for periods </a:t>
            </a:r>
            <a:r>
              <a:rPr lang="en-US" sz="1400" b="1" dirty="0">
                <a:solidFill>
                  <a:srgbClr val="0000FF"/>
                </a:solidFill>
              </a:rPr>
              <a:t>&lt;</a:t>
            </a:r>
            <a:r>
              <a:rPr lang="en-US" sz="1400" b="1" dirty="0"/>
              <a:t> one month 	at a time, with longer periods of idle time.</a:t>
            </a:r>
          </a:p>
          <a:p>
            <a:pPr>
              <a:spcBef>
                <a:spcPct val="50000"/>
              </a:spcBef>
            </a:pPr>
            <a:r>
              <a:rPr lang="en-US" sz="1400" b="1" dirty="0"/>
              <a:t>	When not in use, intermittent-use EPAs are considered temporarily </a:t>
            </a:r>
            <a:r>
              <a:rPr lang="en-US" sz="1400" b="1" dirty="0" smtClean="0">
                <a:solidFill>
                  <a:srgbClr val="6600CC"/>
                </a:solidFill>
              </a:rPr>
              <a:t>OUT-OF-SERVICE</a:t>
            </a:r>
            <a:r>
              <a:rPr lang="en-US" sz="1400" b="1" dirty="0">
                <a:solidFill>
                  <a:srgbClr val="6600CC"/>
                </a:solidFill>
              </a:rPr>
              <a:t>.</a:t>
            </a:r>
          </a:p>
          <a:p>
            <a:pPr>
              <a:spcBef>
                <a:spcPct val="50000"/>
              </a:spcBef>
            </a:pPr>
            <a:r>
              <a:rPr lang="en-US" sz="1400" b="1" dirty="0"/>
              <a:t>	During idle periods, the ESD Program Monitor ensures that intermittent-use                	</a:t>
            </a:r>
            <a:r>
              <a:rPr lang="en-US" sz="1400" b="1" i="1" u="sng" dirty="0"/>
              <a:t>HBM Class 0 EPAs</a:t>
            </a:r>
            <a:r>
              <a:rPr lang="en-US" sz="1400" b="1" dirty="0"/>
              <a:t> </a:t>
            </a:r>
            <a:r>
              <a:rPr lang="en-US" sz="1400" b="1" i="1" dirty="0">
                <a:solidFill>
                  <a:srgbClr val="FF0000"/>
                </a:solidFill>
              </a:rPr>
              <a:t>are not used </a:t>
            </a:r>
            <a:r>
              <a:rPr lang="en-US" sz="1400" b="1" dirty="0"/>
              <a:t>for any other purpose and they are kept clean</a:t>
            </a:r>
            <a:r>
              <a:rPr lang="en-US" sz="1400" b="1" dirty="0" smtClean="0"/>
              <a:t>.</a:t>
            </a:r>
          </a:p>
          <a:p>
            <a:pPr>
              <a:spcBef>
                <a:spcPct val="50000"/>
              </a:spcBef>
            </a:pPr>
            <a:endParaRPr lang="en-US" sz="1400" b="1" dirty="0" smtClean="0"/>
          </a:p>
          <a:p>
            <a:pPr algn="ctr">
              <a:spcBef>
                <a:spcPct val="50000"/>
              </a:spcBef>
            </a:pPr>
            <a:r>
              <a:rPr lang="en-US" sz="1400" b="1" dirty="0" smtClean="0">
                <a:solidFill>
                  <a:schemeClr val="accent4">
                    <a:lumMod val="75000"/>
                  </a:schemeClr>
                </a:solidFill>
              </a:rPr>
              <a:t>Caution:  EPAs should not be rated for Class 0 use if this level of control is not required.  Rating for Class 0 prevents use of the EPA for any other operations.  Doing so invalidates the EPA’s Class 0 certification.</a:t>
            </a:r>
            <a:endParaRPr lang="en-US" sz="1400" b="1"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1981200" y="609600"/>
            <a:ext cx="5181600" cy="366713"/>
          </a:xfrm>
          <a:prstGeom prst="rect">
            <a:avLst/>
          </a:prstGeom>
          <a:noFill/>
          <a:ln w="9525">
            <a:noFill/>
            <a:miter lim="800000"/>
            <a:headEnd/>
            <a:tailEnd/>
          </a:ln>
        </p:spPr>
        <p:txBody>
          <a:bodyPr>
            <a:spAutoFit/>
          </a:bodyPr>
          <a:lstStyle/>
          <a:p>
            <a:pPr algn="ctr">
              <a:spcBef>
                <a:spcPct val="50000"/>
              </a:spcBef>
            </a:pPr>
            <a:r>
              <a:rPr lang="en-US" b="1">
                <a:solidFill>
                  <a:srgbClr val="0000FF"/>
                </a:solidFill>
              </a:rPr>
              <a:t>5.10  ESD CONTROL PROGRAM</a:t>
            </a:r>
          </a:p>
        </p:txBody>
      </p:sp>
      <p:sp>
        <p:nvSpPr>
          <p:cNvPr id="19459" name="Text Box 5"/>
          <p:cNvSpPr txBox="1">
            <a:spLocks noChangeArrowheads="1"/>
          </p:cNvSpPr>
          <p:nvPr/>
        </p:nvSpPr>
        <p:spPr bwMode="auto">
          <a:xfrm>
            <a:off x="533400" y="1295400"/>
            <a:ext cx="8153400" cy="3970318"/>
          </a:xfrm>
          <a:prstGeom prst="rect">
            <a:avLst/>
          </a:prstGeom>
          <a:noFill/>
          <a:ln w="9525">
            <a:noFill/>
            <a:miter lim="800000"/>
            <a:headEnd/>
            <a:tailEnd/>
          </a:ln>
        </p:spPr>
        <p:txBody>
          <a:bodyPr>
            <a:spAutoFit/>
          </a:bodyPr>
          <a:lstStyle/>
          <a:p>
            <a:pPr marL="371475" indent="-371475">
              <a:spcBef>
                <a:spcPct val="50000"/>
              </a:spcBef>
            </a:pPr>
            <a:r>
              <a:rPr lang="en-US" sz="1400" b="1" dirty="0">
                <a:solidFill>
                  <a:srgbClr val="0000FF"/>
                </a:solidFill>
              </a:rPr>
              <a:t>5.10.1:</a:t>
            </a:r>
            <a:r>
              <a:rPr lang="en-US" sz="1400" b="1" dirty="0"/>
              <a:t> An effective ANSI/ESD S20.20-traceable ESD Control implementation plan requires internal procedures to accomplish the following:</a:t>
            </a:r>
          </a:p>
          <a:p>
            <a:pPr marL="371475" indent="-371475">
              <a:spcBef>
                <a:spcPct val="50000"/>
              </a:spcBef>
              <a:buClr>
                <a:srgbClr val="0000FF"/>
              </a:buClr>
              <a:buFontTx/>
              <a:buAutoNum type="alphaLcPeriod"/>
            </a:pPr>
            <a:r>
              <a:rPr lang="en-US" sz="1400" b="1" dirty="0"/>
              <a:t>EPAs conform to limits described in Table-1 prior to use</a:t>
            </a:r>
          </a:p>
          <a:p>
            <a:pPr marL="371475" indent="-371475">
              <a:spcBef>
                <a:spcPct val="50000"/>
              </a:spcBef>
              <a:buClr>
                <a:srgbClr val="0000FF"/>
              </a:buClr>
              <a:buFontTx/>
              <a:buAutoNum type="alphaLcPeriod" startAt="2"/>
            </a:pPr>
            <a:r>
              <a:rPr lang="en-US" sz="1400" b="1" dirty="0"/>
              <a:t>Use of  protective personnel clothing </a:t>
            </a:r>
            <a:r>
              <a:rPr lang="en-US" sz="1400" b="1" dirty="0" smtClean="0"/>
              <a:t>and </a:t>
            </a:r>
            <a:r>
              <a:rPr lang="en-US" sz="1400" b="1" dirty="0"/>
              <a:t>proper personnel grounding.</a:t>
            </a:r>
          </a:p>
          <a:p>
            <a:pPr marL="371475" indent="-371475">
              <a:spcBef>
                <a:spcPct val="50000"/>
              </a:spcBef>
              <a:buClr>
                <a:srgbClr val="0000FF"/>
              </a:buClr>
              <a:buFontTx/>
              <a:buAutoNum type="alphaLcPeriod" startAt="3"/>
            </a:pPr>
            <a:r>
              <a:rPr lang="en-US" sz="1400" b="1" dirty="0"/>
              <a:t>All personnel handling ESDS items have received the necessary training. </a:t>
            </a:r>
          </a:p>
          <a:p>
            <a:pPr marL="371475" indent="-371475">
              <a:spcBef>
                <a:spcPct val="50000"/>
              </a:spcBef>
              <a:buClr>
                <a:srgbClr val="0000FF"/>
              </a:buClr>
              <a:buFontTx/>
              <a:buAutoNum type="alphaLcPeriod" startAt="4"/>
            </a:pPr>
            <a:r>
              <a:rPr lang="en-US" sz="1400" b="1" dirty="0"/>
              <a:t>Performance of audits </a:t>
            </a:r>
            <a:r>
              <a:rPr lang="en-US" sz="1400" b="1" dirty="0" smtClean="0"/>
              <a:t>and </a:t>
            </a:r>
            <a:r>
              <a:rPr lang="en-US" sz="1400" b="1" dirty="0"/>
              <a:t>inspections to ensure the integrity of EPAs and equipment per Table 7-1</a:t>
            </a:r>
          </a:p>
          <a:p>
            <a:pPr marL="371475" indent="-371475">
              <a:spcBef>
                <a:spcPct val="50000"/>
              </a:spcBef>
              <a:buClr>
                <a:srgbClr val="0000FF"/>
              </a:buClr>
              <a:buFontTx/>
              <a:buAutoNum type="alphaLcPeriod" startAt="5"/>
            </a:pPr>
            <a:r>
              <a:rPr lang="en-US" sz="1400" b="1" dirty="0"/>
              <a:t>Inspection of documentation for ESD markings, precautions and handling procedures</a:t>
            </a:r>
          </a:p>
          <a:p>
            <a:pPr marL="371475" indent="-371475">
              <a:spcBef>
                <a:spcPct val="50000"/>
              </a:spcBef>
              <a:buClr>
                <a:srgbClr val="0000FF"/>
              </a:buClr>
              <a:buFontTx/>
              <a:buAutoNum type="alphaLcPeriod" startAt="6"/>
            </a:pPr>
            <a:r>
              <a:rPr lang="en-US" sz="1400" b="1" dirty="0"/>
              <a:t>Proper identification of ESDS items i.e. use of labels, stamps, etc.</a:t>
            </a:r>
          </a:p>
          <a:p>
            <a:pPr marL="371475" indent="-371475">
              <a:spcBef>
                <a:spcPct val="50000"/>
              </a:spcBef>
              <a:buClr>
                <a:srgbClr val="0000FF"/>
              </a:buClr>
              <a:buFontTx/>
              <a:buAutoNum type="alphaLcPeriod" startAt="7"/>
            </a:pPr>
            <a:r>
              <a:rPr lang="en-US" sz="1400" b="1" dirty="0"/>
              <a:t>Handling of ESDS items </a:t>
            </a:r>
            <a:r>
              <a:rPr lang="en-US" sz="1400" b="1" i="1" u="sng" dirty="0"/>
              <a:t>only</a:t>
            </a:r>
            <a:r>
              <a:rPr lang="en-US" sz="1400" b="1" dirty="0"/>
              <a:t> at approved EPAs</a:t>
            </a:r>
          </a:p>
          <a:p>
            <a:pPr marL="371475" indent="-371475">
              <a:spcBef>
                <a:spcPct val="50000"/>
              </a:spcBef>
              <a:buClr>
                <a:srgbClr val="0000FF"/>
              </a:buClr>
              <a:buFontTx/>
              <a:buAutoNum type="alphaLcPeriod" startAt="8"/>
            </a:pPr>
            <a:r>
              <a:rPr lang="en-US" sz="1400" b="1" dirty="0"/>
              <a:t>Description of field operations and precautionary procedures to prevent ESD damage.</a:t>
            </a:r>
          </a:p>
          <a:p>
            <a:pPr marL="371475" indent="-371475">
              <a:spcBef>
                <a:spcPct val="50000"/>
              </a:spcBef>
              <a:buClr>
                <a:srgbClr val="0000FF"/>
              </a:buClr>
              <a:buFontTx/>
              <a:buAutoNum type="alphaLcPeriod" startAt="9"/>
            </a:pPr>
            <a:r>
              <a:rPr lang="en-US" sz="1400" b="1" dirty="0"/>
              <a:t>Maintenance of auditable records and documentation required in Table 7-1</a:t>
            </a:r>
          </a:p>
          <a:p>
            <a:pPr marL="371475" indent="-371475">
              <a:spcBef>
                <a:spcPct val="50000"/>
              </a:spcBef>
              <a:buClr>
                <a:srgbClr val="0000FF"/>
              </a:buClr>
              <a:buFontTx/>
              <a:buAutoNum type="alphaLcPeriod" startAt="10"/>
            </a:pPr>
            <a:r>
              <a:rPr lang="en-US" sz="1400" b="1" dirty="0" smtClean="0"/>
              <a:t>Limit the use of materials within EPAs to those recognized by the ESDA as ESD-protective</a:t>
            </a:r>
            <a:endParaRPr lang="en-US" sz="1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04800" y="152400"/>
            <a:ext cx="8229600" cy="6401753"/>
          </a:xfrm>
          <a:prstGeom prst="rect">
            <a:avLst/>
          </a:prstGeom>
          <a:noFill/>
          <a:ln w="9525">
            <a:noFill/>
            <a:miter lim="800000"/>
            <a:headEnd/>
            <a:tailEnd/>
          </a:ln>
        </p:spPr>
        <p:txBody>
          <a:bodyPr>
            <a:spAutoFit/>
          </a:bodyPr>
          <a:lstStyle/>
          <a:p>
            <a:pPr marL="342900" indent="-342900" algn="ctr">
              <a:spcBef>
                <a:spcPct val="50000"/>
              </a:spcBef>
            </a:pPr>
            <a:r>
              <a:rPr lang="en-US" b="1" dirty="0">
                <a:solidFill>
                  <a:srgbClr val="0000FF"/>
                </a:solidFill>
              </a:rPr>
              <a:t>5.11  AUDITS &amp; INSPECTIONS</a:t>
            </a:r>
          </a:p>
          <a:p>
            <a:pPr marL="342900" indent="-342900">
              <a:spcBef>
                <a:spcPct val="50000"/>
              </a:spcBef>
            </a:pPr>
            <a:r>
              <a:rPr lang="en-US" sz="1400" b="1" dirty="0">
                <a:solidFill>
                  <a:srgbClr val="0000FF"/>
                </a:solidFill>
              </a:rPr>
              <a:t>5.11.1  General: </a:t>
            </a:r>
            <a:r>
              <a:rPr lang="en-US" sz="1400" b="1" dirty="0"/>
              <a:t>The  ESD Program Monitor is responsible for the following                        activities related to records:</a:t>
            </a:r>
          </a:p>
          <a:p>
            <a:pPr marL="342900" indent="-342900">
              <a:spcBef>
                <a:spcPct val="50000"/>
              </a:spcBef>
              <a:buClr>
                <a:srgbClr val="0000FF"/>
              </a:buClr>
              <a:buFontTx/>
              <a:buAutoNum type="alphaLcPeriod"/>
            </a:pPr>
            <a:r>
              <a:rPr lang="en-US" sz="1400" b="1" dirty="0"/>
              <a:t>Maintain records regarding the ESD protected area at the site</a:t>
            </a:r>
          </a:p>
          <a:p>
            <a:pPr marL="342900" indent="-342900">
              <a:spcBef>
                <a:spcPct val="50000"/>
              </a:spcBef>
              <a:buClr>
                <a:srgbClr val="0000FF"/>
              </a:buClr>
              <a:buFontTx/>
              <a:buAutoNum type="alphaLcPeriod"/>
            </a:pPr>
            <a:r>
              <a:rPr lang="en-US" sz="1400" b="1" dirty="0"/>
              <a:t>Creating area test log (see Appendix B-2) and recording data related to deficiencies, corrective actions and related verification and validation</a:t>
            </a:r>
          </a:p>
          <a:p>
            <a:pPr marL="342900" indent="-342900">
              <a:spcBef>
                <a:spcPct val="50000"/>
              </a:spcBef>
              <a:buClr>
                <a:srgbClr val="0000FF"/>
              </a:buClr>
            </a:pPr>
            <a:endParaRPr lang="en-US" sz="1400" b="1" dirty="0">
              <a:solidFill>
                <a:srgbClr val="0000FF"/>
              </a:solidFill>
            </a:endParaRPr>
          </a:p>
          <a:p>
            <a:pPr marL="342900" indent="-342900">
              <a:spcBef>
                <a:spcPct val="50000"/>
              </a:spcBef>
              <a:buClr>
                <a:srgbClr val="0000FF"/>
              </a:buClr>
            </a:pPr>
            <a:r>
              <a:rPr lang="en-US" sz="1400" b="1" dirty="0">
                <a:solidFill>
                  <a:srgbClr val="0000FF"/>
                </a:solidFill>
              </a:rPr>
              <a:t>5.11.2 Audits:</a:t>
            </a:r>
            <a:r>
              <a:rPr lang="en-US" sz="1400" b="1" dirty="0"/>
              <a:t>  EPA certifications are achieved through audits performed by                                  the ESD Program Manager or by an Audit Team or Audit Coordinator.</a:t>
            </a:r>
          </a:p>
          <a:p>
            <a:pPr marL="342900" indent="-342900">
              <a:spcBef>
                <a:spcPct val="50000"/>
              </a:spcBef>
              <a:buClr>
                <a:srgbClr val="0000FF"/>
              </a:buClr>
            </a:pPr>
            <a:r>
              <a:rPr lang="en-US" sz="1400" b="1" dirty="0"/>
              <a:t>	Certification is based on a </a:t>
            </a:r>
            <a:r>
              <a:rPr lang="en-US" sz="1400" b="1" i="1" u="sng" dirty="0"/>
              <a:t>yearly</a:t>
            </a:r>
            <a:r>
              <a:rPr lang="en-US" sz="1400" b="1" i="1" dirty="0"/>
              <a:t> </a:t>
            </a:r>
            <a:r>
              <a:rPr lang="en-US" sz="1400" b="1" dirty="0"/>
              <a:t>EPA audits.</a:t>
            </a:r>
          </a:p>
          <a:p>
            <a:pPr marL="342900" indent="-342900">
              <a:spcBef>
                <a:spcPct val="50000"/>
              </a:spcBef>
              <a:buClr>
                <a:srgbClr val="0000FF"/>
              </a:buClr>
            </a:pPr>
            <a:r>
              <a:rPr lang="en-US" sz="1400" b="1" dirty="0"/>
              <a:t>	ESD Program Monitor may perform a self-audit of an EPA and provide the                            data to  the ESD Program Manager to meet requirements.</a:t>
            </a:r>
          </a:p>
          <a:p>
            <a:pPr marL="342900" indent="-342900">
              <a:spcBef>
                <a:spcPct val="50000"/>
              </a:spcBef>
              <a:buClr>
                <a:srgbClr val="0000FF"/>
              </a:buClr>
            </a:pPr>
            <a:endParaRPr lang="en-US" sz="1400" b="1" dirty="0"/>
          </a:p>
          <a:p>
            <a:pPr marL="342900" indent="-342900">
              <a:spcBef>
                <a:spcPct val="50000"/>
              </a:spcBef>
              <a:buClr>
                <a:srgbClr val="0000FF"/>
              </a:buClr>
            </a:pPr>
            <a:r>
              <a:rPr lang="en-US" sz="1400" b="1" dirty="0">
                <a:solidFill>
                  <a:srgbClr val="0000FF"/>
                </a:solidFill>
              </a:rPr>
              <a:t>5.11.3  Inspections/Verifications: </a:t>
            </a:r>
          </a:p>
          <a:p>
            <a:pPr marL="342900" indent="-342900">
              <a:spcBef>
                <a:spcPct val="50000"/>
              </a:spcBef>
              <a:buClr>
                <a:srgbClr val="0000FF"/>
              </a:buClr>
            </a:pPr>
            <a:r>
              <a:rPr lang="en-US" sz="1400" b="1" dirty="0"/>
              <a:t>	Inspections are the responsibility of the EPA Program Monitors.</a:t>
            </a:r>
          </a:p>
          <a:p>
            <a:pPr marL="342900" indent="-342900">
              <a:spcBef>
                <a:spcPct val="50000"/>
              </a:spcBef>
              <a:buClr>
                <a:srgbClr val="0000FF"/>
              </a:buClr>
            </a:pPr>
            <a:r>
              <a:rPr lang="en-US" sz="1400" b="1" dirty="0"/>
              <a:t>	Inspections may be carried out any time the ESD Program Monitor deems them necessary.</a:t>
            </a:r>
          </a:p>
          <a:p>
            <a:pPr marL="342900" indent="-342900">
              <a:spcBef>
                <a:spcPct val="50000"/>
              </a:spcBef>
              <a:buClr>
                <a:srgbClr val="0000FF"/>
              </a:buClr>
            </a:pPr>
            <a:r>
              <a:rPr lang="en-US" sz="1400" b="1" dirty="0"/>
              <a:t>	As a minimum, it is recommended that inspections be done concurrently with the verification tests (Table 7-1).</a:t>
            </a:r>
          </a:p>
          <a:p>
            <a:pPr marL="342900" indent="-342900">
              <a:spcBef>
                <a:spcPct val="50000"/>
              </a:spcBef>
              <a:buClr>
                <a:srgbClr val="0000FF"/>
              </a:buClr>
            </a:pPr>
            <a:endParaRPr lang="en-US" sz="1400" b="1" dirty="0"/>
          </a:p>
          <a:p>
            <a:pPr marL="342900" indent="-342900">
              <a:spcBef>
                <a:spcPct val="50000"/>
              </a:spcBef>
              <a:buClr>
                <a:srgbClr val="0000FF"/>
              </a:buClr>
            </a:pPr>
            <a:r>
              <a:rPr lang="en-US" sz="1400" b="1" dirty="0">
                <a:solidFill>
                  <a:srgbClr val="0000FF"/>
                </a:solidFill>
              </a:rPr>
              <a:t>5.11.4  New Projects: </a:t>
            </a:r>
            <a:r>
              <a:rPr lang="en-US" sz="1400" b="1" dirty="0"/>
              <a:t>If a new Project takes over </a:t>
            </a:r>
            <a:r>
              <a:rPr lang="en-US" sz="1400" b="1" dirty="0" smtClean="0"/>
              <a:t>the EPA the </a:t>
            </a:r>
            <a:r>
              <a:rPr lang="en-US" sz="1400" b="1" dirty="0"/>
              <a:t>ESD Lab Monitor is responsible for performing a re-verification of the EPA.</a:t>
            </a:r>
            <a:endParaRPr lang="en-US" sz="1400" b="1" dirty="0">
              <a:solidFill>
                <a:srgbClr val="0000FF"/>
              </a:solidFill>
            </a:endParaRPr>
          </a:p>
        </p:txBody>
      </p:sp>
      <p:pic>
        <p:nvPicPr>
          <p:cNvPr id="20483" name="Picture 5" descr="dglxasset[1]"/>
          <p:cNvPicPr>
            <a:picLocks noChangeAspect="1" noChangeArrowheads="1"/>
          </p:cNvPicPr>
          <p:nvPr/>
        </p:nvPicPr>
        <p:blipFill>
          <a:blip r:embed="rId2" cstate="print"/>
          <a:srcRect/>
          <a:stretch>
            <a:fillRect/>
          </a:stretch>
        </p:blipFill>
        <p:spPr bwMode="auto">
          <a:xfrm>
            <a:off x="7543800" y="228600"/>
            <a:ext cx="1262063" cy="1184275"/>
          </a:xfrm>
          <a:prstGeom prst="rect">
            <a:avLst/>
          </a:prstGeom>
          <a:noFill/>
          <a:ln w="9525">
            <a:noFill/>
            <a:miter lim="800000"/>
            <a:headEnd/>
            <a:tailEnd/>
          </a:ln>
        </p:spPr>
      </p:pic>
      <p:pic>
        <p:nvPicPr>
          <p:cNvPr id="20484" name="Picture 6" descr="MP900400964[2]"/>
          <p:cNvPicPr>
            <a:picLocks noChangeAspect="1" noChangeArrowheads="1"/>
          </p:cNvPicPr>
          <p:nvPr/>
        </p:nvPicPr>
        <p:blipFill>
          <a:blip r:embed="rId3" cstate="print"/>
          <a:srcRect/>
          <a:stretch>
            <a:fillRect/>
          </a:stretch>
        </p:blipFill>
        <p:spPr bwMode="auto">
          <a:xfrm>
            <a:off x="7086600" y="2286000"/>
            <a:ext cx="1435100" cy="1795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1143000" y="1752600"/>
            <a:ext cx="6934200" cy="2446338"/>
          </a:xfrm>
          <a:prstGeom prst="rect">
            <a:avLst/>
          </a:prstGeom>
          <a:noFill/>
          <a:ln w="9525">
            <a:noFill/>
            <a:miter lim="800000"/>
            <a:headEnd/>
            <a:tailEnd/>
          </a:ln>
        </p:spPr>
        <p:txBody>
          <a:bodyPr>
            <a:spAutoFit/>
          </a:bodyPr>
          <a:lstStyle/>
          <a:p>
            <a:pPr algn="ctr">
              <a:spcBef>
                <a:spcPct val="50000"/>
              </a:spcBef>
            </a:pPr>
            <a:endParaRPr lang="en-US" b="1">
              <a:solidFill>
                <a:srgbClr val="0000FF"/>
              </a:solidFill>
            </a:endParaRPr>
          </a:p>
          <a:p>
            <a:pPr algn="ctr">
              <a:spcBef>
                <a:spcPct val="50000"/>
              </a:spcBef>
            </a:pPr>
            <a:r>
              <a:rPr lang="en-US" sz="2400" b="1">
                <a:solidFill>
                  <a:srgbClr val="0000FF"/>
                </a:solidFill>
              </a:rPr>
              <a:t>TRAINING </a:t>
            </a:r>
          </a:p>
          <a:p>
            <a:pPr algn="ctr">
              <a:spcBef>
                <a:spcPct val="50000"/>
              </a:spcBef>
            </a:pPr>
            <a:r>
              <a:rPr lang="en-US" sz="2400" b="1">
                <a:solidFill>
                  <a:srgbClr val="0000FF"/>
                </a:solidFill>
              </a:rPr>
              <a:t>AND </a:t>
            </a:r>
          </a:p>
          <a:p>
            <a:pPr algn="ctr">
              <a:spcBef>
                <a:spcPct val="50000"/>
              </a:spcBef>
            </a:pPr>
            <a:r>
              <a:rPr lang="en-US" sz="2400" b="1">
                <a:solidFill>
                  <a:srgbClr val="0000FF"/>
                </a:solidFill>
              </a:rPr>
              <a:t>CERTIFICATION PROGRAM</a:t>
            </a:r>
          </a:p>
          <a:p>
            <a:pPr algn="ctr">
              <a:spcBef>
                <a:spcPct val="50000"/>
              </a:spcBef>
            </a:pPr>
            <a:r>
              <a:rPr lang="en-US" b="1">
                <a:solidFill>
                  <a:srgbClr val="0000FF"/>
                </a:solidFill>
              </a:rPr>
              <a:t>Chapter 6, page 26</a:t>
            </a:r>
          </a:p>
        </p:txBody>
      </p:sp>
      <p:pic>
        <p:nvPicPr>
          <p:cNvPr id="21507" name="Picture 5" descr="dglxasset[1]"/>
          <p:cNvPicPr>
            <a:picLocks noChangeAspect="1" noChangeArrowheads="1"/>
          </p:cNvPicPr>
          <p:nvPr/>
        </p:nvPicPr>
        <p:blipFill>
          <a:blip r:embed="rId2" cstate="print"/>
          <a:srcRect/>
          <a:stretch>
            <a:fillRect/>
          </a:stretch>
        </p:blipFill>
        <p:spPr bwMode="auto">
          <a:xfrm>
            <a:off x="228600" y="609600"/>
            <a:ext cx="3200400"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1295400" y="152400"/>
            <a:ext cx="6553200" cy="366713"/>
          </a:xfrm>
          <a:prstGeom prst="rect">
            <a:avLst/>
          </a:prstGeom>
          <a:noFill/>
          <a:ln w="9525">
            <a:noFill/>
            <a:miter lim="800000"/>
            <a:headEnd/>
            <a:tailEnd/>
          </a:ln>
        </p:spPr>
        <p:txBody>
          <a:bodyPr>
            <a:spAutoFit/>
          </a:bodyPr>
          <a:lstStyle/>
          <a:p>
            <a:pPr algn="ctr">
              <a:spcBef>
                <a:spcPct val="50000"/>
              </a:spcBef>
            </a:pPr>
            <a:r>
              <a:rPr lang="en-US" b="1">
                <a:solidFill>
                  <a:srgbClr val="0000FF"/>
                </a:solidFill>
              </a:rPr>
              <a:t>6  TRAINING and CERTIFICATION PROGRAM</a:t>
            </a:r>
          </a:p>
        </p:txBody>
      </p:sp>
      <p:sp>
        <p:nvSpPr>
          <p:cNvPr id="22531" name="Text Box 5"/>
          <p:cNvSpPr txBox="1">
            <a:spLocks noChangeArrowheads="1"/>
          </p:cNvSpPr>
          <p:nvPr/>
        </p:nvSpPr>
        <p:spPr bwMode="auto">
          <a:xfrm>
            <a:off x="457200" y="533400"/>
            <a:ext cx="8305800" cy="5586413"/>
          </a:xfrm>
          <a:prstGeom prst="rect">
            <a:avLst/>
          </a:prstGeom>
          <a:noFill/>
          <a:ln w="9525">
            <a:noFill/>
            <a:miter lim="800000"/>
            <a:headEnd/>
            <a:tailEnd/>
          </a:ln>
        </p:spPr>
        <p:txBody>
          <a:bodyPr>
            <a:spAutoFit/>
          </a:bodyPr>
          <a:lstStyle/>
          <a:p>
            <a:pPr>
              <a:spcBef>
                <a:spcPct val="50000"/>
              </a:spcBef>
            </a:pPr>
            <a:r>
              <a:rPr lang="en-US" sz="1400" b="1" dirty="0">
                <a:solidFill>
                  <a:srgbClr val="0000FF"/>
                </a:solidFill>
              </a:rPr>
              <a:t>6.1 GENERAL</a:t>
            </a:r>
          </a:p>
          <a:p>
            <a:pPr>
              <a:spcBef>
                <a:spcPct val="50000"/>
              </a:spcBef>
            </a:pPr>
            <a:r>
              <a:rPr lang="en-US" sz="1400" b="1" dirty="0">
                <a:solidFill>
                  <a:srgbClr val="0000FF"/>
                </a:solidFill>
              </a:rPr>
              <a:t>6.1.1 </a:t>
            </a:r>
            <a:r>
              <a:rPr lang="en-US" sz="1400" b="1" dirty="0"/>
              <a:t> Training and certification is applicable to all personnel who perform                                          or supervise any of the following ESD-related functions:</a:t>
            </a:r>
          </a:p>
          <a:p>
            <a:pPr>
              <a:spcBef>
                <a:spcPct val="50000"/>
              </a:spcBef>
              <a:buClr>
                <a:srgbClr val="0000FF"/>
              </a:buClr>
              <a:buSzPct val="125000"/>
              <a:buFontTx/>
              <a:buChar char="•"/>
            </a:pPr>
            <a:r>
              <a:rPr lang="en-US" sz="1400" b="1" dirty="0">
                <a:solidFill>
                  <a:srgbClr val="0000FF"/>
                </a:solidFill>
              </a:rPr>
              <a:t> </a:t>
            </a:r>
            <a:r>
              <a:rPr lang="en-US" sz="1400" b="1" dirty="0"/>
              <a:t>Design  </a:t>
            </a:r>
          </a:p>
          <a:p>
            <a:pPr>
              <a:spcBef>
                <a:spcPct val="50000"/>
              </a:spcBef>
              <a:buClr>
                <a:srgbClr val="0000FF"/>
              </a:buClr>
              <a:buSzPct val="125000"/>
              <a:buFontTx/>
              <a:buChar char="•"/>
            </a:pPr>
            <a:r>
              <a:rPr lang="en-US" sz="1400" b="1" dirty="0"/>
              <a:t> Production</a:t>
            </a:r>
          </a:p>
          <a:p>
            <a:pPr>
              <a:spcBef>
                <a:spcPct val="50000"/>
              </a:spcBef>
              <a:buClr>
                <a:srgbClr val="0000FF"/>
              </a:buClr>
              <a:buSzPct val="125000"/>
              <a:buFontTx/>
              <a:buChar char="•"/>
            </a:pPr>
            <a:r>
              <a:rPr lang="en-US" sz="1400" b="1" dirty="0"/>
              <a:t> Inspection and test</a:t>
            </a:r>
          </a:p>
          <a:p>
            <a:pPr>
              <a:spcBef>
                <a:spcPct val="50000"/>
              </a:spcBef>
              <a:buClr>
                <a:srgbClr val="0000FF"/>
              </a:buClr>
              <a:buSzPct val="125000"/>
              <a:buFontTx/>
              <a:buChar char="•"/>
            </a:pPr>
            <a:r>
              <a:rPr lang="en-US" sz="1400" b="1" dirty="0"/>
              <a:t> Procurement (only if handling, purchasing or specifying ESDS materials)</a:t>
            </a:r>
          </a:p>
          <a:p>
            <a:pPr>
              <a:spcBef>
                <a:spcPct val="50000"/>
              </a:spcBef>
              <a:buClr>
                <a:srgbClr val="0000FF"/>
              </a:buClr>
              <a:buSzPct val="125000"/>
              <a:buFontTx/>
              <a:buChar char="•"/>
            </a:pPr>
            <a:r>
              <a:rPr lang="en-US" sz="1400" b="1" dirty="0"/>
              <a:t> Storage, shipping and receiving</a:t>
            </a:r>
          </a:p>
          <a:p>
            <a:pPr>
              <a:spcBef>
                <a:spcPct val="50000"/>
              </a:spcBef>
              <a:buClr>
                <a:srgbClr val="0000FF"/>
              </a:buClr>
              <a:buSzPct val="125000"/>
              <a:buFontTx/>
              <a:buChar char="•"/>
            </a:pPr>
            <a:endParaRPr lang="en-US" sz="1400" b="1" dirty="0"/>
          </a:p>
          <a:p>
            <a:pPr>
              <a:spcBef>
                <a:spcPct val="50000"/>
              </a:spcBef>
              <a:buClr>
                <a:srgbClr val="0000FF"/>
              </a:buClr>
              <a:buSzPct val="125000"/>
            </a:pPr>
            <a:r>
              <a:rPr lang="en-US" sz="1400" b="1" dirty="0">
                <a:solidFill>
                  <a:srgbClr val="0000FF"/>
                </a:solidFill>
              </a:rPr>
              <a:t>6.1.3 </a:t>
            </a:r>
            <a:r>
              <a:rPr lang="en-US" sz="1400" b="1" dirty="0"/>
              <a:t> ESD Control Plan will document the prerequisites for personnel                                      certification and will identify the </a:t>
            </a:r>
            <a:r>
              <a:rPr lang="en-US" sz="1400" b="1" i="1" u="sng" dirty="0"/>
              <a:t>certifying</a:t>
            </a:r>
            <a:r>
              <a:rPr lang="en-US" sz="1400" b="1" i="1" dirty="0"/>
              <a:t> </a:t>
            </a:r>
            <a:r>
              <a:rPr lang="en-US" sz="1400" b="1" dirty="0"/>
              <a:t>authority. </a:t>
            </a:r>
          </a:p>
          <a:p>
            <a:pPr>
              <a:spcBef>
                <a:spcPct val="50000"/>
              </a:spcBef>
              <a:buClr>
                <a:srgbClr val="0000FF"/>
              </a:buClr>
              <a:buSzPct val="125000"/>
            </a:pPr>
            <a:r>
              <a:rPr lang="en-US" sz="1400" b="1" dirty="0">
                <a:solidFill>
                  <a:srgbClr val="0000FF"/>
                </a:solidFill>
              </a:rPr>
              <a:t>6.1.4</a:t>
            </a:r>
            <a:r>
              <a:rPr lang="en-US" sz="1400" b="1" dirty="0"/>
              <a:t>  The certifying authority acts as the guarantor that certified individuals                                    will correctly implement the organization’s ESD Control Plan.</a:t>
            </a:r>
          </a:p>
          <a:p>
            <a:pPr>
              <a:spcBef>
                <a:spcPct val="50000"/>
              </a:spcBef>
              <a:buClr>
                <a:srgbClr val="0000FF"/>
              </a:buClr>
              <a:buSzPct val="125000"/>
            </a:pPr>
            <a:r>
              <a:rPr lang="en-US" sz="1400" b="1" dirty="0"/>
              <a:t>Certification is awarded by the operator’s, program monitor’s or trainer’s </a:t>
            </a:r>
            <a:r>
              <a:rPr lang="en-US" sz="1400" b="1" i="1" u="sng" dirty="0"/>
              <a:t>supervisor</a:t>
            </a:r>
            <a:r>
              <a:rPr lang="en-US" sz="1400" b="1" dirty="0"/>
              <a:t>.</a:t>
            </a:r>
          </a:p>
          <a:p>
            <a:pPr>
              <a:spcBef>
                <a:spcPct val="50000"/>
              </a:spcBef>
              <a:buClr>
                <a:srgbClr val="0000FF"/>
              </a:buClr>
              <a:buSzPct val="125000"/>
            </a:pPr>
            <a:r>
              <a:rPr lang="en-US" sz="1400" b="1" dirty="0">
                <a:solidFill>
                  <a:srgbClr val="0000FF"/>
                </a:solidFill>
              </a:rPr>
              <a:t>6.1.5 </a:t>
            </a:r>
            <a:r>
              <a:rPr lang="en-US" sz="1400" b="1" dirty="0"/>
              <a:t> ESD training instructors are certified based on their competency as instructors and their knowledge of the ESD Control Plan they are teaching.</a:t>
            </a:r>
          </a:p>
          <a:p>
            <a:pPr>
              <a:spcBef>
                <a:spcPct val="50000"/>
              </a:spcBef>
              <a:buClr>
                <a:srgbClr val="0000FF"/>
              </a:buClr>
              <a:buSzPct val="125000"/>
            </a:pPr>
            <a:r>
              <a:rPr lang="en-US" sz="1400" b="1" dirty="0">
                <a:solidFill>
                  <a:srgbClr val="0000FF"/>
                </a:solidFill>
              </a:rPr>
              <a:t>6.1.6</a:t>
            </a:r>
            <a:r>
              <a:rPr lang="en-US" sz="1400" b="1" dirty="0"/>
              <a:t>  “Master” or “ Level A” instructors are certified by the assignee who has overall responsibility for the </a:t>
            </a:r>
            <a:r>
              <a:rPr lang="en-US" sz="1400" b="1" dirty="0">
                <a:solidFill>
                  <a:srgbClr val="CC00FF"/>
                </a:solidFill>
              </a:rPr>
              <a:t>ORGANIZATION’S</a:t>
            </a:r>
            <a:r>
              <a:rPr lang="en-US" sz="1400" b="1" dirty="0"/>
              <a:t> ESD Control program.</a:t>
            </a:r>
          </a:p>
          <a:p>
            <a:pPr>
              <a:spcBef>
                <a:spcPct val="50000"/>
              </a:spcBef>
              <a:buClr>
                <a:srgbClr val="0000FF"/>
              </a:buClr>
              <a:buSzPct val="125000"/>
            </a:pPr>
            <a:endParaRPr lang="en-US" sz="1400" b="1" dirty="0"/>
          </a:p>
        </p:txBody>
      </p:sp>
      <p:pic>
        <p:nvPicPr>
          <p:cNvPr id="22532" name="Picture 8" descr="dglxasset[1]"/>
          <p:cNvPicPr>
            <a:picLocks noChangeAspect="1" noChangeArrowheads="1"/>
          </p:cNvPicPr>
          <p:nvPr/>
        </p:nvPicPr>
        <p:blipFill>
          <a:blip r:embed="rId2" cstate="print"/>
          <a:srcRect/>
          <a:stretch>
            <a:fillRect/>
          </a:stretch>
        </p:blipFill>
        <p:spPr bwMode="auto">
          <a:xfrm>
            <a:off x="7159625" y="457200"/>
            <a:ext cx="1349375" cy="1981200"/>
          </a:xfrm>
          <a:prstGeom prst="rect">
            <a:avLst/>
          </a:prstGeom>
          <a:noFill/>
          <a:ln w="9525">
            <a:noFill/>
            <a:miter lim="800000"/>
            <a:headEnd/>
            <a:tailEnd/>
          </a:ln>
        </p:spPr>
      </p:pic>
      <p:sp>
        <p:nvSpPr>
          <p:cNvPr id="22533" name="Text Box 9"/>
          <p:cNvSpPr txBox="1">
            <a:spLocks noChangeArrowheads="1"/>
          </p:cNvSpPr>
          <p:nvPr/>
        </p:nvSpPr>
        <p:spPr bwMode="auto">
          <a:xfrm>
            <a:off x="7010400" y="3048000"/>
            <a:ext cx="1524000" cy="1196975"/>
          </a:xfrm>
          <a:prstGeom prst="rect">
            <a:avLst/>
          </a:prstGeom>
          <a:solidFill>
            <a:srgbClr val="FFFF00"/>
          </a:solidFill>
          <a:ln w="9525">
            <a:solidFill>
              <a:schemeClr val="tx1"/>
            </a:solidFill>
            <a:miter lim="800000"/>
            <a:headEnd/>
            <a:tailEnd/>
          </a:ln>
        </p:spPr>
        <p:txBody>
          <a:bodyPr>
            <a:spAutoFit/>
          </a:bodyPr>
          <a:lstStyle/>
          <a:p>
            <a:pPr>
              <a:spcBef>
                <a:spcPct val="50000"/>
              </a:spcBef>
            </a:pPr>
            <a:r>
              <a:rPr lang="en-US" sz="1200" b="1"/>
              <a:t>The </a:t>
            </a:r>
            <a:r>
              <a:rPr lang="en-US" sz="1200" b="1" i="1" u="sng">
                <a:solidFill>
                  <a:srgbClr val="CC00FF"/>
                </a:solidFill>
              </a:rPr>
              <a:t>Organization </a:t>
            </a:r>
            <a:r>
              <a:rPr lang="en-US" sz="1200" b="1"/>
              <a:t>certifies the  competency of its trainers, program monitors and operators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304800" y="152400"/>
            <a:ext cx="8458200" cy="6130925"/>
          </a:xfrm>
          <a:prstGeom prst="rect">
            <a:avLst/>
          </a:prstGeom>
          <a:noFill/>
          <a:ln w="9525">
            <a:noFill/>
            <a:miter lim="800000"/>
            <a:headEnd/>
            <a:tailEnd/>
          </a:ln>
        </p:spPr>
        <p:txBody>
          <a:bodyPr>
            <a:spAutoFit/>
          </a:bodyPr>
          <a:lstStyle/>
          <a:p>
            <a:pPr marL="342900" indent="-342900" algn="ctr">
              <a:spcBef>
                <a:spcPct val="50000"/>
              </a:spcBef>
            </a:pPr>
            <a:r>
              <a:rPr lang="en-US" sz="1600" b="1" dirty="0">
                <a:solidFill>
                  <a:srgbClr val="0000FF"/>
                </a:solidFill>
              </a:rPr>
              <a:t>6.2  TRAINING PROGRAM</a:t>
            </a:r>
          </a:p>
          <a:p>
            <a:pPr marL="342900" indent="-342900">
              <a:spcBef>
                <a:spcPct val="50000"/>
              </a:spcBef>
            </a:pPr>
            <a:r>
              <a:rPr lang="en-US" sz="1400" b="1" dirty="0">
                <a:solidFill>
                  <a:srgbClr val="0000FF"/>
                </a:solidFill>
              </a:rPr>
              <a:t>6.2.1</a:t>
            </a:r>
            <a:r>
              <a:rPr lang="en-US" sz="1400" b="1" dirty="0"/>
              <a:t> The local ESD Control plan requires the </a:t>
            </a:r>
            <a:r>
              <a:rPr lang="en-US" sz="1400" b="1" dirty="0">
                <a:solidFill>
                  <a:srgbClr val="CC00FF"/>
                </a:solidFill>
              </a:rPr>
              <a:t>ORGANIZATION </a:t>
            </a:r>
            <a:r>
              <a:rPr lang="en-US" sz="1400" b="1" dirty="0"/>
              <a:t>to define and document the following training requirements, rules, and procedures:</a:t>
            </a:r>
          </a:p>
          <a:p>
            <a:pPr marL="342900" indent="-342900">
              <a:spcBef>
                <a:spcPct val="50000"/>
              </a:spcBef>
              <a:buClr>
                <a:srgbClr val="0000FF"/>
              </a:buClr>
              <a:buFontTx/>
              <a:buAutoNum type="alphaLcPeriod"/>
            </a:pPr>
            <a:r>
              <a:rPr lang="en-US" sz="1200" b="1" dirty="0"/>
              <a:t>Procedures for training</a:t>
            </a:r>
          </a:p>
          <a:p>
            <a:pPr marL="342900" indent="-342900">
              <a:spcBef>
                <a:spcPct val="50000"/>
              </a:spcBef>
              <a:buClr>
                <a:srgbClr val="0000FF"/>
              </a:buClr>
              <a:buFontTx/>
              <a:buAutoNum type="alphaLcPeriod"/>
            </a:pPr>
            <a:r>
              <a:rPr lang="en-US" sz="1200" b="1" dirty="0"/>
              <a:t>Training levels</a:t>
            </a:r>
          </a:p>
          <a:p>
            <a:pPr marL="342900" indent="-342900">
              <a:spcBef>
                <a:spcPct val="50000"/>
              </a:spcBef>
              <a:buClr>
                <a:srgbClr val="0000FF"/>
              </a:buClr>
              <a:buFontTx/>
              <a:buAutoNum type="alphaLcPeriod"/>
            </a:pPr>
            <a:r>
              <a:rPr lang="en-US" sz="1200" b="1" dirty="0"/>
              <a:t>Lesson plan(s) / student manuals</a:t>
            </a:r>
          </a:p>
          <a:p>
            <a:pPr marL="342900" indent="-342900">
              <a:spcBef>
                <a:spcPct val="50000"/>
              </a:spcBef>
              <a:buClr>
                <a:srgbClr val="0000FF"/>
              </a:buClr>
              <a:buFontTx/>
              <a:buAutoNum type="alphaLcPeriod"/>
            </a:pPr>
            <a:r>
              <a:rPr lang="en-US" sz="1200" b="1" dirty="0"/>
              <a:t>Special topics and local rules beyond the scope of ANSI/ESD S20.20</a:t>
            </a:r>
          </a:p>
          <a:p>
            <a:pPr marL="342900" indent="-342900">
              <a:spcBef>
                <a:spcPct val="50000"/>
              </a:spcBef>
              <a:buClr>
                <a:srgbClr val="0000FF"/>
              </a:buClr>
              <a:buFontTx/>
              <a:buAutoNum type="alphaLcPeriod"/>
            </a:pPr>
            <a:r>
              <a:rPr lang="en-US" sz="1200" b="1" dirty="0"/>
              <a:t>Hours of  instruction</a:t>
            </a:r>
          </a:p>
          <a:p>
            <a:pPr marL="342900" indent="-342900">
              <a:spcBef>
                <a:spcPct val="50000"/>
              </a:spcBef>
              <a:buClr>
                <a:srgbClr val="0000FF"/>
              </a:buClr>
              <a:buFontTx/>
              <a:buAutoNum type="alphaLcPeriod"/>
            </a:pPr>
            <a:r>
              <a:rPr lang="en-US" sz="1200" b="1" dirty="0"/>
              <a:t>Procedures for recording of training, recertification and methods of identifying/recalling trained personnel</a:t>
            </a:r>
          </a:p>
          <a:p>
            <a:pPr marL="342900" indent="-342900">
              <a:spcBef>
                <a:spcPct val="50000"/>
              </a:spcBef>
              <a:buClr>
                <a:srgbClr val="0000FF"/>
              </a:buClr>
            </a:pPr>
            <a:endParaRPr lang="en-US" sz="1200" b="1" dirty="0"/>
          </a:p>
          <a:p>
            <a:pPr marL="342900" indent="-342900">
              <a:spcBef>
                <a:spcPct val="50000"/>
              </a:spcBef>
              <a:buClr>
                <a:srgbClr val="0000FF"/>
              </a:buClr>
            </a:pPr>
            <a:r>
              <a:rPr lang="en-US" sz="1400" b="1" dirty="0">
                <a:solidFill>
                  <a:srgbClr val="0000FF"/>
                </a:solidFill>
              </a:rPr>
              <a:t>6.2.2 </a:t>
            </a:r>
            <a:r>
              <a:rPr lang="en-US" sz="1400" b="1" dirty="0"/>
              <a:t> Training shall include as a minimum:</a:t>
            </a:r>
          </a:p>
          <a:p>
            <a:pPr marL="342900" indent="-342900">
              <a:spcBef>
                <a:spcPct val="50000"/>
              </a:spcBef>
              <a:buClr>
                <a:srgbClr val="0000FF"/>
              </a:buClr>
              <a:buFontTx/>
              <a:buAutoNum type="alphaLcPeriod"/>
            </a:pPr>
            <a:r>
              <a:rPr lang="en-US" sz="1200" b="1" dirty="0"/>
              <a:t>ESD Control Program policies, procedures and practices</a:t>
            </a:r>
          </a:p>
          <a:p>
            <a:pPr marL="342900" indent="-342900">
              <a:spcBef>
                <a:spcPct val="50000"/>
              </a:spcBef>
              <a:buClr>
                <a:srgbClr val="0000FF"/>
              </a:buClr>
              <a:buFontTx/>
              <a:buAutoNum type="alphaLcPeriod"/>
            </a:pPr>
            <a:r>
              <a:rPr lang="en-US" sz="1200" b="1" dirty="0"/>
              <a:t>Principles of  static  electricity and  methods of ESD control</a:t>
            </a:r>
          </a:p>
          <a:p>
            <a:pPr marL="342900" indent="-342900">
              <a:spcBef>
                <a:spcPct val="50000"/>
              </a:spcBef>
              <a:buClr>
                <a:srgbClr val="0000FF"/>
              </a:buClr>
              <a:buFontTx/>
              <a:buAutoNum type="alphaLcPeriod"/>
            </a:pPr>
            <a:r>
              <a:rPr lang="en-US" sz="1200" b="1" dirty="0"/>
              <a:t>Identification of ESD-sensitive (ESDS) items</a:t>
            </a:r>
          </a:p>
          <a:p>
            <a:pPr marL="342900" indent="-342900">
              <a:spcBef>
                <a:spcPct val="50000"/>
              </a:spcBef>
              <a:buClr>
                <a:srgbClr val="0000FF"/>
              </a:buClr>
              <a:buFontTx/>
              <a:buAutoNum type="alphaLcPeriod"/>
            </a:pPr>
            <a:r>
              <a:rPr lang="en-US" sz="1200" b="1" dirty="0"/>
              <a:t>Protective materials and equipment</a:t>
            </a:r>
          </a:p>
          <a:p>
            <a:pPr marL="342900" indent="-342900">
              <a:spcBef>
                <a:spcPct val="50000"/>
              </a:spcBef>
              <a:buClr>
                <a:srgbClr val="0000FF"/>
              </a:buClr>
              <a:buFontTx/>
              <a:buAutoNum type="alphaLcPeriod"/>
            </a:pPr>
            <a:r>
              <a:rPr lang="en-US" sz="1200" b="1" dirty="0"/>
              <a:t>Protective areas and workstations</a:t>
            </a:r>
          </a:p>
          <a:p>
            <a:pPr marL="342900" indent="-342900">
              <a:spcBef>
                <a:spcPct val="50000"/>
              </a:spcBef>
              <a:buClr>
                <a:srgbClr val="0000FF"/>
              </a:buClr>
              <a:buFontTx/>
              <a:buAutoNum type="alphaLcPeriod"/>
            </a:pPr>
            <a:r>
              <a:rPr lang="en-US" sz="1200" b="1" dirty="0"/>
              <a:t>Handling of ESDS items</a:t>
            </a:r>
          </a:p>
          <a:p>
            <a:pPr marL="342900" indent="-342900">
              <a:spcBef>
                <a:spcPct val="50000"/>
              </a:spcBef>
              <a:buClr>
                <a:srgbClr val="0000FF"/>
              </a:buClr>
              <a:buFontTx/>
              <a:buAutoNum type="alphaLcPeriod"/>
            </a:pPr>
            <a:r>
              <a:rPr lang="en-US" sz="1200" b="1" dirty="0"/>
              <a:t>Packaging, marking and shipping </a:t>
            </a:r>
            <a:r>
              <a:rPr lang="en-US" sz="1200" b="1" dirty="0" smtClean="0"/>
              <a:t>of ESDS </a:t>
            </a:r>
            <a:r>
              <a:rPr lang="en-US" sz="1200" b="1" dirty="0"/>
              <a:t>items</a:t>
            </a:r>
          </a:p>
          <a:p>
            <a:pPr marL="342900" indent="-342900">
              <a:spcBef>
                <a:spcPct val="50000"/>
              </a:spcBef>
              <a:buClr>
                <a:srgbClr val="0000FF"/>
              </a:buClr>
              <a:buFontTx/>
              <a:buAutoNum type="alphaLcPeriod"/>
            </a:pPr>
            <a:r>
              <a:rPr lang="en-US" sz="1200" b="1" dirty="0"/>
              <a:t>Performance of  ESD audits</a:t>
            </a:r>
          </a:p>
          <a:p>
            <a:pPr marL="342900" indent="-342900">
              <a:spcBef>
                <a:spcPct val="50000"/>
              </a:spcBef>
              <a:buClr>
                <a:srgbClr val="0000FF"/>
              </a:buClr>
              <a:buFontTx/>
              <a:buAutoNum type="alphaLcPeriod"/>
            </a:pPr>
            <a:r>
              <a:rPr lang="en-US" sz="1200" b="1" dirty="0"/>
              <a:t>Administration and record keeping</a:t>
            </a:r>
          </a:p>
          <a:p>
            <a:pPr marL="342900" indent="-342900">
              <a:spcBef>
                <a:spcPct val="50000"/>
              </a:spcBef>
              <a:buClr>
                <a:srgbClr val="0000FF"/>
              </a:buClr>
              <a:buFontTx/>
              <a:buAutoNum type="alphaLcPeriod"/>
            </a:pPr>
            <a:r>
              <a:rPr lang="en-US" sz="1200" b="1" dirty="0"/>
              <a:t>Class preparation, presentation and test administration</a:t>
            </a:r>
          </a:p>
          <a:p>
            <a:pPr marL="342900" indent="-342900">
              <a:spcBef>
                <a:spcPct val="50000"/>
              </a:spcBef>
              <a:buClr>
                <a:srgbClr val="0000FF"/>
              </a:buClr>
              <a:buFontTx/>
              <a:buAutoNum type="alphaLcPeriod"/>
            </a:pPr>
            <a:r>
              <a:rPr lang="en-US" sz="1200" b="1" dirty="0"/>
              <a:t>Demonstration of  ability to teach a class</a:t>
            </a:r>
          </a:p>
        </p:txBody>
      </p:sp>
      <p:pic>
        <p:nvPicPr>
          <p:cNvPr id="23555" name="Picture 5" descr="dglxasset[1]"/>
          <p:cNvPicPr>
            <a:picLocks noChangeAspect="1" noChangeArrowheads="1"/>
          </p:cNvPicPr>
          <p:nvPr/>
        </p:nvPicPr>
        <p:blipFill>
          <a:blip r:embed="rId2" cstate="print"/>
          <a:srcRect/>
          <a:stretch>
            <a:fillRect/>
          </a:stretch>
        </p:blipFill>
        <p:spPr bwMode="auto">
          <a:xfrm>
            <a:off x="5715000" y="3387725"/>
            <a:ext cx="2667000" cy="2233613"/>
          </a:xfrm>
          <a:prstGeom prst="rect">
            <a:avLst/>
          </a:prstGeom>
          <a:noFill/>
          <a:ln w="9525">
            <a:noFill/>
            <a:miter lim="800000"/>
            <a:headEnd/>
            <a:tailEnd/>
          </a:ln>
        </p:spPr>
      </p:pic>
      <p:pic>
        <p:nvPicPr>
          <p:cNvPr id="23556" name="Picture 6" descr="dglxasset[2]"/>
          <p:cNvPicPr>
            <a:picLocks noChangeAspect="1" noChangeArrowheads="1"/>
          </p:cNvPicPr>
          <p:nvPr/>
        </p:nvPicPr>
        <p:blipFill>
          <a:blip r:embed="rId3" cstate="print"/>
          <a:srcRect/>
          <a:stretch>
            <a:fillRect/>
          </a:stretch>
        </p:blipFill>
        <p:spPr bwMode="auto">
          <a:xfrm>
            <a:off x="6705600" y="838200"/>
            <a:ext cx="1403350" cy="1638300"/>
          </a:xfrm>
          <a:prstGeom prst="rect">
            <a:avLst/>
          </a:prstGeom>
          <a:noFill/>
          <a:ln w="9525">
            <a:noFill/>
            <a:miter lim="800000"/>
            <a:headEnd/>
            <a:tailEnd/>
          </a:ln>
        </p:spPr>
      </p:pic>
      <p:sp>
        <p:nvSpPr>
          <p:cNvPr id="23557" name="Text Box 7"/>
          <p:cNvSpPr txBox="1">
            <a:spLocks noChangeArrowheads="1"/>
          </p:cNvSpPr>
          <p:nvPr/>
        </p:nvSpPr>
        <p:spPr bwMode="auto">
          <a:xfrm>
            <a:off x="6858000" y="1447800"/>
            <a:ext cx="914400" cy="581025"/>
          </a:xfrm>
          <a:prstGeom prst="rect">
            <a:avLst/>
          </a:prstGeom>
          <a:noFill/>
          <a:ln w="9525">
            <a:noFill/>
            <a:miter lim="800000"/>
            <a:headEnd/>
            <a:tailEnd/>
          </a:ln>
        </p:spPr>
        <p:txBody>
          <a:bodyPr>
            <a:spAutoFit/>
          </a:bodyPr>
          <a:lstStyle/>
          <a:p>
            <a:pPr algn="ctr">
              <a:spcBef>
                <a:spcPct val="50000"/>
              </a:spcBef>
            </a:pPr>
            <a:r>
              <a:rPr lang="en-US" sz="1600" b="1"/>
              <a:t>Lesson plan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057400" y="838200"/>
            <a:ext cx="5334000" cy="523875"/>
          </a:xfrm>
          <a:prstGeom prst="rect">
            <a:avLst/>
          </a:prstGeom>
          <a:noFill/>
          <a:ln w="9525">
            <a:noFill/>
            <a:miter lim="800000"/>
            <a:headEnd/>
            <a:tailEnd/>
          </a:ln>
        </p:spPr>
        <p:txBody>
          <a:bodyPr>
            <a:spAutoFit/>
          </a:bodyPr>
          <a:lstStyle/>
          <a:p>
            <a:pPr algn="ctr"/>
            <a:r>
              <a:rPr lang="en-US" sz="2800" b="1">
                <a:solidFill>
                  <a:srgbClr val="0000FF"/>
                </a:solidFill>
              </a:rPr>
              <a:t>FOREWORD – </a:t>
            </a:r>
            <a:r>
              <a:rPr lang="en-US" b="1">
                <a:solidFill>
                  <a:srgbClr val="0000FF"/>
                </a:solidFill>
              </a:rPr>
              <a:t>PAGE 5</a:t>
            </a:r>
          </a:p>
        </p:txBody>
      </p:sp>
      <p:sp>
        <p:nvSpPr>
          <p:cNvPr id="3" name="TextBox 2"/>
          <p:cNvSpPr txBox="1"/>
          <p:nvPr/>
        </p:nvSpPr>
        <p:spPr>
          <a:xfrm>
            <a:off x="609600" y="1600200"/>
            <a:ext cx="8077200" cy="3416300"/>
          </a:xfrm>
          <a:prstGeom prst="rect">
            <a:avLst/>
          </a:prstGeom>
          <a:noFill/>
        </p:spPr>
        <p:txBody>
          <a:bodyPr>
            <a:spAutoFit/>
          </a:bodyPr>
          <a:lstStyle/>
          <a:p>
            <a:pPr>
              <a:defRPr/>
            </a:pPr>
            <a:r>
              <a:rPr lang="en-US" b="1" dirty="0"/>
              <a:t>This NASA-Handbook is published by NASA to provide                    </a:t>
            </a:r>
            <a:r>
              <a:rPr lang="en-US" b="1" i="1" u="sng" dirty="0"/>
              <a:t>standardized</a:t>
            </a:r>
            <a:r>
              <a:rPr lang="en-US" b="1" i="1" dirty="0"/>
              <a:t> </a:t>
            </a:r>
            <a:r>
              <a:rPr lang="en-US" b="1" dirty="0"/>
              <a:t>guidance for implementing ANSI/ESD S20.20 requirements.                     </a:t>
            </a:r>
          </a:p>
          <a:p>
            <a:pPr>
              <a:defRPr/>
            </a:pPr>
            <a:endParaRPr lang="en-US" b="1" dirty="0"/>
          </a:p>
          <a:p>
            <a:pPr>
              <a:defRPr/>
            </a:pPr>
            <a:r>
              <a:rPr lang="en-US" b="1" dirty="0"/>
              <a:t>This document: </a:t>
            </a:r>
          </a:p>
          <a:p>
            <a:pPr>
              <a:defRPr/>
            </a:pPr>
            <a:endParaRPr lang="en-US" b="1" dirty="0"/>
          </a:p>
          <a:p>
            <a:pPr marL="342900" indent="-342900">
              <a:buFontTx/>
              <a:buAutoNum type="alphaLcPeriod"/>
              <a:defRPr/>
            </a:pPr>
            <a:r>
              <a:rPr lang="en-US" b="1" dirty="0"/>
              <a:t>Describes basic considerations necessary to ensure ESD protection in work areas to be used with ESD-sensitive items.</a:t>
            </a:r>
          </a:p>
          <a:p>
            <a:pPr marL="342900" indent="-342900">
              <a:buFontTx/>
              <a:buAutoNum type="alphaLcPeriod"/>
              <a:defRPr/>
            </a:pPr>
            <a:endParaRPr lang="en-US" b="1" dirty="0"/>
          </a:p>
          <a:p>
            <a:pPr marL="342900" indent="-342900">
              <a:buFontTx/>
              <a:buAutoNum type="alphaLcPeriod"/>
              <a:defRPr/>
            </a:pPr>
            <a:r>
              <a:rPr lang="en-US" b="1" dirty="0"/>
              <a:t>Reinforces rigorous operator training best practice.</a:t>
            </a:r>
          </a:p>
          <a:p>
            <a:pPr marL="342900" indent="-342900">
              <a:buFontTx/>
              <a:buAutoNum type="alphaLcPeriod"/>
              <a:defRPr/>
            </a:pPr>
            <a:endParaRPr lang="en-US" b="1" dirty="0"/>
          </a:p>
          <a:p>
            <a:pPr marL="342900" indent="-342900">
              <a:buFontTx/>
              <a:buAutoNum type="alphaLcPeriod"/>
              <a:defRPr/>
            </a:pPr>
            <a:r>
              <a:rPr lang="en-US" b="1" i="1" u="sng" dirty="0">
                <a:solidFill>
                  <a:srgbClr val="0000FF"/>
                </a:solidFill>
              </a:rPr>
              <a:t>May be</a:t>
            </a:r>
            <a:r>
              <a:rPr lang="en-US" b="1" i="1" dirty="0">
                <a:solidFill>
                  <a:srgbClr val="0000FF"/>
                </a:solidFill>
              </a:rPr>
              <a:t> </a:t>
            </a:r>
            <a:r>
              <a:rPr lang="en-US" b="1" dirty="0"/>
              <a:t>used by suppliers performing work for NASA to                     </a:t>
            </a:r>
            <a:r>
              <a:rPr lang="en-US" b="1" i="1" u="sng" dirty="0">
                <a:solidFill>
                  <a:srgbClr val="FF0000"/>
                </a:solidFill>
              </a:rPr>
              <a:t>satisfy</a:t>
            </a:r>
            <a:r>
              <a:rPr lang="en-US" b="1" i="1" dirty="0"/>
              <a:t> </a:t>
            </a:r>
            <a:r>
              <a:rPr lang="en-US" b="1" dirty="0"/>
              <a:t>ANSI/ESD S20.20 ESD implementation plan requirements</a:t>
            </a:r>
            <a:r>
              <a:rPr lang="en-US" dirty="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304800" y="533400"/>
            <a:ext cx="8382000" cy="2032000"/>
          </a:xfrm>
          <a:prstGeom prst="rect">
            <a:avLst/>
          </a:prstGeom>
          <a:noFill/>
          <a:ln w="9525">
            <a:noFill/>
            <a:miter lim="800000"/>
            <a:headEnd/>
            <a:tailEnd/>
          </a:ln>
        </p:spPr>
        <p:txBody>
          <a:bodyPr>
            <a:spAutoFit/>
          </a:bodyPr>
          <a:lstStyle/>
          <a:p>
            <a:pPr>
              <a:spcBef>
                <a:spcPct val="50000"/>
              </a:spcBef>
            </a:pPr>
            <a:r>
              <a:rPr lang="en-US" sz="1400" b="1" dirty="0">
                <a:solidFill>
                  <a:srgbClr val="0000FF"/>
                </a:solidFill>
              </a:rPr>
              <a:t>6.2.3 </a:t>
            </a:r>
            <a:r>
              <a:rPr lang="en-US" sz="1400" b="1" dirty="0"/>
              <a:t> Use of </a:t>
            </a:r>
            <a:r>
              <a:rPr lang="en-US" sz="1400" b="1" i="1" u="sng" dirty="0"/>
              <a:t>outside </a:t>
            </a:r>
            <a:r>
              <a:rPr lang="en-US" sz="1400" b="1" dirty="0"/>
              <a:t>or </a:t>
            </a:r>
            <a:r>
              <a:rPr lang="en-US" sz="1400" b="1" i="1" u="sng" dirty="0"/>
              <a:t>generic</a:t>
            </a:r>
            <a:r>
              <a:rPr lang="en-US" sz="1400" b="1" dirty="0"/>
              <a:t> commercially available ANSI/ESD S20.20 training programs      </a:t>
            </a:r>
            <a:r>
              <a:rPr lang="en-US" sz="1400" b="1" i="1" u="sng" dirty="0">
                <a:solidFill>
                  <a:srgbClr val="FF0000"/>
                </a:solidFill>
              </a:rPr>
              <a:t>will not</a:t>
            </a:r>
            <a:r>
              <a:rPr lang="en-US" sz="1400" b="1" dirty="0"/>
              <a:t>  meet the ESD control plan’s training requirements.</a:t>
            </a:r>
          </a:p>
          <a:p>
            <a:pPr>
              <a:spcBef>
                <a:spcPct val="50000"/>
              </a:spcBef>
            </a:pPr>
            <a:r>
              <a:rPr lang="en-US" sz="1400" b="1" dirty="0">
                <a:solidFill>
                  <a:srgbClr val="0000FF"/>
                </a:solidFill>
              </a:rPr>
              <a:t>6.2.4  </a:t>
            </a:r>
            <a:r>
              <a:rPr lang="en-US" sz="1400" b="1" dirty="0"/>
              <a:t>NASA Centers who are maintaining their own ANSI/ESD S20.20-traceable implementation plans also have associated ESD training programs. Civil servant personnel </a:t>
            </a:r>
            <a:r>
              <a:rPr lang="en-US" sz="1400" b="1" dirty="0" smtClean="0"/>
              <a:t>performing </a:t>
            </a:r>
            <a:r>
              <a:rPr lang="en-US" sz="1400" b="1" dirty="0"/>
              <a:t>work in </a:t>
            </a:r>
            <a:r>
              <a:rPr lang="en-US" sz="1400" b="1" dirty="0" smtClean="0"/>
              <a:t>a </a:t>
            </a:r>
            <a:r>
              <a:rPr lang="en-US" sz="1400" b="1" dirty="0"/>
              <a:t>NASA facility should contact their local ESD specialist about their local ESD Control implementation </a:t>
            </a:r>
            <a:r>
              <a:rPr lang="en-US" sz="1400" b="1" dirty="0" smtClean="0"/>
              <a:t>plan</a:t>
            </a:r>
            <a:r>
              <a:rPr lang="en-US" sz="1400" b="1" dirty="0"/>
              <a:t>.</a:t>
            </a:r>
          </a:p>
          <a:p>
            <a:pPr>
              <a:spcBef>
                <a:spcPct val="50000"/>
              </a:spcBef>
            </a:pPr>
            <a:r>
              <a:rPr lang="en-US" sz="1400" b="1" dirty="0">
                <a:solidFill>
                  <a:srgbClr val="0000FF"/>
                </a:solidFill>
              </a:rPr>
              <a:t>6.2.5</a:t>
            </a:r>
            <a:r>
              <a:rPr lang="en-US" sz="1400" b="1" dirty="0"/>
              <a:t> Organizations who choose to model their ESD Control Plan after this handbook </a:t>
            </a:r>
            <a:r>
              <a:rPr lang="en-US" sz="1400" b="1" i="1" u="sng" dirty="0"/>
              <a:t>may</a:t>
            </a:r>
            <a:r>
              <a:rPr lang="en-US" sz="1400" b="1" i="1" dirty="0"/>
              <a:t> </a:t>
            </a:r>
            <a:r>
              <a:rPr lang="en-US" sz="1400" b="1" dirty="0"/>
              <a:t>use training available at NMTTC Eastern Region.</a:t>
            </a:r>
          </a:p>
        </p:txBody>
      </p:sp>
      <p:sp>
        <p:nvSpPr>
          <p:cNvPr id="24579" name="Text Box 5"/>
          <p:cNvSpPr txBox="1">
            <a:spLocks noChangeArrowheads="1"/>
          </p:cNvSpPr>
          <p:nvPr/>
        </p:nvSpPr>
        <p:spPr bwMode="auto">
          <a:xfrm>
            <a:off x="381000" y="2743200"/>
            <a:ext cx="8382000" cy="4001095"/>
          </a:xfrm>
          <a:prstGeom prst="rect">
            <a:avLst/>
          </a:prstGeom>
          <a:noFill/>
          <a:ln w="9525">
            <a:noFill/>
            <a:miter lim="800000"/>
            <a:headEnd/>
            <a:tailEnd/>
          </a:ln>
        </p:spPr>
        <p:txBody>
          <a:bodyPr>
            <a:spAutoFit/>
          </a:bodyPr>
          <a:lstStyle/>
          <a:p>
            <a:pPr algn="ctr">
              <a:spcBef>
                <a:spcPct val="50000"/>
              </a:spcBef>
            </a:pPr>
            <a:r>
              <a:rPr lang="en-US" sz="1600" b="1" dirty="0">
                <a:solidFill>
                  <a:srgbClr val="0000FF"/>
                </a:solidFill>
              </a:rPr>
              <a:t>6.3 CERTIFICATION OF TRAINING LEVELS</a:t>
            </a:r>
          </a:p>
          <a:p>
            <a:pPr>
              <a:spcBef>
                <a:spcPct val="50000"/>
              </a:spcBef>
            </a:pPr>
            <a:r>
              <a:rPr lang="en-US" sz="1400" b="1" dirty="0">
                <a:solidFill>
                  <a:srgbClr val="0000FF"/>
                </a:solidFill>
              </a:rPr>
              <a:t>6.3.1 </a:t>
            </a:r>
            <a:r>
              <a:rPr lang="en-US" sz="1400" b="1" dirty="0"/>
              <a:t>A </a:t>
            </a:r>
            <a:r>
              <a:rPr lang="en-US" sz="1400" b="1" i="1" u="sng" dirty="0"/>
              <a:t>four-level</a:t>
            </a:r>
            <a:r>
              <a:rPr lang="en-US" sz="1400" b="1" dirty="0"/>
              <a:t> training program can be used to address training needs:                                    Master or </a:t>
            </a:r>
            <a:r>
              <a:rPr lang="en-US" sz="1400" b="1" dirty="0" smtClean="0"/>
              <a:t>Level A </a:t>
            </a:r>
            <a:r>
              <a:rPr lang="en-US" sz="1400" b="1" dirty="0"/>
              <a:t>instructors, </a:t>
            </a:r>
            <a:r>
              <a:rPr lang="en-US" sz="1400" b="1" dirty="0" smtClean="0"/>
              <a:t>Level B instructors, program </a:t>
            </a:r>
            <a:r>
              <a:rPr lang="en-US" sz="1400" b="1" dirty="0"/>
              <a:t>monitors, and operators who work in ESD controlled areas.</a:t>
            </a:r>
          </a:p>
          <a:p>
            <a:pPr>
              <a:spcBef>
                <a:spcPct val="50000"/>
              </a:spcBef>
            </a:pPr>
            <a:endParaRPr lang="en-US" sz="1400" b="1" dirty="0"/>
          </a:p>
          <a:p>
            <a:pPr>
              <a:spcBef>
                <a:spcPct val="50000"/>
              </a:spcBef>
              <a:buClr>
                <a:srgbClr val="0000FF"/>
              </a:buClr>
              <a:buSzPct val="125000"/>
            </a:pPr>
            <a:r>
              <a:rPr lang="en-US" sz="1400" b="1" dirty="0">
                <a:solidFill>
                  <a:srgbClr val="0000FF"/>
                </a:solidFill>
              </a:rPr>
              <a:t>6.3.2  Master / </a:t>
            </a:r>
            <a:r>
              <a:rPr lang="en-US" sz="1400" b="1" dirty="0" smtClean="0">
                <a:solidFill>
                  <a:srgbClr val="0000FF"/>
                </a:solidFill>
              </a:rPr>
              <a:t>Level </a:t>
            </a:r>
            <a:r>
              <a:rPr lang="en-US" sz="1400" b="1" dirty="0">
                <a:solidFill>
                  <a:srgbClr val="0000FF"/>
                </a:solidFill>
              </a:rPr>
              <a:t>A Instructors</a:t>
            </a:r>
            <a:r>
              <a:rPr lang="en-US" sz="1400" b="1" dirty="0"/>
              <a:t> have the authority to train:                                                                                 </a:t>
            </a:r>
          </a:p>
          <a:p>
            <a:pPr>
              <a:spcBef>
                <a:spcPct val="50000"/>
              </a:spcBef>
              <a:buClr>
                <a:srgbClr val="0000FF"/>
              </a:buClr>
              <a:buSzPct val="125000"/>
              <a:buFontTx/>
              <a:buChar char="•"/>
            </a:pPr>
            <a:r>
              <a:rPr lang="en-US" sz="1400" b="1" dirty="0"/>
              <a:t> </a:t>
            </a:r>
            <a:r>
              <a:rPr lang="en-US" sz="1400" b="1" dirty="0" smtClean="0"/>
              <a:t>Level </a:t>
            </a:r>
            <a:r>
              <a:rPr lang="en-US" sz="1400" b="1" dirty="0"/>
              <a:t>B instructors </a:t>
            </a:r>
          </a:p>
          <a:p>
            <a:pPr>
              <a:spcBef>
                <a:spcPct val="50000"/>
              </a:spcBef>
              <a:buClr>
                <a:srgbClr val="0000FF"/>
              </a:buClr>
              <a:buSzPct val="125000"/>
              <a:buFontTx/>
              <a:buChar char="•"/>
            </a:pPr>
            <a:r>
              <a:rPr lang="en-US" sz="1400" b="1" dirty="0"/>
              <a:t> ESD program monitors </a:t>
            </a:r>
          </a:p>
          <a:p>
            <a:pPr>
              <a:spcBef>
                <a:spcPct val="50000"/>
              </a:spcBef>
              <a:buClr>
                <a:srgbClr val="0000FF"/>
              </a:buClr>
              <a:buSzPct val="125000"/>
              <a:buFontTx/>
              <a:buChar char="•"/>
            </a:pPr>
            <a:r>
              <a:rPr lang="en-US" sz="1400" b="1" dirty="0"/>
              <a:t> Operators </a:t>
            </a:r>
          </a:p>
          <a:p>
            <a:pPr>
              <a:spcBef>
                <a:spcPct val="50000"/>
              </a:spcBef>
              <a:buClr>
                <a:srgbClr val="0000FF"/>
              </a:buClr>
              <a:buSzPct val="125000"/>
              <a:buFontTx/>
              <a:buChar char="•"/>
            </a:pPr>
            <a:endParaRPr lang="en-US" sz="1400" b="1" dirty="0"/>
          </a:p>
          <a:p>
            <a:pPr>
              <a:spcBef>
                <a:spcPct val="50000"/>
              </a:spcBef>
              <a:buClr>
                <a:srgbClr val="0000FF"/>
              </a:buClr>
              <a:buSzPct val="125000"/>
            </a:pPr>
            <a:r>
              <a:rPr lang="en-US" sz="1400" b="1" dirty="0">
                <a:solidFill>
                  <a:srgbClr val="0000FF"/>
                </a:solidFill>
              </a:rPr>
              <a:t>6.3.3</a:t>
            </a:r>
            <a:r>
              <a:rPr lang="en-US" sz="1400" b="1" dirty="0"/>
              <a:t>  </a:t>
            </a:r>
            <a:r>
              <a:rPr lang="en-US" sz="1400" b="1" dirty="0" smtClean="0">
                <a:solidFill>
                  <a:srgbClr val="0000FF"/>
                </a:solidFill>
              </a:rPr>
              <a:t>Level </a:t>
            </a:r>
            <a:r>
              <a:rPr lang="en-US" sz="1400" b="1" dirty="0">
                <a:solidFill>
                  <a:srgbClr val="0000FF"/>
                </a:solidFill>
              </a:rPr>
              <a:t>B instructors</a:t>
            </a:r>
            <a:r>
              <a:rPr lang="en-US" sz="1400" b="1" dirty="0"/>
              <a:t> have the authority to train :</a:t>
            </a:r>
          </a:p>
          <a:p>
            <a:pPr>
              <a:spcBef>
                <a:spcPct val="50000"/>
              </a:spcBef>
              <a:buClr>
                <a:srgbClr val="0000FF"/>
              </a:buClr>
              <a:buSzPct val="125000"/>
              <a:buFontTx/>
              <a:buChar char="•"/>
            </a:pPr>
            <a:r>
              <a:rPr lang="en-US" sz="1400" b="1" dirty="0"/>
              <a:t> ESD program monitors</a:t>
            </a:r>
          </a:p>
          <a:p>
            <a:pPr>
              <a:spcBef>
                <a:spcPct val="50000"/>
              </a:spcBef>
              <a:buClr>
                <a:srgbClr val="0000FF"/>
              </a:buClr>
              <a:buSzPct val="125000"/>
              <a:buFontTx/>
              <a:buChar char="•"/>
            </a:pPr>
            <a:r>
              <a:rPr lang="en-US" sz="1400" b="1" dirty="0"/>
              <a:t> Operators /inspectors</a:t>
            </a:r>
          </a:p>
        </p:txBody>
      </p:sp>
      <p:pic>
        <p:nvPicPr>
          <p:cNvPr id="24580" name="Picture 6" descr="dglxasset[1]"/>
          <p:cNvPicPr>
            <a:picLocks noChangeAspect="1" noChangeArrowheads="1"/>
          </p:cNvPicPr>
          <p:nvPr/>
        </p:nvPicPr>
        <p:blipFill>
          <a:blip r:embed="rId2" cstate="print"/>
          <a:srcRect/>
          <a:stretch>
            <a:fillRect/>
          </a:stretch>
        </p:blipFill>
        <p:spPr bwMode="auto">
          <a:xfrm>
            <a:off x="6019800" y="3733800"/>
            <a:ext cx="2590800" cy="233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609600" y="381000"/>
            <a:ext cx="7848600" cy="366713"/>
          </a:xfrm>
          <a:prstGeom prst="rect">
            <a:avLst/>
          </a:prstGeom>
          <a:noFill/>
          <a:ln w="9525">
            <a:noFill/>
            <a:miter lim="800000"/>
            <a:headEnd/>
            <a:tailEnd/>
          </a:ln>
        </p:spPr>
        <p:txBody>
          <a:bodyPr>
            <a:spAutoFit/>
          </a:bodyPr>
          <a:lstStyle/>
          <a:p>
            <a:pPr>
              <a:spcBef>
                <a:spcPct val="50000"/>
              </a:spcBef>
            </a:pPr>
            <a:endParaRPr lang="en-US"/>
          </a:p>
        </p:txBody>
      </p:sp>
      <p:sp>
        <p:nvSpPr>
          <p:cNvPr id="25603" name="Text Box 5"/>
          <p:cNvSpPr txBox="1">
            <a:spLocks noChangeArrowheads="1"/>
          </p:cNvSpPr>
          <p:nvPr/>
        </p:nvSpPr>
        <p:spPr bwMode="auto">
          <a:xfrm>
            <a:off x="381000" y="685800"/>
            <a:ext cx="8305800" cy="5694363"/>
          </a:xfrm>
          <a:prstGeom prst="rect">
            <a:avLst/>
          </a:prstGeom>
          <a:noFill/>
          <a:ln w="9525">
            <a:noFill/>
            <a:miter lim="800000"/>
            <a:headEnd/>
            <a:tailEnd/>
          </a:ln>
        </p:spPr>
        <p:txBody>
          <a:bodyPr>
            <a:spAutoFit/>
          </a:bodyPr>
          <a:lstStyle/>
          <a:p>
            <a:pPr marL="342900" indent="-342900">
              <a:spcBef>
                <a:spcPct val="50000"/>
              </a:spcBef>
            </a:pPr>
            <a:r>
              <a:rPr lang="en-US" sz="1400" b="1" dirty="0">
                <a:solidFill>
                  <a:srgbClr val="0000FF"/>
                </a:solidFill>
              </a:rPr>
              <a:t>6.3.4  ESD Program monitor: </a:t>
            </a:r>
            <a:r>
              <a:rPr lang="en-US" sz="1400" b="1" dirty="0"/>
              <a:t>Directly responsible for compliance of ESD safe areas to the     ESD Control Plan. Training includes:</a:t>
            </a:r>
          </a:p>
          <a:p>
            <a:pPr marL="342900" indent="-342900">
              <a:spcBef>
                <a:spcPct val="50000"/>
              </a:spcBef>
              <a:buClr>
                <a:srgbClr val="0000FF"/>
              </a:buClr>
              <a:buFontTx/>
              <a:buAutoNum type="alphaLcPeriod"/>
            </a:pPr>
            <a:r>
              <a:rPr lang="en-US" sz="1400" b="1" dirty="0"/>
              <a:t>Grounding and charge retention verification methods</a:t>
            </a:r>
          </a:p>
          <a:p>
            <a:pPr marL="342900" indent="-342900">
              <a:spcBef>
                <a:spcPct val="50000"/>
              </a:spcBef>
              <a:buClr>
                <a:srgbClr val="0000FF"/>
              </a:buClr>
              <a:buFontTx/>
              <a:buAutoNum type="alphaLcPeriod"/>
            </a:pPr>
            <a:r>
              <a:rPr lang="en-US" sz="1400" b="1" dirty="0"/>
              <a:t>Sources of electrical charge</a:t>
            </a:r>
          </a:p>
          <a:p>
            <a:pPr marL="342900" indent="-342900">
              <a:spcBef>
                <a:spcPct val="50000"/>
              </a:spcBef>
              <a:buClr>
                <a:srgbClr val="0000FF"/>
              </a:buClr>
              <a:buFontTx/>
              <a:buAutoNum type="alphaLcPeriod"/>
            </a:pPr>
            <a:r>
              <a:rPr lang="en-US" sz="1400" b="1" dirty="0"/>
              <a:t>EPA design</a:t>
            </a:r>
          </a:p>
          <a:p>
            <a:pPr marL="342900" indent="-342900">
              <a:spcBef>
                <a:spcPct val="50000"/>
              </a:spcBef>
              <a:buClr>
                <a:srgbClr val="0000FF"/>
              </a:buClr>
              <a:buFontTx/>
              <a:buAutoNum type="alphaLcPeriod"/>
            </a:pPr>
            <a:r>
              <a:rPr lang="en-US" sz="1400" b="1" dirty="0"/>
              <a:t>Compliant equipment, furniture, fixtures, tools and materials</a:t>
            </a:r>
          </a:p>
          <a:p>
            <a:pPr marL="342900" indent="-342900">
              <a:spcBef>
                <a:spcPct val="50000"/>
              </a:spcBef>
              <a:buClr>
                <a:srgbClr val="0000FF"/>
              </a:buClr>
              <a:buFontTx/>
              <a:buAutoNum type="alphaLcPeriod"/>
            </a:pPr>
            <a:r>
              <a:rPr lang="en-US" sz="1400" b="1" dirty="0"/>
              <a:t>Monitoring responsibilities and associated record-keeping</a:t>
            </a:r>
          </a:p>
          <a:p>
            <a:pPr marL="342900" indent="-342900">
              <a:spcBef>
                <a:spcPct val="50000"/>
              </a:spcBef>
              <a:buClr>
                <a:srgbClr val="0000FF"/>
              </a:buClr>
              <a:buFontTx/>
              <a:buAutoNum type="alphaLcPeriod"/>
            </a:pPr>
            <a:r>
              <a:rPr lang="en-US" sz="1400" b="1" dirty="0"/>
              <a:t>EPA certification process</a:t>
            </a:r>
          </a:p>
          <a:p>
            <a:pPr marL="342900" indent="-342900">
              <a:spcBef>
                <a:spcPct val="50000"/>
              </a:spcBef>
              <a:buClr>
                <a:srgbClr val="0000FF"/>
              </a:buClr>
              <a:buFontTx/>
              <a:buAutoNum type="alphaLcPeriod"/>
            </a:pPr>
            <a:endParaRPr lang="en-US" sz="1400" b="1" dirty="0"/>
          </a:p>
          <a:p>
            <a:pPr marL="342900" indent="-342900">
              <a:spcBef>
                <a:spcPct val="50000"/>
              </a:spcBef>
              <a:buClr>
                <a:srgbClr val="0000FF"/>
              </a:buClr>
            </a:pPr>
            <a:r>
              <a:rPr lang="en-US" sz="1400" b="1" dirty="0">
                <a:solidFill>
                  <a:srgbClr val="0000FF"/>
                </a:solidFill>
              </a:rPr>
              <a:t>6.3.5 Operator level:</a:t>
            </a:r>
            <a:r>
              <a:rPr lang="en-US" sz="1400" b="1" dirty="0"/>
              <a:t> Technical personnel performing work on or with ESDS items, such as:</a:t>
            </a:r>
          </a:p>
          <a:p>
            <a:pPr marL="342900" indent="-342900">
              <a:spcBef>
                <a:spcPct val="50000"/>
              </a:spcBef>
              <a:buClr>
                <a:srgbClr val="0000FF"/>
              </a:buClr>
              <a:buSzPct val="125000"/>
              <a:buFontTx/>
              <a:buChar char="•"/>
            </a:pPr>
            <a:r>
              <a:rPr lang="en-US" sz="1400" b="1" dirty="0"/>
              <a:t>assembly </a:t>
            </a:r>
          </a:p>
          <a:p>
            <a:pPr marL="342900" indent="-342900">
              <a:spcBef>
                <a:spcPct val="50000"/>
              </a:spcBef>
              <a:buClr>
                <a:srgbClr val="0000FF"/>
              </a:buClr>
              <a:buSzPct val="125000"/>
              <a:buFontTx/>
              <a:buChar char="•"/>
            </a:pPr>
            <a:r>
              <a:rPr lang="en-US" sz="1400" b="1" dirty="0"/>
              <a:t>soldering </a:t>
            </a:r>
          </a:p>
          <a:p>
            <a:pPr marL="342900" indent="-342900">
              <a:spcBef>
                <a:spcPct val="50000"/>
              </a:spcBef>
              <a:buClr>
                <a:srgbClr val="0000FF"/>
              </a:buClr>
              <a:buSzPct val="125000"/>
              <a:buFontTx/>
              <a:buChar char="•"/>
            </a:pPr>
            <a:r>
              <a:rPr lang="en-US" sz="1400" b="1" dirty="0"/>
              <a:t>conformal coating </a:t>
            </a:r>
          </a:p>
          <a:p>
            <a:pPr marL="342900" indent="-342900">
              <a:spcBef>
                <a:spcPct val="50000"/>
              </a:spcBef>
              <a:buClr>
                <a:srgbClr val="0000FF"/>
              </a:buClr>
              <a:buSzPct val="125000"/>
              <a:buFontTx/>
              <a:buChar char="•"/>
            </a:pPr>
            <a:r>
              <a:rPr lang="en-US" sz="1400" b="1" dirty="0"/>
              <a:t>cleaning </a:t>
            </a:r>
          </a:p>
          <a:p>
            <a:pPr marL="342900" indent="-342900">
              <a:spcBef>
                <a:spcPct val="50000"/>
              </a:spcBef>
              <a:buClr>
                <a:srgbClr val="0000FF"/>
              </a:buClr>
              <a:buSzPct val="125000"/>
              <a:buFontTx/>
              <a:buChar char="•"/>
            </a:pPr>
            <a:r>
              <a:rPr lang="en-US" sz="1400" b="1" dirty="0"/>
              <a:t>inspections</a:t>
            </a:r>
          </a:p>
          <a:p>
            <a:pPr marL="342900" indent="-342900">
              <a:spcBef>
                <a:spcPct val="50000"/>
              </a:spcBef>
              <a:buClr>
                <a:srgbClr val="0000FF"/>
              </a:buClr>
              <a:buSzPct val="125000"/>
              <a:buFontTx/>
              <a:buChar char="•"/>
            </a:pPr>
            <a:r>
              <a:rPr lang="en-US" sz="1400" b="1" dirty="0"/>
              <a:t>testing </a:t>
            </a:r>
          </a:p>
          <a:p>
            <a:pPr marL="342900" indent="-342900">
              <a:spcBef>
                <a:spcPct val="50000"/>
              </a:spcBef>
              <a:buClr>
                <a:srgbClr val="0000FF"/>
              </a:buClr>
              <a:buSzPct val="125000"/>
              <a:buFontTx/>
              <a:buChar char="•"/>
            </a:pPr>
            <a:r>
              <a:rPr lang="en-US" sz="1400" b="1" dirty="0"/>
              <a:t>packaging </a:t>
            </a:r>
          </a:p>
          <a:p>
            <a:pPr marL="342900" indent="-342900">
              <a:spcBef>
                <a:spcPct val="50000"/>
              </a:spcBef>
              <a:buClr>
                <a:srgbClr val="0000FF"/>
              </a:buClr>
              <a:buSzPct val="125000"/>
              <a:buFontTx/>
              <a:buChar char="•"/>
            </a:pPr>
            <a:r>
              <a:rPr lang="en-US" sz="1400" b="1" dirty="0"/>
              <a:t>shipping</a:t>
            </a:r>
          </a:p>
        </p:txBody>
      </p:sp>
      <p:pic>
        <p:nvPicPr>
          <p:cNvPr id="25604" name="Picture 6" descr="MC900433926[2]"/>
          <p:cNvPicPr>
            <a:picLocks noChangeAspect="1" noChangeArrowheads="1"/>
          </p:cNvPicPr>
          <p:nvPr/>
        </p:nvPicPr>
        <p:blipFill>
          <a:blip r:embed="rId2" cstate="print"/>
          <a:srcRect/>
          <a:stretch>
            <a:fillRect/>
          </a:stretch>
        </p:blipFill>
        <p:spPr bwMode="auto">
          <a:xfrm>
            <a:off x="6477000" y="914400"/>
            <a:ext cx="1704975" cy="1704975"/>
          </a:xfrm>
          <a:prstGeom prst="rect">
            <a:avLst/>
          </a:prstGeom>
          <a:noFill/>
          <a:ln w="9525">
            <a:noFill/>
            <a:miter lim="800000"/>
            <a:headEnd/>
            <a:tailEnd/>
          </a:ln>
        </p:spPr>
      </p:pic>
      <p:pic>
        <p:nvPicPr>
          <p:cNvPr id="25605" name="Picture 7" descr="dglxasset[3]"/>
          <p:cNvPicPr>
            <a:picLocks noChangeAspect="1" noChangeArrowheads="1"/>
          </p:cNvPicPr>
          <p:nvPr/>
        </p:nvPicPr>
        <p:blipFill>
          <a:blip r:embed="rId3" cstate="print"/>
          <a:srcRect/>
          <a:stretch>
            <a:fillRect/>
          </a:stretch>
        </p:blipFill>
        <p:spPr bwMode="auto">
          <a:xfrm>
            <a:off x="3429000" y="3886200"/>
            <a:ext cx="2057400" cy="2286000"/>
          </a:xfrm>
          <a:prstGeom prst="rect">
            <a:avLst/>
          </a:prstGeom>
          <a:noFill/>
          <a:ln w="9525">
            <a:noFill/>
            <a:miter lim="800000"/>
            <a:headEnd/>
            <a:tailEnd/>
          </a:ln>
        </p:spPr>
      </p:pic>
      <p:pic>
        <p:nvPicPr>
          <p:cNvPr id="25606" name="Picture 8" descr="MM900283803[2]"/>
          <p:cNvPicPr>
            <a:picLocks noChangeAspect="1" noChangeArrowheads="1" noCrop="1"/>
          </p:cNvPicPr>
          <p:nvPr/>
        </p:nvPicPr>
        <p:blipFill>
          <a:blip r:embed="rId4" cstate="print"/>
          <a:srcRect/>
          <a:stretch>
            <a:fillRect/>
          </a:stretch>
        </p:blipFill>
        <p:spPr bwMode="auto">
          <a:xfrm>
            <a:off x="6019800" y="4038600"/>
            <a:ext cx="2057400" cy="1981200"/>
          </a:xfrm>
          <a:prstGeom prst="rect">
            <a:avLst/>
          </a:prstGeom>
          <a:noFill/>
          <a:ln w="9525">
            <a:noFill/>
            <a:miter lim="800000"/>
            <a:headEnd/>
            <a:tailEnd/>
          </a:ln>
        </p:spPr>
      </p:pic>
      <p:sp>
        <p:nvSpPr>
          <p:cNvPr id="25607" name="Text Box 9"/>
          <p:cNvSpPr txBox="1">
            <a:spLocks noChangeArrowheads="1"/>
          </p:cNvSpPr>
          <p:nvPr/>
        </p:nvSpPr>
        <p:spPr bwMode="auto">
          <a:xfrm>
            <a:off x="6553200" y="2590800"/>
            <a:ext cx="1676400" cy="457200"/>
          </a:xfrm>
          <a:prstGeom prst="rect">
            <a:avLst/>
          </a:prstGeom>
          <a:noFill/>
          <a:ln w="9525">
            <a:noFill/>
            <a:miter lim="800000"/>
            <a:headEnd/>
            <a:tailEnd/>
          </a:ln>
        </p:spPr>
        <p:txBody>
          <a:bodyPr>
            <a:spAutoFit/>
          </a:bodyPr>
          <a:lstStyle/>
          <a:p>
            <a:pPr algn="ctr">
              <a:spcBef>
                <a:spcPct val="50000"/>
              </a:spcBef>
            </a:pPr>
            <a:r>
              <a:rPr lang="en-US" sz="1200" b="1">
                <a:solidFill>
                  <a:srgbClr val="CC00FF"/>
                </a:solidFill>
              </a:rPr>
              <a:t>ESD                     Program Monitor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609600" y="609600"/>
            <a:ext cx="7239000" cy="336550"/>
          </a:xfrm>
          <a:prstGeom prst="rect">
            <a:avLst/>
          </a:prstGeom>
          <a:noFill/>
          <a:ln w="9525">
            <a:noFill/>
            <a:miter lim="800000"/>
            <a:headEnd/>
            <a:tailEnd/>
          </a:ln>
        </p:spPr>
        <p:txBody>
          <a:bodyPr>
            <a:spAutoFit/>
          </a:bodyPr>
          <a:lstStyle/>
          <a:p>
            <a:pPr algn="ctr">
              <a:spcBef>
                <a:spcPct val="50000"/>
              </a:spcBef>
            </a:pPr>
            <a:r>
              <a:rPr lang="en-US" sz="1600" b="1">
                <a:solidFill>
                  <a:srgbClr val="0000FF"/>
                </a:solidFill>
              </a:rPr>
              <a:t>6.4 RECORD MAINTENANCE</a:t>
            </a:r>
          </a:p>
        </p:txBody>
      </p:sp>
      <p:sp>
        <p:nvSpPr>
          <p:cNvPr id="26627" name="Text Box 5"/>
          <p:cNvSpPr txBox="1">
            <a:spLocks noChangeArrowheads="1"/>
          </p:cNvSpPr>
          <p:nvPr/>
        </p:nvSpPr>
        <p:spPr bwMode="auto">
          <a:xfrm>
            <a:off x="457200" y="1143000"/>
            <a:ext cx="8458200" cy="4832350"/>
          </a:xfrm>
          <a:prstGeom prst="rect">
            <a:avLst/>
          </a:prstGeom>
          <a:noFill/>
          <a:ln w="9525">
            <a:noFill/>
            <a:miter lim="800000"/>
            <a:headEnd/>
            <a:tailEnd/>
          </a:ln>
        </p:spPr>
        <p:txBody>
          <a:bodyPr>
            <a:spAutoFit/>
          </a:bodyPr>
          <a:lstStyle/>
          <a:p>
            <a:pPr marL="342900" indent="-342900">
              <a:spcBef>
                <a:spcPct val="50000"/>
              </a:spcBef>
            </a:pPr>
            <a:r>
              <a:rPr lang="en-US" sz="1400" b="1">
                <a:solidFill>
                  <a:srgbClr val="0000FF"/>
                </a:solidFill>
              </a:rPr>
              <a:t>6.4.1</a:t>
            </a:r>
            <a:r>
              <a:rPr lang="en-US" sz="1400" b="1"/>
              <a:t>  Records retention requirements apply to training records.</a:t>
            </a:r>
          </a:p>
          <a:p>
            <a:pPr marL="342900" indent="-342900">
              <a:spcBef>
                <a:spcPct val="50000"/>
              </a:spcBef>
              <a:buClr>
                <a:srgbClr val="0000FF"/>
              </a:buClr>
              <a:buSzPct val="125000"/>
              <a:buFontTx/>
              <a:buChar char="•"/>
            </a:pPr>
            <a:r>
              <a:rPr lang="en-US" sz="1400" b="1"/>
              <a:t> A retention duration of 5 years minimum is recommended.</a:t>
            </a:r>
          </a:p>
          <a:p>
            <a:pPr marL="342900" indent="-342900">
              <a:spcBef>
                <a:spcPct val="50000"/>
              </a:spcBef>
              <a:buClr>
                <a:srgbClr val="0000FF"/>
              </a:buClr>
              <a:buSzPct val="125000"/>
              <a:buFontTx/>
              <a:buChar char="•"/>
            </a:pPr>
            <a:r>
              <a:rPr lang="en-US" sz="1400" b="1"/>
              <a:t> Federal Acquisition Regulations and/or other Project- level requirements may specify longer retention periods.</a:t>
            </a:r>
          </a:p>
          <a:p>
            <a:pPr marL="342900" indent="-342900">
              <a:spcBef>
                <a:spcPct val="50000"/>
              </a:spcBef>
              <a:buClr>
                <a:srgbClr val="0000FF"/>
              </a:buClr>
              <a:buSzPct val="125000"/>
            </a:pPr>
            <a:r>
              <a:rPr lang="en-US" sz="1400" b="1"/>
              <a:t>Training records include:</a:t>
            </a:r>
          </a:p>
          <a:p>
            <a:pPr marL="342900" indent="-342900">
              <a:spcBef>
                <a:spcPct val="50000"/>
              </a:spcBef>
              <a:buClr>
                <a:srgbClr val="0000FF"/>
              </a:buClr>
              <a:buSzPct val="110000"/>
              <a:buFontTx/>
              <a:buAutoNum type="alphaLcPeriod"/>
            </a:pPr>
            <a:r>
              <a:rPr lang="en-US" sz="1400" b="1"/>
              <a:t>The applicable standard (ANSI/ESD S20.20) and ESD Control Plan.</a:t>
            </a:r>
          </a:p>
          <a:p>
            <a:pPr marL="342900" indent="-342900">
              <a:spcBef>
                <a:spcPct val="50000"/>
              </a:spcBef>
              <a:buClr>
                <a:srgbClr val="0000FF"/>
              </a:buClr>
              <a:buSzPct val="110000"/>
              <a:buFontTx/>
              <a:buAutoNum type="alphaLcPeriod"/>
            </a:pPr>
            <a:r>
              <a:rPr lang="en-US" sz="1400" b="1"/>
              <a:t>Name of trainee</a:t>
            </a:r>
          </a:p>
          <a:p>
            <a:pPr marL="342900" indent="-342900">
              <a:spcBef>
                <a:spcPct val="50000"/>
              </a:spcBef>
              <a:buClr>
                <a:srgbClr val="0000FF"/>
              </a:buClr>
              <a:buSzPct val="110000"/>
              <a:buFontTx/>
              <a:buAutoNum type="alphaLcPeriod"/>
            </a:pPr>
            <a:r>
              <a:rPr lang="en-US" sz="1400" b="1"/>
              <a:t>Name of organization which employs the trainee</a:t>
            </a:r>
          </a:p>
          <a:p>
            <a:pPr marL="342900" indent="-342900">
              <a:spcBef>
                <a:spcPct val="50000"/>
              </a:spcBef>
              <a:buClr>
                <a:srgbClr val="0000FF"/>
              </a:buClr>
              <a:buSzPct val="110000"/>
              <a:buFontTx/>
              <a:buAutoNum type="alphaLcPeriod"/>
            </a:pPr>
            <a:r>
              <a:rPr lang="en-US" sz="1400" b="1"/>
              <a:t>Level of training completed</a:t>
            </a:r>
          </a:p>
          <a:p>
            <a:pPr marL="342900" indent="-342900">
              <a:spcBef>
                <a:spcPct val="50000"/>
              </a:spcBef>
              <a:buClr>
                <a:srgbClr val="0000FF"/>
              </a:buClr>
              <a:buSzPct val="110000"/>
              <a:buFontTx/>
              <a:buAutoNum type="alphaLcPeriod"/>
            </a:pPr>
            <a:r>
              <a:rPr lang="en-US" sz="1400" b="1"/>
              <a:t>Date of completion of training</a:t>
            </a:r>
          </a:p>
          <a:p>
            <a:pPr marL="342900" indent="-342900">
              <a:spcBef>
                <a:spcPct val="50000"/>
              </a:spcBef>
              <a:buClr>
                <a:srgbClr val="0000FF"/>
              </a:buClr>
              <a:buSzPct val="110000"/>
              <a:buFontTx/>
              <a:buAutoNum type="alphaLcPeriod"/>
            </a:pPr>
            <a:r>
              <a:rPr lang="en-US" sz="1400" b="1"/>
              <a:t>Name of instructor and organization providing the training</a:t>
            </a:r>
          </a:p>
          <a:p>
            <a:pPr marL="342900" indent="-342900">
              <a:spcBef>
                <a:spcPct val="50000"/>
              </a:spcBef>
              <a:buClr>
                <a:srgbClr val="0000FF"/>
              </a:buClr>
              <a:buSzPct val="110000"/>
              <a:buFontTx/>
              <a:buAutoNum type="alphaLcPeriod"/>
            </a:pPr>
            <a:r>
              <a:rPr lang="en-US" sz="1400" b="1"/>
              <a:t>Traceability number of the completion record or training certificate</a:t>
            </a:r>
          </a:p>
          <a:p>
            <a:pPr marL="342900" indent="-342900">
              <a:spcBef>
                <a:spcPct val="50000"/>
              </a:spcBef>
              <a:buClr>
                <a:srgbClr val="0000FF"/>
              </a:buClr>
              <a:buSzPct val="110000"/>
              <a:buFontTx/>
              <a:buAutoNum type="alphaLcPeriod"/>
            </a:pPr>
            <a:r>
              <a:rPr lang="en-US" sz="1400" b="1"/>
              <a:t>Test score</a:t>
            </a:r>
          </a:p>
          <a:p>
            <a:pPr marL="342900" indent="-342900">
              <a:spcBef>
                <a:spcPct val="50000"/>
              </a:spcBef>
              <a:buClr>
                <a:srgbClr val="0000FF"/>
              </a:buClr>
              <a:buSzPct val="110000"/>
            </a:pPr>
            <a:r>
              <a:rPr lang="en-US" sz="1400" b="1">
                <a:solidFill>
                  <a:srgbClr val="0000FF"/>
                </a:solidFill>
              </a:rPr>
              <a:t>6.4.2</a:t>
            </a:r>
            <a:r>
              <a:rPr lang="en-US" sz="1400" b="1"/>
              <a:t>  Evidence of successful completion of training is provided to students                                                       for submission to the personnel certifying authority.                                                                        See Appendix C for training certificate example.</a:t>
            </a:r>
          </a:p>
        </p:txBody>
      </p:sp>
      <p:pic>
        <p:nvPicPr>
          <p:cNvPr id="26628" name="Picture 8" descr="dglxasset[3]"/>
          <p:cNvPicPr>
            <a:picLocks noChangeAspect="1" noChangeArrowheads="1"/>
          </p:cNvPicPr>
          <p:nvPr/>
        </p:nvPicPr>
        <p:blipFill>
          <a:blip r:embed="rId2" cstate="print"/>
          <a:srcRect/>
          <a:stretch>
            <a:fillRect/>
          </a:stretch>
        </p:blipFill>
        <p:spPr bwMode="auto">
          <a:xfrm>
            <a:off x="6629400" y="762000"/>
            <a:ext cx="1143000" cy="998538"/>
          </a:xfrm>
          <a:prstGeom prst="rect">
            <a:avLst/>
          </a:prstGeom>
          <a:noFill/>
          <a:ln w="9525">
            <a:noFill/>
            <a:miter lim="800000"/>
            <a:headEnd/>
            <a:tailEnd/>
          </a:ln>
        </p:spPr>
      </p:pic>
      <p:pic>
        <p:nvPicPr>
          <p:cNvPr id="26629" name="Picture 9" descr="MC900431535[2]"/>
          <p:cNvPicPr>
            <a:picLocks noChangeAspect="1" noChangeArrowheads="1"/>
          </p:cNvPicPr>
          <p:nvPr/>
        </p:nvPicPr>
        <p:blipFill>
          <a:blip r:embed="rId3" cstate="print"/>
          <a:srcRect/>
          <a:stretch>
            <a:fillRect/>
          </a:stretch>
        </p:blipFill>
        <p:spPr bwMode="auto">
          <a:xfrm>
            <a:off x="6781800" y="2667000"/>
            <a:ext cx="1676400" cy="1285875"/>
          </a:xfrm>
          <a:prstGeom prst="rect">
            <a:avLst/>
          </a:prstGeom>
          <a:noFill/>
          <a:ln w="9525">
            <a:noFill/>
            <a:miter lim="800000"/>
            <a:headEnd/>
            <a:tailEnd/>
          </a:ln>
        </p:spPr>
      </p:pic>
      <p:pic>
        <p:nvPicPr>
          <p:cNvPr id="26630" name="Picture 11" descr="dglxasset[3]"/>
          <p:cNvPicPr>
            <a:picLocks noChangeAspect="1" noChangeArrowheads="1"/>
          </p:cNvPicPr>
          <p:nvPr/>
        </p:nvPicPr>
        <p:blipFill>
          <a:blip r:embed="rId4" cstate="print"/>
          <a:srcRect/>
          <a:stretch>
            <a:fillRect/>
          </a:stretch>
        </p:blipFill>
        <p:spPr bwMode="auto">
          <a:xfrm>
            <a:off x="7239000" y="4800600"/>
            <a:ext cx="1169988" cy="1208088"/>
          </a:xfrm>
          <a:prstGeom prst="rect">
            <a:avLst/>
          </a:prstGeom>
          <a:noFill/>
          <a:ln w="9525">
            <a:noFill/>
            <a:miter lim="800000"/>
            <a:headEnd/>
            <a:tailEnd/>
          </a:ln>
        </p:spPr>
      </p:pic>
      <p:sp>
        <p:nvSpPr>
          <p:cNvPr id="26631" name="Text Box 12"/>
          <p:cNvSpPr txBox="1">
            <a:spLocks noChangeArrowheads="1"/>
          </p:cNvSpPr>
          <p:nvPr/>
        </p:nvSpPr>
        <p:spPr bwMode="auto">
          <a:xfrm>
            <a:off x="7086600" y="3429000"/>
            <a:ext cx="762000" cy="396875"/>
          </a:xfrm>
          <a:prstGeom prst="rect">
            <a:avLst/>
          </a:prstGeom>
          <a:noFill/>
          <a:ln w="9525">
            <a:noFill/>
            <a:miter lim="800000"/>
            <a:headEnd/>
            <a:tailEnd/>
          </a:ln>
        </p:spPr>
        <p:txBody>
          <a:bodyPr>
            <a:spAutoFit/>
          </a:bodyPr>
          <a:lstStyle/>
          <a:p>
            <a:pPr algn="ctr">
              <a:spcBef>
                <a:spcPct val="50000"/>
              </a:spcBef>
            </a:pPr>
            <a:r>
              <a:rPr lang="en-US" sz="1000" b="1"/>
              <a:t>Training Records</a:t>
            </a:r>
            <a:endParaRPr lang="en-US"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1143000" y="762000"/>
            <a:ext cx="7010400" cy="336550"/>
          </a:xfrm>
          <a:prstGeom prst="rect">
            <a:avLst/>
          </a:prstGeom>
          <a:noFill/>
          <a:ln w="9525">
            <a:noFill/>
            <a:miter lim="800000"/>
            <a:headEnd/>
            <a:tailEnd/>
          </a:ln>
        </p:spPr>
        <p:txBody>
          <a:bodyPr>
            <a:spAutoFit/>
          </a:bodyPr>
          <a:lstStyle/>
          <a:p>
            <a:pPr algn="ctr">
              <a:spcBef>
                <a:spcPct val="50000"/>
              </a:spcBef>
            </a:pPr>
            <a:r>
              <a:rPr lang="en-US" sz="1600" b="1">
                <a:solidFill>
                  <a:srgbClr val="0000FF"/>
                </a:solidFill>
              </a:rPr>
              <a:t>6.5  MAINTENANCE OF TRAINING AND CERTIFICATION</a:t>
            </a:r>
          </a:p>
        </p:txBody>
      </p:sp>
      <p:sp>
        <p:nvSpPr>
          <p:cNvPr id="27651" name="Text Box 5"/>
          <p:cNvSpPr txBox="1">
            <a:spLocks noChangeArrowheads="1"/>
          </p:cNvSpPr>
          <p:nvPr/>
        </p:nvSpPr>
        <p:spPr bwMode="auto">
          <a:xfrm>
            <a:off x="457200" y="1447800"/>
            <a:ext cx="8001000" cy="3647152"/>
          </a:xfrm>
          <a:prstGeom prst="rect">
            <a:avLst/>
          </a:prstGeom>
          <a:noFill/>
          <a:ln w="9525">
            <a:noFill/>
            <a:miter lim="800000"/>
            <a:headEnd/>
            <a:tailEnd/>
          </a:ln>
        </p:spPr>
        <p:txBody>
          <a:bodyPr>
            <a:spAutoFit/>
          </a:bodyPr>
          <a:lstStyle/>
          <a:p>
            <a:pPr marL="342900" indent="-342900">
              <a:spcBef>
                <a:spcPct val="50000"/>
              </a:spcBef>
            </a:pPr>
            <a:r>
              <a:rPr lang="en-US" sz="1400" b="1" dirty="0">
                <a:solidFill>
                  <a:srgbClr val="0000FF"/>
                </a:solidFill>
              </a:rPr>
              <a:t>6.5.1</a:t>
            </a:r>
            <a:r>
              <a:rPr lang="en-US" sz="1400" b="1" dirty="0"/>
              <a:t>   </a:t>
            </a:r>
            <a:r>
              <a:rPr lang="en-US" sz="1400" b="1" dirty="0" smtClean="0"/>
              <a:t>Level </a:t>
            </a:r>
            <a:r>
              <a:rPr lang="en-US" sz="1400" b="1" dirty="0"/>
              <a:t>B instructors, ESD program monitors and operators will require periodic       </a:t>
            </a:r>
            <a:r>
              <a:rPr lang="en-US" sz="1400" b="1" i="1" u="sng" dirty="0"/>
              <a:t>retraining </a:t>
            </a:r>
            <a:r>
              <a:rPr lang="en-US" sz="1400" b="1" dirty="0"/>
              <a:t>and </a:t>
            </a:r>
            <a:r>
              <a:rPr lang="en-US" sz="1400" b="1" i="1" u="sng" dirty="0"/>
              <a:t>recertification</a:t>
            </a:r>
            <a:r>
              <a:rPr lang="en-US" sz="1400" b="1" dirty="0"/>
              <a:t> under the following conditions:</a:t>
            </a:r>
          </a:p>
          <a:p>
            <a:pPr marL="342900" indent="-342900">
              <a:spcBef>
                <a:spcPct val="50000"/>
              </a:spcBef>
              <a:buClr>
                <a:srgbClr val="0000FF"/>
              </a:buClr>
              <a:buFontTx/>
              <a:buAutoNum type="alphaLcPeriod"/>
            </a:pPr>
            <a:r>
              <a:rPr lang="en-US" sz="1400" b="1" dirty="0"/>
              <a:t>New ESD control techniques have been approved that require different skills.</a:t>
            </a:r>
          </a:p>
          <a:p>
            <a:pPr marL="342900" indent="-342900">
              <a:spcBef>
                <a:spcPct val="50000"/>
              </a:spcBef>
              <a:buClr>
                <a:srgbClr val="0000FF"/>
              </a:buClr>
              <a:buFontTx/>
              <a:buAutoNum type="alphaLcPeriod"/>
            </a:pPr>
            <a:r>
              <a:rPr lang="en-US" sz="1400" b="1" dirty="0"/>
              <a:t>Two (2) years have elapsed since last certification (biennial retraining                              schedule is recommended).</a:t>
            </a:r>
          </a:p>
          <a:p>
            <a:pPr marL="342900" indent="-342900">
              <a:spcBef>
                <a:spcPct val="50000"/>
              </a:spcBef>
              <a:buClr>
                <a:srgbClr val="0000FF"/>
              </a:buClr>
              <a:buFontTx/>
              <a:buAutoNum type="alphaLcPeriod"/>
            </a:pPr>
            <a:r>
              <a:rPr lang="en-US" sz="1400" b="1" dirty="0"/>
              <a:t>Job performance indicates inadequate understanding of ESD controls.</a:t>
            </a:r>
          </a:p>
          <a:p>
            <a:pPr marL="342900" indent="-342900">
              <a:spcBef>
                <a:spcPct val="50000"/>
              </a:spcBef>
              <a:buClr>
                <a:srgbClr val="0000FF"/>
              </a:buClr>
              <a:buFontTx/>
              <a:buAutoNum type="alphaLcPeriod"/>
            </a:pPr>
            <a:r>
              <a:rPr lang="en-US" sz="1400" b="1" dirty="0"/>
              <a:t>Evidence of successful completion of training </a:t>
            </a:r>
            <a:r>
              <a:rPr lang="en-US" sz="1400" b="1" i="1" u="sng" dirty="0"/>
              <a:t>is not available</a:t>
            </a:r>
            <a:r>
              <a:rPr lang="en-US" sz="1400" b="1" dirty="0"/>
              <a:t> to the certifying                authority.</a:t>
            </a:r>
          </a:p>
          <a:p>
            <a:pPr marL="342900" indent="-342900">
              <a:spcBef>
                <a:spcPct val="50000"/>
              </a:spcBef>
              <a:buClr>
                <a:srgbClr val="0000FF"/>
              </a:buClr>
              <a:buFontTx/>
              <a:buAutoNum type="alphaLcPeriod"/>
            </a:pPr>
            <a:endParaRPr lang="en-US" sz="1400" b="1" dirty="0"/>
          </a:p>
          <a:p>
            <a:pPr marL="342900" indent="-342900">
              <a:spcBef>
                <a:spcPct val="50000"/>
              </a:spcBef>
              <a:buClr>
                <a:srgbClr val="0000FF"/>
              </a:buClr>
            </a:pPr>
            <a:r>
              <a:rPr lang="en-US" sz="1400" b="1" dirty="0">
                <a:solidFill>
                  <a:srgbClr val="0000FF"/>
                </a:solidFill>
              </a:rPr>
              <a:t>6.5.2</a:t>
            </a:r>
            <a:r>
              <a:rPr lang="en-US" sz="1400" b="1" dirty="0"/>
              <a:t>  Evidence of successful training is valid for the certification process regardless of the  employee’s department within the larger organization.</a:t>
            </a:r>
          </a:p>
          <a:p>
            <a:pPr marL="342900" indent="-342900">
              <a:spcBef>
                <a:spcPct val="50000"/>
              </a:spcBef>
              <a:buClr>
                <a:srgbClr val="0000FF"/>
              </a:buClr>
            </a:pPr>
            <a:r>
              <a:rPr lang="en-US" sz="1400" b="1" dirty="0"/>
              <a:t>	Certification authorities are required to</a:t>
            </a:r>
            <a:r>
              <a:rPr lang="en-US" sz="1400" b="1" i="1" u="sng" dirty="0"/>
              <a:t> certify </a:t>
            </a:r>
            <a:r>
              <a:rPr lang="en-US" sz="1400" b="1" dirty="0"/>
              <a:t>or </a:t>
            </a:r>
            <a:r>
              <a:rPr lang="en-US" sz="1400" b="1" i="1" u="sng" dirty="0"/>
              <a:t>recertify</a:t>
            </a:r>
            <a:r>
              <a:rPr lang="en-US" sz="1400" b="1" dirty="0"/>
              <a:t> all</a:t>
            </a:r>
            <a:r>
              <a:rPr lang="en-US" sz="1400" b="1" i="1" dirty="0"/>
              <a:t> </a:t>
            </a:r>
            <a:r>
              <a:rPr lang="en-US" sz="1400" b="1" dirty="0"/>
              <a:t>personnel under their jurisdiction </a:t>
            </a:r>
            <a:r>
              <a:rPr lang="en-US" sz="1400" b="1" i="1" u="sng" dirty="0"/>
              <a:t>regardless</a:t>
            </a:r>
            <a:r>
              <a:rPr lang="en-US" sz="1400" b="1" i="1" dirty="0"/>
              <a:t> </a:t>
            </a:r>
            <a:r>
              <a:rPr lang="en-US" sz="1400" b="1" dirty="0"/>
              <a:t>of prior ESD certifications issued by other departments.</a:t>
            </a:r>
          </a:p>
        </p:txBody>
      </p:sp>
      <p:pic>
        <p:nvPicPr>
          <p:cNvPr id="27652" name="Picture 6" descr="dglxasset[4]"/>
          <p:cNvPicPr>
            <a:picLocks noChangeAspect="1" noChangeArrowheads="1"/>
          </p:cNvPicPr>
          <p:nvPr/>
        </p:nvPicPr>
        <p:blipFill>
          <a:blip r:embed="rId2" cstate="print"/>
          <a:srcRect/>
          <a:stretch>
            <a:fillRect/>
          </a:stretch>
        </p:blipFill>
        <p:spPr bwMode="auto">
          <a:xfrm>
            <a:off x="7391400" y="1981200"/>
            <a:ext cx="1370013"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1066800" y="990600"/>
            <a:ext cx="7391400" cy="400050"/>
          </a:xfrm>
          <a:prstGeom prst="rect">
            <a:avLst/>
          </a:prstGeom>
          <a:noFill/>
          <a:ln w="9525">
            <a:noFill/>
            <a:miter lim="800000"/>
            <a:headEnd/>
            <a:tailEnd/>
          </a:ln>
        </p:spPr>
        <p:txBody>
          <a:bodyPr>
            <a:spAutoFit/>
          </a:bodyPr>
          <a:lstStyle/>
          <a:p>
            <a:pPr algn="ctr"/>
            <a:r>
              <a:rPr lang="en-US" sz="2000" b="1">
                <a:solidFill>
                  <a:srgbClr val="0000FF"/>
                </a:solidFill>
              </a:rPr>
              <a:t>ESD CONTROL REQUIREMENTS FOR FACILITIES</a:t>
            </a:r>
          </a:p>
        </p:txBody>
      </p:sp>
      <p:sp>
        <p:nvSpPr>
          <p:cNvPr id="28675" name="TextBox 3"/>
          <p:cNvSpPr txBox="1">
            <a:spLocks noChangeArrowheads="1"/>
          </p:cNvSpPr>
          <p:nvPr/>
        </p:nvSpPr>
        <p:spPr bwMode="auto">
          <a:xfrm>
            <a:off x="2667000" y="1447800"/>
            <a:ext cx="3886200" cy="338138"/>
          </a:xfrm>
          <a:prstGeom prst="rect">
            <a:avLst/>
          </a:prstGeom>
          <a:noFill/>
          <a:ln w="9525">
            <a:noFill/>
            <a:miter lim="800000"/>
            <a:headEnd/>
            <a:tailEnd/>
          </a:ln>
        </p:spPr>
        <p:txBody>
          <a:bodyPr>
            <a:spAutoFit/>
          </a:bodyPr>
          <a:lstStyle/>
          <a:p>
            <a:pPr algn="ctr"/>
            <a:r>
              <a:rPr lang="en-US" sz="1600" b="1">
                <a:solidFill>
                  <a:srgbClr val="0000FF"/>
                </a:solidFill>
              </a:rPr>
              <a:t>Chapter 7, page 30</a:t>
            </a:r>
          </a:p>
        </p:txBody>
      </p:sp>
      <p:pic>
        <p:nvPicPr>
          <p:cNvPr id="28676" name="Picture 5" descr="classroom"/>
          <p:cNvPicPr>
            <a:picLocks noChangeAspect="1" noChangeArrowheads="1"/>
          </p:cNvPicPr>
          <p:nvPr/>
        </p:nvPicPr>
        <p:blipFill>
          <a:blip r:embed="rId2" cstate="print">
            <a:lum bright="16000"/>
          </a:blip>
          <a:srcRect/>
          <a:stretch>
            <a:fillRect/>
          </a:stretch>
        </p:blipFill>
        <p:spPr bwMode="auto">
          <a:xfrm>
            <a:off x="2362200" y="1981200"/>
            <a:ext cx="4419600"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990600" y="533400"/>
            <a:ext cx="7162800" cy="336550"/>
          </a:xfrm>
          <a:prstGeom prst="rect">
            <a:avLst/>
          </a:prstGeom>
          <a:noFill/>
          <a:ln w="9525">
            <a:noFill/>
            <a:miter lim="800000"/>
            <a:headEnd/>
            <a:tailEnd/>
          </a:ln>
        </p:spPr>
        <p:txBody>
          <a:bodyPr>
            <a:spAutoFit/>
          </a:bodyPr>
          <a:lstStyle/>
          <a:p>
            <a:pPr algn="ctr">
              <a:spcBef>
                <a:spcPct val="50000"/>
              </a:spcBef>
            </a:pPr>
            <a:r>
              <a:rPr lang="en-US" sz="1600" b="1">
                <a:solidFill>
                  <a:srgbClr val="0000FF"/>
                </a:solidFill>
              </a:rPr>
              <a:t>7  ESD CONTROL  REQUIREMENTS  FOR  FACILITIES</a:t>
            </a:r>
          </a:p>
        </p:txBody>
      </p:sp>
      <p:sp>
        <p:nvSpPr>
          <p:cNvPr id="29699" name="Text Box 5"/>
          <p:cNvSpPr txBox="1">
            <a:spLocks noChangeArrowheads="1"/>
          </p:cNvSpPr>
          <p:nvPr/>
        </p:nvSpPr>
        <p:spPr bwMode="auto">
          <a:xfrm>
            <a:off x="304800" y="990600"/>
            <a:ext cx="8534400" cy="5555367"/>
          </a:xfrm>
          <a:prstGeom prst="rect">
            <a:avLst/>
          </a:prstGeom>
          <a:noFill/>
          <a:ln w="9525">
            <a:noFill/>
            <a:miter lim="800000"/>
            <a:headEnd/>
            <a:tailEnd/>
          </a:ln>
        </p:spPr>
        <p:txBody>
          <a:bodyPr>
            <a:spAutoFit/>
          </a:bodyPr>
          <a:lstStyle/>
          <a:p>
            <a:pPr marL="342900" indent="-342900">
              <a:spcBef>
                <a:spcPct val="50000"/>
              </a:spcBef>
            </a:pPr>
            <a:r>
              <a:rPr lang="en-US" sz="1600" b="1" dirty="0">
                <a:solidFill>
                  <a:srgbClr val="0000FF"/>
                </a:solidFill>
              </a:rPr>
              <a:t>7.1 General</a:t>
            </a:r>
          </a:p>
          <a:p>
            <a:pPr marL="342900" indent="-342900">
              <a:spcBef>
                <a:spcPct val="50000"/>
              </a:spcBef>
            </a:pPr>
            <a:r>
              <a:rPr lang="en-US" sz="1400" b="1" dirty="0">
                <a:solidFill>
                  <a:srgbClr val="0000FF"/>
                </a:solidFill>
              </a:rPr>
              <a:t>7.1.1</a:t>
            </a:r>
            <a:r>
              <a:rPr lang="en-US" sz="1400" b="1" dirty="0"/>
              <a:t>  Instructions and recommendations in  this section include specific inspection methods used by ESD  program monitors and ESD program managers in periodic verifications and certification audits.</a:t>
            </a:r>
          </a:p>
          <a:p>
            <a:pPr marL="342900" indent="-342900">
              <a:spcBef>
                <a:spcPct val="50000"/>
              </a:spcBef>
            </a:pPr>
            <a:r>
              <a:rPr lang="en-US" sz="1400" b="1" dirty="0">
                <a:solidFill>
                  <a:srgbClr val="0000FF"/>
                </a:solidFill>
              </a:rPr>
              <a:t>7.1.2</a:t>
            </a:r>
            <a:r>
              <a:rPr lang="en-US" sz="1400" b="1" dirty="0"/>
              <a:t>  Recommended default EPA certification level is HBM Class 1A.                                                   HBM Class 0 applies when  handling parts sensitive to </a:t>
            </a:r>
            <a:r>
              <a:rPr lang="en-US" sz="1400" b="1" dirty="0">
                <a:solidFill>
                  <a:srgbClr val="0000FF"/>
                </a:solidFill>
                <a:cs typeface="Arial" charset="0"/>
              </a:rPr>
              <a:t>&lt;</a:t>
            </a:r>
            <a:r>
              <a:rPr lang="en-US" sz="1400" b="1" dirty="0">
                <a:cs typeface="Arial" charset="0"/>
              </a:rPr>
              <a:t> </a:t>
            </a:r>
            <a:r>
              <a:rPr lang="en-US" sz="1400" b="1" dirty="0"/>
              <a:t>250 volts.                                            Additional protective measures may be required when HBM Class 0 applies.</a:t>
            </a:r>
          </a:p>
          <a:p>
            <a:pPr marL="342900" indent="-342900">
              <a:spcBef>
                <a:spcPct val="50000"/>
              </a:spcBef>
            </a:pPr>
            <a:r>
              <a:rPr lang="en-US" sz="1400" b="1" dirty="0">
                <a:solidFill>
                  <a:srgbClr val="0000FF"/>
                </a:solidFill>
              </a:rPr>
              <a:t>7.1.3</a:t>
            </a:r>
            <a:r>
              <a:rPr lang="en-US" sz="1400" b="1" dirty="0"/>
              <a:t>  Where an ESD protection level applies </a:t>
            </a:r>
            <a:r>
              <a:rPr lang="en-US" sz="1400" b="1" dirty="0" smtClean="0"/>
              <a:t>that is more </a:t>
            </a:r>
            <a:r>
              <a:rPr lang="en-US" sz="1400" b="1" dirty="0"/>
              <a:t>restrictive than HBM class 1A, signage is used to clearly mark and communicate to personnel the boundaries and </a:t>
            </a:r>
            <a:r>
              <a:rPr lang="en-US" sz="1400" b="1" dirty="0" smtClean="0"/>
              <a:t>class </a:t>
            </a:r>
            <a:r>
              <a:rPr lang="en-US" sz="1400" b="1" dirty="0"/>
              <a:t>level of  the EPA.</a:t>
            </a:r>
          </a:p>
          <a:p>
            <a:pPr marL="342900" indent="-342900">
              <a:spcBef>
                <a:spcPct val="50000"/>
              </a:spcBef>
            </a:pPr>
            <a:r>
              <a:rPr lang="en-US" sz="1400" b="1" dirty="0">
                <a:solidFill>
                  <a:srgbClr val="0000FF"/>
                </a:solidFill>
              </a:rPr>
              <a:t>7.1.4 </a:t>
            </a:r>
            <a:r>
              <a:rPr lang="en-US" sz="1400" b="1" dirty="0"/>
              <a:t>Measurements of Table 7-1 (page 31)</a:t>
            </a:r>
          </a:p>
          <a:p>
            <a:pPr marL="342900" indent="-342900">
              <a:spcBef>
                <a:spcPct val="50000"/>
              </a:spcBef>
              <a:buClr>
                <a:srgbClr val="0000FF"/>
              </a:buClr>
              <a:buFontTx/>
              <a:buAutoNum type="alphaLcPeriod"/>
            </a:pPr>
            <a:r>
              <a:rPr lang="en-US" sz="1400" b="1" dirty="0"/>
              <a:t>Operators at the EPA </a:t>
            </a:r>
            <a:r>
              <a:rPr lang="en-US" sz="1400" b="1" i="1" u="sng" dirty="0"/>
              <a:t>perform</a:t>
            </a:r>
            <a:r>
              <a:rPr lang="en-US" sz="1400" b="1" dirty="0"/>
              <a:t> tests # </a:t>
            </a:r>
            <a:r>
              <a:rPr lang="en-US" sz="1400" b="1" dirty="0" smtClean="0"/>
              <a:t>1,7,8,11 </a:t>
            </a:r>
            <a:r>
              <a:rPr lang="en-US" sz="1400" b="1" dirty="0"/>
              <a:t>and 13.</a:t>
            </a:r>
          </a:p>
          <a:p>
            <a:pPr marL="342900" indent="-342900">
              <a:spcBef>
                <a:spcPct val="50000"/>
              </a:spcBef>
              <a:buClr>
                <a:srgbClr val="0000FF"/>
              </a:buClr>
              <a:buFontTx/>
              <a:buAutoNum type="alphaLcPeriod"/>
            </a:pPr>
            <a:r>
              <a:rPr lang="en-US" sz="1400" b="1" dirty="0"/>
              <a:t>Area ESD program monitor </a:t>
            </a:r>
            <a:r>
              <a:rPr lang="en-US" sz="1400" b="1" i="1" u="sng" dirty="0"/>
              <a:t>verifies</a:t>
            </a:r>
            <a:r>
              <a:rPr lang="en-US" sz="1400" b="1" i="1" dirty="0"/>
              <a:t> </a:t>
            </a:r>
            <a:r>
              <a:rPr lang="en-US" sz="1400" b="1" dirty="0"/>
              <a:t>test # 1, </a:t>
            </a:r>
            <a:r>
              <a:rPr lang="en-US" sz="1400" b="1" dirty="0" smtClean="0"/>
              <a:t>2,3,4,6,8,9,10,11</a:t>
            </a:r>
            <a:r>
              <a:rPr lang="en-US" sz="1400" b="1" dirty="0"/>
              <a:t>, and 12.</a:t>
            </a:r>
          </a:p>
          <a:p>
            <a:pPr marL="342900" indent="-342900">
              <a:spcBef>
                <a:spcPct val="50000"/>
              </a:spcBef>
              <a:buClr>
                <a:srgbClr val="0000FF"/>
              </a:buClr>
            </a:pPr>
            <a:endParaRPr lang="en-US" sz="1400" b="1" dirty="0"/>
          </a:p>
          <a:p>
            <a:pPr marL="342900" indent="-342900">
              <a:spcBef>
                <a:spcPct val="50000"/>
              </a:spcBef>
              <a:buClr>
                <a:srgbClr val="0000FF"/>
              </a:buClr>
            </a:pPr>
            <a:r>
              <a:rPr lang="en-US" sz="1600" b="1" dirty="0">
                <a:solidFill>
                  <a:srgbClr val="0000FF"/>
                </a:solidFill>
              </a:rPr>
              <a:t>7.2 Compliance</a:t>
            </a:r>
          </a:p>
          <a:p>
            <a:pPr marL="342900" indent="-342900">
              <a:spcBef>
                <a:spcPct val="50000"/>
              </a:spcBef>
              <a:buClr>
                <a:srgbClr val="0000FF"/>
              </a:buClr>
            </a:pPr>
            <a:r>
              <a:rPr lang="en-US" sz="1400" b="1" dirty="0"/>
              <a:t>The ESD program monitor is responsible for:</a:t>
            </a:r>
          </a:p>
          <a:p>
            <a:pPr marL="342900" indent="-342900">
              <a:spcBef>
                <a:spcPct val="50000"/>
              </a:spcBef>
              <a:buClr>
                <a:srgbClr val="0000FF"/>
              </a:buClr>
              <a:buFontTx/>
              <a:buAutoNum type="alphaLcPeriod"/>
            </a:pPr>
            <a:r>
              <a:rPr lang="en-US" sz="1400" b="1" dirty="0"/>
              <a:t>Identifying non-conformances</a:t>
            </a:r>
          </a:p>
          <a:p>
            <a:pPr marL="342900" indent="-342900">
              <a:spcBef>
                <a:spcPct val="50000"/>
              </a:spcBef>
              <a:buClr>
                <a:srgbClr val="0000FF"/>
              </a:buClr>
              <a:buFontTx/>
              <a:buAutoNum type="alphaLcPeriod"/>
            </a:pPr>
            <a:r>
              <a:rPr lang="en-US" sz="1400" b="1" dirty="0"/>
              <a:t>implementing corrective actions</a:t>
            </a:r>
          </a:p>
          <a:p>
            <a:pPr marL="342900" indent="-342900">
              <a:spcBef>
                <a:spcPct val="50000"/>
              </a:spcBef>
              <a:buClr>
                <a:srgbClr val="0000FF"/>
              </a:buClr>
              <a:buFontTx/>
              <a:buAutoNum type="alphaLcPeriod"/>
            </a:pPr>
            <a:r>
              <a:rPr lang="en-US" sz="1400" b="1" dirty="0"/>
              <a:t>ensuring that “unusable” areas and equipment are not used with ESDS items.</a:t>
            </a:r>
          </a:p>
        </p:txBody>
      </p:sp>
      <p:pic>
        <p:nvPicPr>
          <p:cNvPr id="29700" name="Picture 6" descr="MC900433926[2]"/>
          <p:cNvPicPr>
            <a:picLocks noChangeAspect="1" noChangeArrowheads="1"/>
          </p:cNvPicPr>
          <p:nvPr/>
        </p:nvPicPr>
        <p:blipFill>
          <a:blip r:embed="rId2" cstate="print"/>
          <a:srcRect/>
          <a:stretch>
            <a:fillRect/>
          </a:stretch>
        </p:blipFill>
        <p:spPr bwMode="auto">
          <a:xfrm>
            <a:off x="7086600" y="4038600"/>
            <a:ext cx="1081088" cy="1081088"/>
          </a:xfrm>
          <a:prstGeom prst="rect">
            <a:avLst/>
          </a:prstGeom>
          <a:noFill/>
          <a:ln w="9525">
            <a:noFill/>
            <a:miter lim="800000"/>
            <a:headEnd/>
            <a:tailEnd/>
          </a:ln>
        </p:spPr>
      </p:pic>
      <p:sp>
        <p:nvSpPr>
          <p:cNvPr id="29701" name="Text Box 7"/>
          <p:cNvSpPr txBox="1">
            <a:spLocks noChangeArrowheads="1"/>
          </p:cNvSpPr>
          <p:nvPr/>
        </p:nvSpPr>
        <p:spPr bwMode="auto">
          <a:xfrm>
            <a:off x="6781800" y="5181600"/>
            <a:ext cx="1828800" cy="274638"/>
          </a:xfrm>
          <a:prstGeom prst="rect">
            <a:avLst/>
          </a:prstGeom>
          <a:noFill/>
          <a:ln w="9525">
            <a:noFill/>
            <a:miter lim="800000"/>
            <a:headEnd/>
            <a:tailEnd/>
          </a:ln>
        </p:spPr>
        <p:txBody>
          <a:bodyPr>
            <a:spAutoFit/>
          </a:bodyPr>
          <a:lstStyle/>
          <a:p>
            <a:pPr>
              <a:spcBef>
                <a:spcPct val="50000"/>
              </a:spcBef>
            </a:pPr>
            <a:r>
              <a:rPr lang="en-US" sz="1200" b="1">
                <a:solidFill>
                  <a:srgbClr val="CC00FF"/>
                </a:solidFill>
              </a:rPr>
              <a:t>ESD program monitor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304800" y="456247"/>
            <a:ext cx="8534400" cy="6401753"/>
          </a:xfrm>
          <a:prstGeom prst="rect">
            <a:avLst/>
          </a:prstGeom>
          <a:noFill/>
          <a:ln w="9525">
            <a:noFill/>
            <a:miter lim="800000"/>
            <a:headEnd/>
            <a:tailEnd/>
          </a:ln>
        </p:spPr>
        <p:txBody>
          <a:bodyPr wrap="square">
            <a:spAutoFit/>
          </a:bodyPr>
          <a:lstStyle/>
          <a:p>
            <a:pPr marL="342900" indent="-342900">
              <a:spcBef>
                <a:spcPct val="50000"/>
              </a:spcBef>
            </a:pPr>
            <a:r>
              <a:rPr lang="en-US" sz="1600" b="1" dirty="0" smtClean="0">
                <a:solidFill>
                  <a:srgbClr val="0000FF"/>
                </a:solidFill>
              </a:rPr>
              <a:t>7.3  Traceability</a:t>
            </a:r>
            <a:endParaRPr lang="en-US" sz="1600" b="1" dirty="0">
              <a:solidFill>
                <a:srgbClr val="0000FF"/>
              </a:solidFill>
            </a:endParaRPr>
          </a:p>
          <a:p>
            <a:pPr marL="342900" indent="-342900">
              <a:spcBef>
                <a:spcPct val="50000"/>
              </a:spcBef>
              <a:buClr>
                <a:srgbClr val="0000FF"/>
              </a:buClr>
              <a:buFontTx/>
              <a:buChar char="•"/>
            </a:pPr>
            <a:r>
              <a:rPr lang="en-US" sz="1600" b="1" dirty="0"/>
              <a:t> </a:t>
            </a:r>
            <a:r>
              <a:rPr lang="en-US" sz="1400" b="1" dirty="0"/>
              <a:t>ESD program monitor verification records, especially those related to table 7-1, are kept in the proximity of the associated EPA.</a:t>
            </a:r>
          </a:p>
          <a:p>
            <a:pPr marL="342900" indent="-342900">
              <a:spcBef>
                <a:spcPct val="50000"/>
              </a:spcBef>
              <a:buClr>
                <a:srgbClr val="0000FF"/>
              </a:buClr>
              <a:buFontTx/>
              <a:buChar char="•"/>
            </a:pPr>
            <a:r>
              <a:rPr lang="en-US" sz="1400" b="1" dirty="0"/>
              <a:t> Records pass between program monitors if benches or spaces transfer between departments or projects.</a:t>
            </a:r>
          </a:p>
          <a:p>
            <a:pPr marL="342900" indent="-342900">
              <a:spcBef>
                <a:spcPct val="50000"/>
              </a:spcBef>
              <a:buClr>
                <a:srgbClr val="0000FF"/>
              </a:buClr>
            </a:pPr>
            <a:r>
              <a:rPr lang="en-US" sz="1600" b="1" dirty="0" smtClean="0">
                <a:solidFill>
                  <a:srgbClr val="0000FF"/>
                </a:solidFill>
              </a:rPr>
              <a:t>7.4  Identification and Access-ESD Areas</a:t>
            </a:r>
          </a:p>
          <a:p>
            <a:pPr marL="342900" indent="-342900">
              <a:spcBef>
                <a:spcPct val="50000"/>
              </a:spcBef>
              <a:buClr>
                <a:srgbClr val="0000FF"/>
              </a:buClr>
              <a:buFontTx/>
              <a:buChar char="•"/>
            </a:pPr>
            <a:r>
              <a:rPr lang="en-US" sz="1400" b="1" dirty="0" smtClean="0"/>
              <a:t>prominently placed signs and a partition, rope guards, or similar barrier are used to prevent unauthorized and untrained personnel from entering the EPA</a:t>
            </a:r>
          </a:p>
          <a:p>
            <a:pPr marL="342900" indent="-342900">
              <a:spcBef>
                <a:spcPct val="50000"/>
              </a:spcBef>
              <a:buClr>
                <a:srgbClr val="0000FF"/>
              </a:buClr>
              <a:buFontTx/>
              <a:buChar char="•"/>
            </a:pPr>
            <a:r>
              <a:rPr lang="en-US" sz="1400" b="1" dirty="0" smtClean="0"/>
              <a:t>Escorts are required for access to the EPA by uncertified personnel</a:t>
            </a:r>
            <a:endParaRPr lang="en-US" sz="1400" b="1" dirty="0"/>
          </a:p>
          <a:p>
            <a:pPr marL="342900" indent="-342900">
              <a:spcBef>
                <a:spcPct val="50000"/>
              </a:spcBef>
              <a:buClr>
                <a:srgbClr val="0000FF"/>
              </a:buClr>
            </a:pPr>
            <a:r>
              <a:rPr lang="en-US" sz="1600" b="1" dirty="0">
                <a:solidFill>
                  <a:srgbClr val="0000FF"/>
                </a:solidFill>
              </a:rPr>
              <a:t>7.5  Temporary Use of ESD Benches for </a:t>
            </a:r>
            <a:r>
              <a:rPr lang="en-US" sz="1600" b="1" dirty="0">
                <a:solidFill>
                  <a:srgbClr val="FF3300"/>
                </a:solidFill>
              </a:rPr>
              <a:t>Non</a:t>
            </a:r>
            <a:r>
              <a:rPr lang="en-US" sz="1600" b="1" dirty="0">
                <a:solidFill>
                  <a:srgbClr val="0000FF"/>
                </a:solidFill>
              </a:rPr>
              <a:t>-ESDS Work</a:t>
            </a:r>
          </a:p>
          <a:p>
            <a:pPr marL="342900" indent="-342900">
              <a:spcBef>
                <a:spcPct val="50000"/>
              </a:spcBef>
              <a:buClr>
                <a:srgbClr val="0000FF"/>
              </a:buClr>
            </a:pPr>
            <a:r>
              <a:rPr lang="en-US" sz="1400" b="1" dirty="0"/>
              <a:t>ESD program monitor is responsible for ensuring that non-ESDS work perform at EPAs does not cause ESD Control Plan non-conformance or lead to damage to ESDS items. </a:t>
            </a:r>
          </a:p>
          <a:p>
            <a:pPr marL="342900" indent="-342900">
              <a:spcBef>
                <a:spcPct val="50000"/>
              </a:spcBef>
              <a:buClr>
                <a:srgbClr val="0000FF"/>
              </a:buClr>
            </a:pPr>
            <a:r>
              <a:rPr lang="en-US" sz="1400" b="1" dirty="0"/>
              <a:t>Recommendations:</a:t>
            </a:r>
          </a:p>
          <a:p>
            <a:pPr marL="342900" indent="-342900">
              <a:spcBef>
                <a:spcPct val="50000"/>
              </a:spcBef>
              <a:buClr>
                <a:srgbClr val="0000FF"/>
              </a:buClr>
              <a:buFontTx/>
              <a:buAutoNum type="alphaLcPeriod"/>
            </a:pPr>
            <a:r>
              <a:rPr lang="en-US" sz="1400" b="1" dirty="0"/>
              <a:t>Permission from the ESD program monitor before work is started.</a:t>
            </a:r>
          </a:p>
          <a:p>
            <a:pPr marL="342900" indent="-342900">
              <a:spcBef>
                <a:spcPct val="50000"/>
              </a:spcBef>
              <a:buClr>
                <a:srgbClr val="0000FF"/>
              </a:buClr>
              <a:buFontTx/>
              <a:buAutoNum type="alphaLcPeriod"/>
            </a:pPr>
            <a:r>
              <a:rPr lang="en-US" sz="1400" b="1" dirty="0"/>
              <a:t>ESD program monitor clearly marks area as </a:t>
            </a:r>
            <a:r>
              <a:rPr lang="en-US" sz="1400" b="1" i="1" dirty="0"/>
              <a:t>“</a:t>
            </a:r>
            <a:r>
              <a:rPr lang="en-US" sz="1400" b="1" i="1" u="sng" dirty="0"/>
              <a:t>Non-ESD Protected Area</a:t>
            </a:r>
            <a:r>
              <a:rPr lang="en-US" sz="1400" b="1" i="1" dirty="0"/>
              <a:t>” </a:t>
            </a:r>
            <a:r>
              <a:rPr lang="en-US" sz="1400" b="1" i="1" dirty="0" smtClean="0"/>
              <a:t> </a:t>
            </a:r>
            <a:r>
              <a:rPr lang="en-US" sz="1400" b="1" dirty="0" smtClean="0"/>
              <a:t>if </a:t>
            </a:r>
            <a:r>
              <a:rPr lang="en-US" sz="1400" b="1" dirty="0"/>
              <a:t>used for non-ESDS work.</a:t>
            </a:r>
          </a:p>
          <a:p>
            <a:pPr marL="342900" indent="-342900">
              <a:spcBef>
                <a:spcPct val="50000"/>
              </a:spcBef>
              <a:buClr>
                <a:srgbClr val="0000FF"/>
              </a:buClr>
              <a:buFontTx/>
              <a:buAutoNum type="alphaLcPeriod"/>
            </a:pPr>
            <a:r>
              <a:rPr lang="en-US" sz="1400" b="1" dirty="0"/>
              <a:t>ESD program monitor verifies the EPA before ESDS items are  handled in that area.</a:t>
            </a:r>
          </a:p>
          <a:p>
            <a:pPr marL="342900" indent="-342900">
              <a:spcBef>
                <a:spcPct val="50000"/>
              </a:spcBef>
              <a:buClr>
                <a:srgbClr val="0000FF"/>
              </a:buClr>
              <a:buFontTx/>
              <a:buAutoNum type="alphaLcPeriod"/>
            </a:pPr>
            <a:endParaRPr lang="en-US" sz="1400" b="1" dirty="0"/>
          </a:p>
          <a:p>
            <a:pPr marL="342900" indent="-342900">
              <a:spcBef>
                <a:spcPct val="50000"/>
              </a:spcBef>
              <a:buClr>
                <a:srgbClr val="0000FF"/>
              </a:buClr>
            </a:pPr>
            <a:r>
              <a:rPr lang="en-US" sz="1400" b="1" dirty="0">
                <a:solidFill>
                  <a:srgbClr val="0000FF"/>
                </a:solidFill>
              </a:rPr>
              <a:t>7.5.2</a:t>
            </a:r>
            <a:r>
              <a:rPr lang="en-US" sz="1400" b="1" dirty="0"/>
              <a:t>  ESD workstations designated as Class 0 or higher sensitivity are </a:t>
            </a:r>
            <a:r>
              <a:rPr lang="en-US" sz="1400" b="1" i="1" u="sng" dirty="0">
                <a:solidFill>
                  <a:srgbClr val="FF0000"/>
                </a:solidFill>
              </a:rPr>
              <a:t>never</a:t>
            </a:r>
            <a:r>
              <a:rPr lang="en-US" sz="1400" b="1" dirty="0">
                <a:solidFill>
                  <a:srgbClr val="FF0000"/>
                </a:solidFill>
              </a:rPr>
              <a:t> </a:t>
            </a:r>
            <a:r>
              <a:rPr lang="en-US" sz="1400" b="1" dirty="0"/>
              <a:t>used for </a:t>
            </a:r>
            <a:r>
              <a:rPr lang="en-US" sz="1400" b="1" dirty="0" smtClean="0"/>
              <a:t>Non-ESD </a:t>
            </a:r>
            <a:r>
              <a:rPr lang="en-US" sz="1400" b="1" dirty="0"/>
              <a:t>work. </a:t>
            </a:r>
            <a:r>
              <a:rPr lang="en-US" sz="1400" b="1" dirty="0" smtClean="0"/>
              <a:t>  Recertification </a:t>
            </a:r>
            <a:r>
              <a:rPr lang="en-US" sz="1400" b="1" dirty="0"/>
              <a:t>is necessary if any of these areas are used for non-allowed material handling.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534400" cy="5354638"/>
          </a:xfrm>
          <a:prstGeom prst="rect">
            <a:avLst/>
          </a:prstGeom>
          <a:noFill/>
        </p:spPr>
        <p:txBody>
          <a:bodyPr>
            <a:spAutoFit/>
          </a:bodyPr>
          <a:lstStyle/>
          <a:p>
            <a:pPr>
              <a:defRPr/>
            </a:pPr>
            <a:r>
              <a:rPr lang="en-US" b="1" dirty="0">
                <a:solidFill>
                  <a:srgbClr val="0000FF"/>
                </a:solidFill>
              </a:rPr>
              <a:t>7.6  Prohibited Materials and Activities</a:t>
            </a:r>
          </a:p>
          <a:p>
            <a:pPr marL="342900" indent="-342900">
              <a:buFontTx/>
              <a:buAutoNum type="alphaLcPeriod"/>
              <a:defRPr/>
            </a:pPr>
            <a:r>
              <a:rPr lang="en-US" b="1" dirty="0">
                <a:solidFill>
                  <a:srgbClr val="000000"/>
                </a:solidFill>
              </a:rPr>
              <a:t>Smoking, eating and drinking in EPAs are not allowed.</a:t>
            </a:r>
          </a:p>
          <a:p>
            <a:pPr marL="342900" indent="-342900">
              <a:buFontTx/>
              <a:buAutoNum type="alphaLcPeriod"/>
              <a:defRPr/>
            </a:pPr>
            <a:r>
              <a:rPr lang="en-US" b="1" dirty="0">
                <a:solidFill>
                  <a:srgbClr val="000000"/>
                </a:solidFill>
              </a:rPr>
              <a:t>Materials unessential to the work being done are not allowed.</a:t>
            </a:r>
          </a:p>
          <a:p>
            <a:pPr marL="342900" indent="-342900">
              <a:buFontTx/>
              <a:buAutoNum type="alphaLcPeriod"/>
              <a:defRPr/>
            </a:pPr>
            <a:r>
              <a:rPr lang="en-US" b="1" dirty="0">
                <a:solidFill>
                  <a:srgbClr val="000000"/>
                </a:solidFill>
              </a:rPr>
              <a:t>Clipboards, books, notebooks, loose leaf sheets of paper. Etc., used to read or record data or follow instructions (including this manual), are kept at least </a:t>
            </a:r>
            <a:r>
              <a:rPr lang="en-US" b="1" dirty="0">
                <a:solidFill>
                  <a:srgbClr val="CC00FF"/>
                </a:solidFill>
              </a:rPr>
              <a:t>1 meter (3.3 feet) </a:t>
            </a:r>
            <a:r>
              <a:rPr lang="en-US" b="1" dirty="0">
                <a:solidFill>
                  <a:srgbClr val="000000"/>
                </a:solidFill>
              </a:rPr>
              <a:t>from ESDS items or placed in ESD-safe bags or notes.                                                                                                     Materials verified to be safe in an ESD area are </a:t>
            </a:r>
            <a:r>
              <a:rPr lang="en-US" b="1" i="1" u="sng" dirty="0">
                <a:solidFill>
                  <a:srgbClr val="000000"/>
                </a:solidFill>
              </a:rPr>
              <a:t>exempt</a:t>
            </a:r>
            <a:r>
              <a:rPr lang="en-US" b="1" dirty="0">
                <a:solidFill>
                  <a:srgbClr val="000000"/>
                </a:solidFill>
              </a:rPr>
              <a:t> from this requirement.</a:t>
            </a:r>
          </a:p>
          <a:p>
            <a:pPr marL="342900" indent="-342900">
              <a:buFontTx/>
              <a:buAutoNum type="alphaLcPeriod"/>
              <a:defRPr/>
            </a:pPr>
            <a:r>
              <a:rPr lang="en-US" b="1" dirty="0">
                <a:solidFill>
                  <a:srgbClr val="000000"/>
                </a:solidFill>
              </a:rPr>
              <a:t>Floors or mats are kept free of dust, dirt and other contaminants.</a:t>
            </a:r>
          </a:p>
          <a:p>
            <a:pPr marL="342900" indent="-342900">
              <a:buFontTx/>
              <a:buAutoNum type="alphaLcPeriod"/>
              <a:defRPr/>
            </a:pPr>
            <a:endParaRPr lang="en-US" b="1" dirty="0">
              <a:solidFill>
                <a:srgbClr val="000000"/>
              </a:solidFill>
            </a:endParaRPr>
          </a:p>
          <a:p>
            <a:pPr marL="342900" indent="-342900">
              <a:defRPr/>
            </a:pPr>
            <a:r>
              <a:rPr lang="en-US" b="1" dirty="0">
                <a:solidFill>
                  <a:srgbClr val="0000FF"/>
                </a:solidFill>
              </a:rPr>
              <a:t>7.6.2</a:t>
            </a:r>
            <a:r>
              <a:rPr lang="en-US" b="1" dirty="0">
                <a:solidFill>
                  <a:srgbClr val="000000"/>
                </a:solidFill>
              </a:rPr>
              <a:t>  A </a:t>
            </a:r>
            <a:r>
              <a:rPr lang="en-US" b="1" u="sng" dirty="0">
                <a:solidFill>
                  <a:srgbClr val="CC00FF"/>
                </a:solidFill>
              </a:rPr>
              <a:t>1-meter minimum</a:t>
            </a:r>
            <a:r>
              <a:rPr lang="en-US" b="1" dirty="0">
                <a:solidFill>
                  <a:srgbClr val="CC00FF"/>
                </a:solidFill>
              </a:rPr>
              <a:t> </a:t>
            </a:r>
            <a:r>
              <a:rPr lang="en-US" b="1" dirty="0">
                <a:solidFill>
                  <a:srgbClr val="000000"/>
                </a:solidFill>
              </a:rPr>
              <a:t>separation is recommended between the location where ESDS items are handled and “tacky mats” used at the entrance to clean rooms, CRT displays, and other equipment, which generate a static charge.</a:t>
            </a:r>
          </a:p>
          <a:p>
            <a:pPr marL="342900" indent="-342900">
              <a:defRPr/>
            </a:pPr>
            <a:endParaRPr lang="en-US" b="1" dirty="0">
              <a:solidFill>
                <a:srgbClr val="000000"/>
              </a:solidFill>
            </a:endParaRPr>
          </a:p>
          <a:p>
            <a:pPr marL="342900" indent="-342900">
              <a:defRPr/>
            </a:pPr>
            <a:r>
              <a:rPr lang="en-US" b="1" dirty="0">
                <a:solidFill>
                  <a:srgbClr val="0000FF"/>
                </a:solidFill>
              </a:rPr>
              <a:t>7.6.3</a:t>
            </a:r>
            <a:r>
              <a:rPr lang="en-US" b="1" dirty="0">
                <a:solidFill>
                  <a:srgbClr val="000000"/>
                </a:solidFill>
              </a:rPr>
              <a:t>  Place ESDS items on ESD protective surface and wrapping or covering then with static shielding material when they must be left unattended for short periods of time.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457200" y="609600"/>
            <a:ext cx="8077200" cy="369888"/>
          </a:xfrm>
          <a:prstGeom prst="rect">
            <a:avLst/>
          </a:prstGeom>
          <a:noFill/>
          <a:ln w="9525">
            <a:noFill/>
            <a:miter lim="800000"/>
            <a:headEnd/>
            <a:tailEnd/>
          </a:ln>
        </p:spPr>
        <p:txBody>
          <a:bodyPr>
            <a:spAutoFit/>
          </a:bodyPr>
          <a:lstStyle/>
          <a:p>
            <a:pPr algn="ctr"/>
            <a:r>
              <a:rPr lang="en-US" b="1">
                <a:solidFill>
                  <a:srgbClr val="0000FF"/>
                </a:solidFill>
              </a:rPr>
              <a:t>Figure 7-1  </a:t>
            </a:r>
            <a:r>
              <a:rPr lang="en-US" b="1" u="sng">
                <a:solidFill>
                  <a:srgbClr val="FF0000"/>
                </a:solidFill>
              </a:rPr>
              <a:t>Typical</a:t>
            </a:r>
            <a:r>
              <a:rPr lang="en-US" b="1">
                <a:solidFill>
                  <a:srgbClr val="0000FF"/>
                </a:solidFill>
              </a:rPr>
              <a:t> ESD Grounded Workstation</a:t>
            </a:r>
          </a:p>
        </p:txBody>
      </p:sp>
      <p:pic>
        <p:nvPicPr>
          <p:cNvPr id="32771" name="Picture 8"/>
          <p:cNvPicPr>
            <a:picLocks noChangeAspect="1" noChangeArrowheads="1"/>
          </p:cNvPicPr>
          <p:nvPr/>
        </p:nvPicPr>
        <p:blipFill>
          <a:blip r:embed="rId3" cstate="print"/>
          <a:srcRect/>
          <a:stretch>
            <a:fillRect/>
          </a:stretch>
        </p:blipFill>
        <p:spPr bwMode="auto">
          <a:xfrm>
            <a:off x="3581400" y="1371600"/>
            <a:ext cx="5029200" cy="3216275"/>
          </a:xfrm>
          <a:prstGeom prst="rect">
            <a:avLst/>
          </a:prstGeom>
          <a:noFill/>
          <a:ln w="9525">
            <a:noFill/>
            <a:miter lim="800000"/>
            <a:headEnd/>
            <a:tailEnd/>
          </a:ln>
        </p:spPr>
      </p:pic>
      <p:pic>
        <p:nvPicPr>
          <p:cNvPr id="32772" name="Picture 9"/>
          <p:cNvPicPr>
            <a:picLocks noChangeAspect="1" noChangeArrowheads="1"/>
          </p:cNvPicPr>
          <p:nvPr/>
        </p:nvPicPr>
        <p:blipFill>
          <a:blip r:embed="rId4" cstate="print"/>
          <a:srcRect/>
          <a:stretch>
            <a:fillRect/>
          </a:stretch>
        </p:blipFill>
        <p:spPr bwMode="auto">
          <a:xfrm>
            <a:off x="1066800" y="3810000"/>
            <a:ext cx="2819400" cy="2209800"/>
          </a:xfrm>
          <a:prstGeom prst="rect">
            <a:avLst/>
          </a:prstGeom>
          <a:noFill/>
          <a:ln w="9525">
            <a:noFill/>
            <a:miter lim="800000"/>
            <a:headEnd/>
            <a:tailEnd/>
          </a:ln>
        </p:spPr>
      </p:pic>
      <p:cxnSp>
        <p:nvCxnSpPr>
          <p:cNvPr id="11" name="Straight Arrow Connector 10"/>
          <p:cNvCxnSpPr/>
          <p:nvPr/>
        </p:nvCxnSpPr>
        <p:spPr>
          <a:xfrm rot="10800000" flipV="1">
            <a:off x="3352800" y="3733800"/>
            <a:ext cx="1295400" cy="152400"/>
          </a:xfrm>
          <a:prstGeom prst="straightConnector1">
            <a:avLst/>
          </a:prstGeom>
          <a:ln w="38100">
            <a:solidFill>
              <a:srgbClr val="CC00FF"/>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V="1">
            <a:off x="3733800" y="2819400"/>
            <a:ext cx="1752600" cy="76200"/>
          </a:xfrm>
          <a:prstGeom prst="line">
            <a:avLst/>
          </a:prstGeom>
          <a:ln w="38100">
            <a:solidFill>
              <a:srgbClr val="CC00FF"/>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32775" name="Picture 11" descr="CPGND"/>
          <p:cNvPicPr>
            <a:picLocks noChangeAspect="1" noChangeArrowheads="1"/>
          </p:cNvPicPr>
          <p:nvPr/>
        </p:nvPicPr>
        <p:blipFill>
          <a:blip r:embed="rId5" cstate="print"/>
          <a:srcRect/>
          <a:stretch>
            <a:fillRect/>
          </a:stretch>
        </p:blipFill>
        <p:spPr bwMode="auto">
          <a:xfrm>
            <a:off x="1371600" y="1295400"/>
            <a:ext cx="838200" cy="838200"/>
          </a:xfrm>
          <a:prstGeom prst="rect">
            <a:avLst/>
          </a:prstGeom>
          <a:noFill/>
          <a:ln w="28575">
            <a:solidFill>
              <a:schemeClr val="tx1"/>
            </a:solidFill>
            <a:miter lim="800000"/>
            <a:headEnd/>
            <a:tailEnd/>
          </a:ln>
        </p:spPr>
      </p:pic>
      <p:sp>
        <p:nvSpPr>
          <p:cNvPr id="32776" name="TextBox 7"/>
          <p:cNvSpPr txBox="1">
            <a:spLocks noChangeArrowheads="1"/>
          </p:cNvSpPr>
          <p:nvPr/>
        </p:nvSpPr>
        <p:spPr bwMode="auto">
          <a:xfrm>
            <a:off x="3657600" y="5181600"/>
            <a:ext cx="2133600" cy="954088"/>
          </a:xfrm>
          <a:prstGeom prst="rect">
            <a:avLst/>
          </a:prstGeom>
          <a:solidFill>
            <a:srgbClr val="FFC000"/>
          </a:solidFill>
          <a:ln w="9525">
            <a:noFill/>
            <a:miter lim="800000"/>
            <a:headEnd/>
            <a:tailEnd/>
          </a:ln>
        </p:spPr>
        <p:txBody>
          <a:bodyPr>
            <a:spAutoFit/>
          </a:bodyPr>
          <a:lstStyle/>
          <a:p>
            <a:r>
              <a:rPr lang="en-US" sz="800" b="1"/>
              <a:t>To wrist strap </a:t>
            </a:r>
          </a:p>
          <a:p>
            <a:endParaRPr lang="en-US" sz="800" b="1"/>
          </a:p>
          <a:p>
            <a:r>
              <a:rPr lang="en-US" sz="800" b="1"/>
              <a:t>To worksurface</a:t>
            </a:r>
          </a:p>
          <a:p>
            <a:endParaRPr lang="en-US" sz="800" b="1"/>
          </a:p>
          <a:p>
            <a:r>
              <a:rPr lang="en-US" sz="800" b="1"/>
              <a:t>To worksurface (table mat)</a:t>
            </a:r>
          </a:p>
          <a:p>
            <a:endParaRPr lang="en-US" sz="800" b="1"/>
          </a:p>
          <a:p>
            <a:r>
              <a:rPr lang="en-US" sz="800" b="1"/>
              <a:t>To ESD protective mat (walking surface)</a:t>
            </a:r>
          </a:p>
        </p:txBody>
      </p:sp>
      <p:sp>
        <p:nvSpPr>
          <p:cNvPr id="32777" name="TextBox 8"/>
          <p:cNvSpPr txBox="1">
            <a:spLocks noChangeArrowheads="1"/>
          </p:cNvSpPr>
          <p:nvPr/>
        </p:nvSpPr>
        <p:spPr bwMode="auto">
          <a:xfrm>
            <a:off x="304800" y="5105400"/>
            <a:ext cx="838200" cy="369888"/>
          </a:xfrm>
          <a:prstGeom prst="rect">
            <a:avLst/>
          </a:prstGeom>
          <a:solidFill>
            <a:srgbClr val="FFC000"/>
          </a:solidFill>
          <a:ln w="9525">
            <a:noFill/>
            <a:miter lim="800000"/>
            <a:headEnd/>
            <a:tailEnd/>
          </a:ln>
        </p:spPr>
        <p:txBody>
          <a:bodyPr>
            <a:spAutoFit/>
          </a:bodyPr>
          <a:lstStyle/>
          <a:p>
            <a:r>
              <a:rPr lang="en-US" sz="900" b="1"/>
              <a:t>Equipment ground</a:t>
            </a:r>
          </a:p>
        </p:txBody>
      </p:sp>
      <p:sp>
        <p:nvSpPr>
          <p:cNvPr id="32778" name="TextBox 9"/>
          <p:cNvSpPr txBox="1">
            <a:spLocks noChangeArrowheads="1"/>
          </p:cNvSpPr>
          <p:nvPr/>
        </p:nvSpPr>
        <p:spPr bwMode="auto">
          <a:xfrm>
            <a:off x="304800" y="5562600"/>
            <a:ext cx="838200" cy="369888"/>
          </a:xfrm>
          <a:prstGeom prst="rect">
            <a:avLst/>
          </a:prstGeom>
          <a:solidFill>
            <a:srgbClr val="FFC000"/>
          </a:solidFill>
          <a:ln w="9525">
            <a:noFill/>
            <a:miter lim="800000"/>
            <a:headEnd/>
            <a:tailEnd/>
          </a:ln>
        </p:spPr>
        <p:txBody>
          <a:bodyPr>
            <a:spAutoFit/>
          </a:bodyPr>
          <a:lstStyle/>
          <a:p>
            <a:r>
              <a:rPr lang="en-US" sz="900" b="1"/>
              <a:t>Auxiliary ground</a:t>
            </a:r>
          </a:p>
        </p:txBody>
      </p:sp>
      <p:sp>
        <p:nvSpPr>
          <p:cNvPr id="32779" name="TextBox 11"/>
          <p:cNvSpPr txBox="1">
            <a:spLocks noChangeArrowheads="1"/>
          </p:cNvSpPr>
          <p:nvPr/>
        </p:nvSpPr>
        <p:spPr bwMode="auto">
          <a:xfrm>
            <a:off x="381000" y="3810000"/>
            <a:ext cx="762000" cy="230188"/>
          </a:xfrm>
          <a:prstGeom prst="rect">
            <a:avLst/>
          </a:prstGeom>
          <a:solidFill>
            <a:srgbClr val="FFC000"/>
          </a:solidFill>
          <a:ln w="9525">
            <a:noFill/>
            <a:miter lim="800000"/>
            <a:headEnd/>
            <a:tailEnd/>
          </a:ln>
        </p:spPr>
        <p:txBody>
          <a:bodyPr>
            <a:spAutoFit/>
          </a:bodyPr>
          <a:lstStyle/>
          <a:p>
            <a:r>
              <a:rPr lang="en-US" sz="900" b="1"/>
              <a:t>jumper</a:t>
            </a:r>
          </a:p>
        </p:txBody>
      </p:sp>
      <p:pic>
        <p:nvPicPr>
          <p:cNvPr id="32780" name="Picture 11" descr="CPGND"/>
          <p:cNvPicPr>
            <a:picLocks noChangeAspect="1" noChangeArrowheads="1"/>
          </p:cNvPicPr>
          <p:nvPr/>
        </p:nvPicPr>
        <p:blipFill>
          <a:blip r:embed="rId6" cstate="print"/>
          <a:srcRect/>
          <a:stretch>
            <a:fillRect/>
          </a:stretch>
        </p:blipFill>
        <p:spPr bwMode="auto">
          <a:xfrm>
            <a:off x="381000" y="4267200"/>
            <a:ext cx="609600" cy="609600"/>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381000" y="838200"/>
            <a:ext cx="8153400" cy="3694113"/>
          </a:xfrm>
          <a:prstGeom prst="rect">
            <a:avLst/>
          </a:prstGeom>
          <a:noFill/>
          <a:ln w="9525">
            <a:noFill/>
            <a:miter lim="800000"/>
            <a:headEnd/>
            <a:tailEnd/>
          </a:ln>
        </p:spPr>
        <p:txBody>
          <a:bodyPr>
            <a:spAutoFit/>
          </a:bodyPr>
          <a:lstStyle/>
          <a:p>
            <a:pPr algn="ctr"/>
            <a:r>
              <a:rPr lang="en-US" b="1">
                <a:solidFill>
                  <a:srgbClr val="3333FF"/>
                </a:solidFill>
              </a:rPr>
              <a:t>7.7  ESD PROTECTIVE WORK SURFACES</a:t>
            </a:r>
          </a:p>
          <a:p>
            <a:pPr algn="ctr"/>
            <a:endParaRPr lang="en-US" b="1">
              <a:solidFill>
                <a:srgbClr val="3333FF"/>
              </a:solidFill>
            </a:endParaRPr>
          </a:p>
          <a:p>
            <a:r>
              <a:rPr lang="en-US" b="1">
                <a:solidFill>
                  <a:srgbClr val="0000FF"/>
                </a:solidFill>
              </a:rPr>
              <a:t>7.7.1</a:t>
            </a:r>
            <a:r>
              <a:rPr lang="en-US" b="1">
                <a:solidFill>
                  <a:srgbClr val="000000"/>
                </a:solidFill>
              </a:rPr>
              <a:t> Recommended default for the conductivity for work surfaces in an 	EPA is static dissipative ( &gt; 10</a:t>
            </a:r>
            <a:r>
              <a:rPr lang="en-US" b="1" baseline="30000">
                <a:solidFill>
                  <a:srgbClr val="000000"/>
                </a:solidFill>
              </a:rPr>
              <a:t>5</a:t>
            </a:r>
            <a:r>
              <a:rPr lang="en-US" b="1">
                <a:solidFill>
                  <a:srgbClr val="000000"/>
                </a:solidFill>
              </a:rPr>
              <a:t> to  &lt;10</a:t>
            </a:r>
            <a:r>
              <a:rPr lang="en-US" b="1" baseline="30000">
                <a:solidFill>
                  <a:srgbClr val="000000"/>
                </a:solidFill>
              </a:rPr>
              <a:t>9</a:t>
            </a:r>
            <a:r>
              <a:rPr lang="en-US" b="1">
                <a:solidFill>
                  <a:srgbClr val="000000"/>
                </a:solidFill>
              </a:rPr>
              <a:t> </a:t>
            </a:r>
            <a:r>
              <a:rPr lang="el-GR" b="1">
                <a:solidFill>
                  <a:srgbClr val="000000"/>
                </a:solidFill>
              </a:rPr>
              <a:t>Ω</a:t>
            </a:r>
            <a:r>
              <a:rPr lang="en-US" b="1">
                <a:solidFill>
                  <a:srgbClr val="000000"/>
                </a:solidFill>
              </a:rPr>
              <a:t> for surface resistance). </a:t>
            </a:r>
          </a:p>
          <a:p>
            <a:r>
              <a:rPr lang="en-US" b="1">
                <a:solidFill>
                  <a:srgbClr val="000000"/>
                </a:solidFill>
              </a:rPr>
              <a:t>	Some work in EPAs requires conductive surface (&lt; 10</a:t>
            </a:r>
            <a:r>
              <a:rPr lang="en-US" b="1" baseline="30000">
                <a:solidFill>
                  <a:srgbClr val="000000"/>
                </a:solidFill>
              </a:rPr>
              <a:t>5</a:t>
            </a:r>
            <a:r>
              <a:rPr lang="en-US" b="1">
                <a:solidFill>
                  <a:srgbClr val="000000"/>
                </a:solidFill>
              </a:rPr>
              <a:t> </a:t>
            </a:r>
            <a:r>
              <a:rPr lang="el-GR" b="1">
                <a:solidFill>
                  <a:srgbClr val="000000"/>
                </a:solidFill>
              </a:rPr>
              <a:t>Ω</a:t>
            </a:r>
            <a:r>
              <a:rPr lang="en-US" b="1">
                <a:solidFill>
                  <a:srgbClr val="000000"/>
                </a:solidFill>
              </a:rPr>
              <a:t> – e.g., 	optical benches).</a:t>
            </a:r>
          </a:p>
          <a:p>
            <a:endParaRPr lang="en-US" b="1">
              <a:solidFill>
                <a:srgbClr val="000000"/>
              </a:solidFill>
            </a:endParaRPr>
          </a:p>
          <a:p>
            <a:r>
              <a:rPr lang="en-US" b="1">
                <a:solidFill>
                  <a:srgbClr val="0000FF"/>
                </a:solidFill>
              </a:rPr>
              <a:t>7.7.2</a:t>
            </a:r>
            <a:r>
              <a:rPr lang="en-US" b="1">
                <a:solidFill>
                  <a:srgbClr val="000000"/>
                </a:solidFill>
              </a:rPr>
              <a:t>  ESD – safe surfaces shall be electrically connected to Common 	Point Ground (CPG).</a:t>
            </a:r>
          </a:p>
          <a:p>
            <a:endParaRPr lang="en-US" b="1">
              <a:solidFill>
                <a:srgbClr val="000000"/>
              </a:solidFill>
            </a:endParaRPr>
          </a:p>
          <a:p>
            <a:r>
              <a:rPr lang="en-US" b="1">
                <a:solidFill>
                  <a:srgbClr val="0000FF"/>
                </a:solidFill>
              </a:rPr>
              <a:t>7.7.3 </a:t>
            </a:r>
            <a:r>
              <a:rPr lang="en-US" b="1">
                <a:solidFill>
                  <a:srgbClr val="000000"/>
                </a:solidFill>
              </a:rPr>
              <a:t> When conductive surfaces are used, a one megohm (1 M</a:t>
            </a:r>
            <a:r>
              <a:rPr lang="el-GR" b="1">
                <a:solidFill>
                  <a:srgbClr val="000000"/>
                </a:solidFill>
              </a:rPr>
              <a:t>Ω</a:t>
            </a:r>
            <a:r>
              <a:rPr lang="en-US" b="1">
                <a:solidFill>
                  <a:srgbClr val="000000"/>
                </a:solidFill>
              </a:rPr>
              <a:t>) 	optional resistor may be needed to provide a </a:t>
            </a:r>
            <a:r>
              <a:rPr lang="en-US" b="1" i="1" u="sng">
                <a:solidFill>
                  <a:srgbClr val="000000"/>
                </a:solidFill>
              </a:rPr>
              <a:t>soft ground</a:t>
            </a:r>
            <a:r>
              <a:rPr lang="en-US" b="1" i="1">
                <a:solidFill>
                  <a:srgbClr val="000000"/>
                </a:solidFill>
              </a:rPr>
              <a:t> 	</a:t>
            </a:r>
            <a:r>
              <a:rPr lang="en-US" b="1">
                <a:solidFill>
                  <a:srgbClr val="000000"/>
                </a:solidFill>
              </a:rPr>
              <a:t>between the work surface and the common point ground.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381000" y="228600"/>
            <a:ext cx="8229600" cy="1143000"/>
          </a:xfrm>
        </p:spPr>
        <p:txBody>
          <a:bodyPr>
            <a:normAutofit fontScale="90000"/>
          </a:bodyPr>
          <a:lstStyle/>
          <a:p>
            <a:pPr eaLnBrk="1" fontAlgn="auto" hangingPunct="1">
              <a:spcAft>
                <a:spcPts val="0"/>
              </a:spcAft>
              <a:defRPr/>
            </a:pPr>
            <a:r>
              <a:rPr lang="en-US" sz="2400" b="1" smtClean="0">
                <a:solidFill>
                  <a:srgbClr val="0000FF"/>
                </a:solidFill>
              </a:rPr>
              <a:t>Scope: </a:t>
            </a:r>
            <a:r>
              <a:rPr lang="en-US" sz="1800" b="1" smtClean="0">
                <a:solidFill>
                  <a:srgbClr val="0000FF"/>
                </a:solidFill>
              </a:rPr>
              <a:t>Page 11</a:t>
            </a:r>
            <a:r>
              <a:rPr lang="en-US" sz="2400" b="1" smtClean="0">
                <a:solidFill>
                  <a:srgbClr val="0000FF"/>
                </a:solidFill>
              </a:rPr>
              <a:t/>
            </a:r>
            <a:br>
              <a:rPr lang="en-US" sz="2400" b="1" smtClean="0">
                <a:solidFill>
                  <a:srgbClr val="0000FF"/>
                </a:solidFill>
              </a:rPr>
            </a:br>
            <a:r>
              <a:rPr lang="en-US" sz="2400" b="1" smtClean="0"/>
              <a:t/>
            </a:r>
            <a:br>
              <a:rPr lang="en-US" sz="2400" b="1" smtClean="0"/>
            </a:br>
            <a:r>
              <a:rPr lang="en-US" sz="2400" b="1" smtClean="0"/>
              <a:t/>
            </a:r>
            <a:br>
              <a:rPr lang="en-US" sz="2400" b="1" smtClean="0"/>
            </a:br>
            <a:endParaRPr lang="en-US" sz="2400" b="1" smtClean="0"/>
          </a:p>
        </p:txBody>
      </p:sp>
      <p:sp>
        <p:nvSpPr>
          <p:cNvPr id="7171" name="Text Box 5"/>
          <p:cNvSpPr txBox="1">
            <a:spLocks noChangeArrowheads="1"/>
          </p:cNvSpPr>
          <p:nvPr/>
        </p:nvSpPr>
        <p:spPr bwMode="auto">
          <a:xfrm>
            <a:off x="152400" y="533400"/>
            <a:ext cx="8763000" cy="5745163"/>
          </a:xfrm>
          <a:prstGeom prst="rect">
            <a:avLst/>
          </a:prstGeom>
          <a:noFill/>
          <a:ln w="9525">
            <a:noFill/>
            <a:miter lim="800000"/>
            <a:headEnd/>
            <a:tailEnd/>
          </a:ln>
        </p:spPr>
        <p:txBody>
          <a:bodyPr>
            <a:spAutoFit/>
          </a:bodyPr>
          <a:lstStyle/>
          <a:p>
            <a:pPr>
              <a:spcBef>
                <a:spcPct val="50000"/>
              </a:spcBef>
            </a:pPr>
            <a:r>
              <a:rPr lang="en-US" b="1" u="sng" dirty="0">
                <a:solidFill>
                  <a:srgbClr val="0000FF"/>
                </a:solidFill>
              </a:rPr>
              <a:t>1.1: Purpose</a:t>
            </a:r>
          </a:p>
          <a:p>
            <a:pPr>
              <a:spcBef>
                <a:spcPct val="50000"/>
              </a:spcBef>
            </a:pPr>
            <a:r>
              <a:rPr lang="en-US" sz="1600" b="1" dirty="0"/>
              <a:t>To present a standardized </a:t>
            </a:r>
            <a:r>
              <a:rPr lang="en-US" sz="1600" b="1" dirty="0">
                <a:solidFill>
                  <a:srgbClr val="FF3300"/>
                </a:solidFill>
              </a:rPr>
              <a:t>administrative</a:t>
            </a:r>
            <a:r>
              <a:rPr lang="en-US" sz="1600" b="1" dirty="0"/>
              <a:t> and </a:t>
            </a:r>
            <a:r>
              <a:rPr lang="en-US" sz="1600" b="1" dirty="0">
                <a:solidFill>
                  <a:srgbClr val="6600CC"/>
                </a:solidFill>
              </a:rPr>
              <a:t>technical</a:t>
            </a:r>
            <a:r>
              <a:rPr lang="en-US" sz="1600" b="1" dirty="0"/>
              <a:t> baseline for development of </a:t>
            </a:r>
            <a:r>
              <a:rPr lang="en-US" sz="1600" b="1" dirty="0" smtClean="0"/>
              <a:t>an </a:t>
            </a:r>
            <a:r>
              <a:rPr lang="en-US" sz="1600" b="1" dirty="0">
                <a:solidFill>
                  <a:srgbClr val="CC00FF"/>
                </a:solidFill>
              </a:rPr>
              <a:t>ORGANIZATION’s</a:t>
            </a:r>
            <a:r>
              <a:rPr lang="en-US" sz="1600" b="1" dirty="0"/>
              <a:t> ESD Control Program Plan </a:t>
            </a:r>
            <a:r>
              <a:rPr lang="en-US" sz="1600" b="1" dirty="0" smtClean="0"/>
              <a:t>required </a:t>
            </a:r>
            <a:r>
              <a:rPr lang="en-US" sz="1600" b="1" dirty="0"/>
              <a:t>by ANSI/ESD S20.20.</a:t>
            </a:r>
          </a:p>
          <a:p>
            <a:pPr>
              <a:spcBef>
                <a:spcPct val="50000"/>
              </a:spcBef>
            </a:pPr>
            <a:r>
              <a:rPr lang="en-US" sz="1600" b="1" dirty="0">
                <a:solidFill>
                  <a:srgbClr val="0000FF"/>
                </a:solidFill>
              </a:rPr>
              <a:t>Note:</a:t>
            </a:r>
            <a:r>
              <a:rPr lang="en-US" sz="1600" b="1" dirty="0"/>
              <a:t> Uses of the word “shall” herein indicate a requirement that is                                   traceable to  ANSI/ESD S20.20.</a:t>
            </a:r>
          </a:p>
          <a:p>
            <a:pPr>
              <a:spcBef>
                <a:spcPct val="50000"/>
              </a:spcBef>
            </a:pPr>
            <a:r>
              <a:rPr lang="en-US" b="1" u="sng" dirty="0">
                <a:solidFill>
                  <a:srgbClr val="0000FF"/>
                </a:solidFill>
              </a:rPr>
              <a:t>1.2 Applicability</a:t>
            </a:r>
          </a:p>
          <a:p>
            <a:pPr>
              <a:spcBef>
                <a:spcPct val="50000"/>
              </a:spcBef>
            </a:pPr>
            <a:r>
              <a:rPr lang="en-US" b="1" dirty="0">
                <a:solidFill>
                  <a:srgbClr val="0000FF"/>
                </a:solidFill>
              </a:rPr>
              <a:t>1.2.1:</a:t>
            </a:r>
            <a:r>
              <a:rPr lang="en-US" b="1" dirty="0"/>
              <a:t> </a:t>
            </a:r>
            <a:r>
              <a:rPr lang="en-US" sz="1600" b="1" dirty="0"/>
              <a:t>This publication is provided as a </a:t>
            </a:r>
            <a:r>
              <a:rPr lang="en-US" sz="1600" b="1" i="1" u="sng" dirty="0"/>
              <a:t>resource</a:t>
            </a:r>
            <a:r>
              <a:rPr lang="en-US" sz="1600" b="1" i="1" dirty="0"/>
              <a:t> </a:t>
            </a:r>
            <a:r>
              <a:rPr lang="en-US" sz="1600" b="1" dirty="0"/>
              <a:t>for all organizations that handle           ESD-sensitive (ESDS) items for NASA projects and are subject to the requirements            of ANSI/ESD S20.20.</a:t>
            </a:r>
          </a:p>
          <a:p>
            <a:pPr>
              <a:spcBef>
                <a:spcPct val="50000"/>
              </a:spcBef>
            </a:pPr>
            <a:r>
              <a:rPr lang="en-US" b="1" dirty="0">
                <a:solidFill>
                  <a:srgbClr val="0000FF"/>
                </a:solidFill>
              </a:rPr>
              <a:t>1.2.2:</a:t>
            </a:r>
            <a:r>
              <a:rPr lang="en-US" b="1" dirty="0"/>
              <a:t> </a:t>
            </a:r>
            <a:r>
              <a:rPr lang="en-US" sz="1600" b="1" dirty="0"/>
              <a:t>Agency-level ESD safety and control requirements are intended to apply to all ESDS devices applied on projects where NASA high reliability aircraft or space flight hardware will be processed. This baseline should also be applied to hardware production where the end item may not be mission-critical yet is expensive to replace, or is a long-lead item</a:t>
            </a:r>
            <a:r>
              <a:rPr lang="en-US" b="1" dirty="0"/>
              <a:t>. </a:t>
            </a:r>
          </a:p>
          <a:p>
            <a:pPr>
              <a:spcBef>
                <a:spcPct val="50000"/>
              </a:spcBef>
            </a:pPr>
            <a:r>
              <a:rPr lang="en-US" b="1" dirty="0">
                <a:solidFill>
                  <a:srgbClr val="0000FF"/>
                </a:solidFill>
              </a:rPr>
              <a:t>1.2.3:</a:t>
            </a:r>
            <a:r>
              <a:rPr lang="en-US" b="1" dirty="0"/>
              <a:t> </a:t>
            </a:r>
            <a:r>
              <a:rPr lang="en-US" sz="1600" b="1" dirty="0"/>
              <a:t>Practices described are generally suitable for the ESD sensitivity levels of the </a:t>
            </a:r>
            <a:r>
              <a:rPr lang="en-US" sz="1600" b="1" dirty="0">
                <a:solidFill>
                  <a:srgbClr val="009900"/>
                </a:solidFill>
              </a:rPr>
              <a:t>Human Body Model (HBM) </a:t>
            </a:r>
            <a:r>
              <a:rPr lang="en-US" sz="1600" b="1" dirty="0"/>
              <a:t>Classes 0 and 1A and </a:t>
            </a:r>
            <a:r>
              <a:rPr lang="en-US" sz="1600" b="1" dirty="0">
                <a:solidFill>
                  <a:srgbClr val="6600CC"/>
                </a:solidFill>
              </a:rPr>
              <a:t>Machine Model (MM)</a:t>
            </a:r>
            <a:r>
              <a:rPr lang="en-US" b="1" dirty="0">
                <a:solidFill>
                  <a:srgbClr val="6600CC"/>
                </a:solidFill>
              </a:rPr>
              <a:t> </a:t>
            </a:r>
            <a:r>
              <a:rPr lang="en-US" sz="1600" b="1" dirty="0"/>
              <a:t>Class M1.</a:t>
            </a:r>
            <a:r>
              <a:rPr lang="en-US" b="1" dirty="0"/>
              <a:t> </a:t>
            </a:r>
            <a:r>
              <a:rPr lang="en-US" sz="1600" b="1" dirty="0"/>
              <a:t>For special instances where the </a:t>
            </a:r>
            <a:r>
              <a:rPr lang="en-US" sz="1600" b="1" dirty="0">
                <a:solidFill>
                  <a:srgbClr val="CC00FF"/>
                </a:solidFill>
              </a:rPr>
              <a:t>Charge Device Model (CDM) </a:t>
            </a:r>
            <a:r>
              <a:rPr lang="en-US" sz="1600" b="1" dirty="0"/>
              <a:t>applies, additional precautions and practices beyond those described may be necessary.</a:t>
            </a:r>
          </a:p>
        </p:txBody>
      </p:sp>
      <p:pic>
        <p:nvPicPr>
          <p:cNvPr id="7172" name="Picture 7" descr="MC900441400[2]"/>
          <p:cNvPicPr>
            <a:picLocks noChangeAspect="1" noChangeArrowheads="1"/>
          </p:cNvPicPr>
          <p:nvPr/>
        </p:nvPicPr>
        <p:blipFill>
          <a:blip r:embed="rId2" cstate="print"/>
          <a:srcRect/>
          <a:stretch>
            <a:fillRect/>
          </a:stretch>
        </p:blipFill>
        <p:spPr bwMode="auto">
          <a:xfrm>
            <a:off x="6934200" y="1371600"/>
            <a:ext cx="1295400" cy="1295400"/>
          </a:xfrm>
          <a:prstGeom prst="rect">
            <a:avLst/>
          </a:prstGeom>
          <a:noFill/>
          <a:ln w="9525">
            <a:noFill/>
            <a:miter lim="800000"/>
            <a:headEnd/>
            <a:tailEnd/>
          </a:ln>
        </p:spPr>
      </p:pic>
      <p:sp>
        <p:nvSpPr>
          <p:cNvPr id="7173" name="Rectangle 8"/>
          <p:cNvSpPr>
            <a:spLocks noChangeArrowheads="1"/>
          </p:cNvSpPr>
          <p:nvPr/>
        </p:nvSpPr>
        <p:spPr bwMode="auto">
          <a:xfrm>
            <a:off x="7315200" y="1600200"/>
            <a:ext cx="609600" cy="762000"/>
          </a:xfrm>
          <a:prstGeom prst="rect">
            <a:avLst/>
          </a:prstGeom>
          <a:solidFill>
            <a:schemeClr val="accent1"/>
          </a:solidFill>
          <a:ln w="9525">
            <a:solidFill>
              <a:schemeClr val="tx1"/>
            </a:solidFill>
            <a:miter lim="800000"/>
            <a:headEnd/>
            <a:tailEnd/>
          </a:ln>
        </p:spPr>
        <p:txBody>
          <a:bodyPr wrap="none" anchor="ctr"/>
          <a:lstStyle/>
          <a:p>
            <a:pPr algn="ctr"/>
            <a:r>
              <a:rPr lang="en-US" sz="1400" b="1">
                <a:solidFill>
                  <a:srgbClr val="FF3300"/>
                </a:solidFill>
              </a:rPr>
              <a:t>ESD</a:t>
            </a:r>
          </a:p>
          <a:p>
            <a:pPr algn="ctr"/>
            <a:r>
              <a:rPr lang="en-US" sz="1200" b="1">
                <a:solidFill>
                  <a:srgbClr val="FF3300"/>
                </a:solidFill>
              </a:rPr>
              <a:t>Control</a:t>
            </a:r>
          </a:p>
          <a:p>
            <a:pPr algn="ctr"/>
            <a:r>
              <a:rPr lang="en-US" sz="1200" b="1">
                <a:solidFill>
                  <a:srgbClr val="FF3300"/>
                </a:solidFill>
              </a:rPr>
              <a:t>Plan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305800" cy="6186488"/>
          </a:xfrm>
          <a:prstGeom prst="rect">
            <a:avLst/>
          </a:prstGeom>
          <a:noFill/>
          <a:ln>
            <a:noFill/>
          </a:ln>
        </p:spPr>
        <p:txBody>
          <a:bodyPr>
            <a:spAutoFit/>
          </a:bodyPr>
          <a:lstStyle/>
          <a:p>
            <a:pPr>
              <a:defRPr/>
            </a:pPr>
            <a:r>
              <a:rPr lang="en-US" sz="1600" b="1" dirty="0">
                <a:solidFill>
                  <a:srgbClr val="0000FF"/>
                </a:solidFill>
              </a:rPr>
              <a:t>7.7.4  Extreme Care when using conductive work surface</a:t>
            </a:r>
          </a:p>
          <a:p>
            <a:pPr>
              <a:defRPr/>
            </a:pPr>
            <a:r>
              <a:rPr lang="en-US" sz="1400" b="1" dirty="0">
                <a:solidFill>
                  <a:srgbClr val="000000"/>
                </a:solidFill>
              </a:rPr>
              <a:t>To eliminate the safety hazard associated with a high current </a:t>
            </a:r>
            <a:r>
              <a:rPr lang="en-US" sz="1400" b="1" dirty="0" smtClean="0">
                <a:solidFill>
                  <a:srgbClr val="000000"/>
                </a:solidFill>
              </a:rPr>
              <a:t>event, </a:t>
            </a:r>
            <a:r>
              <a:rPr lang="en-US" sz="1400" b="1" dirty="0">
                <a:solidFill>
                  <a:srgbClr val="000000"/>
                </a:solidFill>
              </a:rPr>
              <a:t>work surfaces must be either soft grounded (&gt; 800 k</a:t>
            </a:r>
            <a:r>
              <a:rPr lang="el-GR" sz="1400" b="1" dirty="0">
                <a:solidFill>
                  <a:srgbClr val="000000"/>
                </a:solidFill>
              </a:rPr>
              <a:t>Ω</a:t>
            </a:r>
            <a:r>
              <a:rPr lang="en-US" sz="1400" b="1" dirty="0">
                <a:solidFill>
                  <a:srgbClr val="000000"/>
                </a:solidFill>
              </a:rPr>
              <a:t>) or </a:t>
            </a:r>
            <a:r>
              <a:rPr lang="en-US" sz="1400" b="1" dirty="0" smtClean="0">
                <a:solidFill>
                  <a:srgbClr val="000000"/>
                </a:solidFill>
              </a:rPr>
              <a:t>in series with a </a:t>
            </a:r>
            <a:r>
              <a:rPr lang="en-US" sz="1400" b="1" dirty="0">
                <a:solidFill>
                  <a:srgbClr val="000000"/>
                </a:solidFill>
              </a:rPr>
              <a:t>Ground Fault Circuit Interrupt (GFCI</a:t>
            </a:r>
            <a:r>
              <a:rPr lang="en-US" sz="1400" b="1" dirty="0" smtClean="0">
                <a:solidFill>
                  <a:srgbClr val="000000"/>
                </a:solidFill>
              </a:rPr>
              <a:t>). </a:t>
            </a:r>
            <a:endParaRPr lang="en-US" sz="1400" b="1" dirty="0">
              <a:solidFill>
                <a:srgbClr val="000000"/>
              </a:solidFill>
            </a:endParaRPr>
          </a:p>
          <a:p>
            <a:pPr>
              <a:defRPr/>
            </a:pPr>
            <a:endParaRPr lang="en-US" sz="1400" b="1" dirty="0">
              <a:solidFill>
                <a:srgbClr val="000000"/>
              </a:solidFill>
            </a:endParaRPr>
          </a:p>
          <a:p>
            <a:pPr>
              <a:defRPr/>
            </a:pPr>
            <a:r>
              <a:rPr lang="en-US" sz="1400" b="1" dirty="0">
                <a:solidFill>
                  <a:srgbClr val="0000FF"/>
                </a:solidFill>
              </a:rPr>
              <a:t>7.7.5</a:t>
            </a:r>
            <a:r>
              <a:rPr lang="en-US" sz="1400" b="1" dirty="0">
                <a:solidFill>
                  <a:srgbClr val="000000"/>
                </a:solidFill>
              </a:rPr>
              <a:t>  Selection of the protective work surface will ensure that:</a:t>
            </a:r>
          </a:p>
          <a:p>
            <a:pPr marL="342900" indent="-342900">
              <a:buFontTx/>
              <a:buAutoNum type="alphaLcPeriod"/>
              <a:defRPr/>
            </a:pPr>
            <a:r>
              <a:rPr lang="en-US" sz="1400" b="1" dirty="0">
                <a:solidFill>
                  <a:srgbClr val="000000"/>
                </a:solidFill>
              </a:rPr>
              <a:t>It does not release particle contaminants.</a:t>
            </a:r>
          </a:p>
          <a:p>
            <a:pPr marL="342900" indent="-342900">
              <a:buFontTx/>
              <a:buAutoNum type="alphaLcPeriod"/>
              <a:defRPr/>
            </a:pPr>
            <a:r>
              <a:rPr lang="en-US" sz="1400" b="1" dirty="0">
                <a:solidFill>
                  <a:srgbClr val="000000"/>
                </a:solidFill>
              </a:rPr>
              <a:t>It will resist attack by common solvents or cleaners (see Section 7.15.1).</a:t>
            </a:r>
          </a:p>
          <a:p>
            <a:pPr marL="342900" indent="-342900">
              <a:buFontTx/>
              <a:buAutoNum type="alphaLcPeriod"/>
              <a:defRPr/>
            </a:pPr>
            <a:r>
              <a:rPr lang="en-US" sz="1400" b="1" dirty="0">
                <a:solidFill>
                  <a:srgbClr val="000000"/>
                </a:solidFill>
              </a:rPr>
              <a:t>Sufficiently large to accommodate the resting of common hand tools.</a:t>
            </a:r>
          </a:p>
          <a:p>
            <a:pPr marL="342900" indent="-342900">
              <a:buFontTx/>
              <a:buAutoNum type="alphaLcPeriod"/>
              <a:defRPr/>
            </a:pPr>
            <a:endParaRPr lang="en-US" sz="1400" b="1" dirty="0">
              <a:solidFill>
                <a:srgbClr val="000000"/>
              </a:solidFill>
            </a:endParaRPr>
          </a:p>
          <a:p>
            <a:pPr marL="342900" indent="-342900">
              <a:defRPr/>
            </a:pPr>
            <a:r>
              <a:rPr lang="en-US" sz="1400" b="1" dirty="0">
                <a:solidFill>
                  <a:srgbClr val="0000FF"/>
                </a:solidFill>
              </a:rPr>
              <a:t>7.7.6</a:t>
            </a:r>
            <a:r>
              <a:rPr lang="en-US" sz="1400" b="1" dirty="0">
                <a:solidFill>
                  <a:srgbClr val="000000"/>
                </a:solidFill>
              </a:rPr>
              <a:t>  Soft grounding of dissipative work surfaces shall measure &lt;</a:t>
            </a:r>
            <a:r>
              <a:rPr lang="en-US" sz="1400" b="1" dirty="0" smtClean="0">
                <a:solidFill>
                  <a:srgbClr val="000000"/>
                </a:solidFill>
              </a:rPr>
              <a:t>10</a:t>
            </a:r>
            <a:r>
              <a:rPr lang="en-US" sz="1400" b="1" baseline="30000" dirty="0" smtClean="0">
                <a:solidFill>
                  <a:srgbClr val="000000"/>
                </a:solidFill>
              </a:rPr>
              <a:t>9 </a:t>
            </a:r>
            <a:r>
              <a:rPr lang="el-GR" sz="1400" b="1" dirty="0" smtClean="0">
                <a:solidFill>
                  <a:srgbClr val="000000"/>
                </a:solidFill>
              </a:rPr>
              <a:t>Ω</a:t>
            </a:r>
            <a:endParaRPr lang="en-US" sz="1400" b="1" dirty="0">
              <a:solidFill>
                <a:srgbClr val="000000"/>
              </a:solidFill>
            </a:endParaRPr>
          </a:p>
          <a:p>
            <a:pPr marL="342900" indent="-342900">
              <a:defRPr/>
            </a:pPr>
            <a:endParaRPr lang="en-US" sz="1400" b="1" dirty="0">
              <a:solidFill>
                <a:srgbClr val="000000"/>
              </a:solidFill>
            </a:endParaRPr>
          </a:p>
          <a:p>
            <a:pPr marL="342900" indent="-342900" algn="ctr">
              <a:defRPr/>
            </a:pPr>
            <a:r>
              <a:rPr lang="en-US" sz="1600" b="1" dirty="0">
                <a:solidFill>
                  <a:srgbClr val="0000FF"/>
                </a:solidFill>
              </a:rPr>
              <a:t>7.8  ESD PROTECTIVE  FLOOR  SURFACES</a:t>
            </a:r>
          </a:p>
          <a:p>
            <a:pPr marL="342900" indent="-342900">
              <a:defRPr/>
            </a:pPr>
            <a:r>
              <a:rPr lang="en-US" sz="1400" b="1" dirty="0">
                <a:solidFill>
                  <a:srgbClr val="0000FF"/>
                </a:solidFill>
              </a:rPr>
              <a:t>7.8.1 </a:t>
            </a:r>
            <a:r>
              <a:rPr lang="en-US" sz="1400" b="1" dirty="0"/>
              <a:t>Conductive or dissipative floors and/or grounded conductive / dissipative floor mats are used in EPAs where personnel are not wearing wrist straps. The use of leg straps, heel straps or conductive shoes are required.                                                      Conductive/dissipative flooring combined with ESD chairs are strongly recommended in HBM Class 0 EPAs.</a:t>
            </a:r>
          </a:p>
          <a:p>
            <a:pPr marL="342900" indent="-342900">
              <a:defRPr/>
            </a:pPr>
            <a:endParaRPr lang="en-US" sz="1400" b="1" dirty="0"/>
          </a:p>
          <a:p>
            <a:pPr marL="342900" indent="-342900">
              <a:defRPr/>
            </a:pPr>
            <a:r>
              <a:rPr lang="en-US" sz="1400" b="1" dirty="0">
                <a:solidFill>
                  <a:srgbClr val="0000FF"/>
                </a:solidFill>
              </a:rPr>
              <a:t>7.8.2 </a:t>
            </a:r>
            <a:r>
              <a:rPr lang="en-US" sz="1400" b="1" dirty="0"/>
              <a:t> ESD flooring is not effective if it is not grounded.</a:t>
            </a:r>
          </a:p>
          <a:p>
            <a:pPr marL="342900" indent="-342900">
              <a:defRPr/>
            </a:pPr>
            <a:endParaRPr lang="en-US" sz="1400" b="1" dirty="0"/>
          </a:p>
          <a:p>
            <a:pPr marL="342900" indent="-342900">
              <a:defRPr/>
            </a:pPr>
            <a:r>
              <a:rPr lang="en-US" sz="1400" b="1" dirty="0">
                <a:solidFill>
                  <a:srgbClr val="0000FF"/>
                </a:solidFill>
              </a:rPr>
              <a:t>7.8.3 </a:t>
            </a:r>
            <a:r>
              <a:rPr lang="en-US" sz="1400" b="1" dirty="0"/>
              <a:t> After each cleaning, floor resistance is verified </a:t>
            </a:r>
            <a:r>
              <a:rPr lang="en-US" sz="1400" b="1" dirty="0" smtClean="0"/>
              <a:t>per </a:t>
            </a:r>
            <a:r>
              <a:rPr lang="en-US" sz="1400" b="1" dirty="0" err="1" smtClean="0"/>
              <a:t>para</a:t>
            </a:r>
            <a:r>
              <a:rPr lang="en-US" sz="1400" b="1" dirty="0" smtClean="0"/>
              <a:t>. </a:t>
            </a:r>
            <a:r>
              <a:rPr lang="en-US" sz="1400" b="1" dirty="0"/>
              <a:t>7.8.2.                                                  Vacuuming or dry sweeping the floor does not require a subsequent check.</a:t>
            </a:r>
          </a:p>
          <a:p>
            <a:pPr marL="342900" indent="-342900">
              <a:defRPr/>
            </a:pPr>
            <a:endParaRPr lang="en-US" sz="1400" b="1" dirty="0"/>
          </a:p>
          <a:p>
            <a:pPr marL="342900" indent="-342900">
              <a:defRPr/>
            </a:pPr>
            <a:r>
              <a:rPr lang="en-US" sz="1400" b="1" dirty="0">
                <a:solidFill>
                  <a:srgbClr val="0000FF"/>
                </a:solidFill>
              </a:rPr>
              <a:t>7.8.4</a:t>
            </a:r>
            <a:r>
              <a:rPr lang="en-US" sz="1400" b="1" dirty="0"/>
              <a:t>  Use of conductive waxes requires compliance with manufacturing recommendations. Floor resistance is always verified and results recorded.</a:t>
            </a:r>
          </a:p>
          <a:p>
            <a:pPr marL="342900" indent="-342900">
              <a:defRPr/>
            </a:pPr>
            <a:endParaRPr lang="en-US" sz="1400" b="1" dirty="0"/>
          </a:p>
          <a:p>
            <a:pPr marL="342900" indent="-342900">
              <a:defRPr/>
            </a:pPr>
            <a:r>
              <a:rPr lang="en-US" sz="1400" b="1" dirty="0">
                <a:solidFill>
                  <a:srgbClr val="0000FF"/>
                </a:solidFill>
              </a:rPr>
              <a:t>7.8.5 </a:t>
            </a:r>
            <a:r>
              <a:rPr lang="en-US" sz="1400" b="1" dirty="0"/>
              <a:t> Conductive wax on non-conductive floor </a:t>
            </a:r>
            <a:r>
              <a:rPr lang="en-US" sz="1400" b="1" i="1" u="sng" dirty="0">
                <a:solidFill>
                  <a:srgbClr val="FF0000"/>
                </a:solidFill>
              </a:rPr>
              <a:t>is not</a:t>
            </a:r>
            <a:r>
              <a:rPr lang="en-US" sz="1400" b="1" i="1" dirty="0">
                <a:solidFill>
                  <a:srgbClr val="FF0000"/>
                </a:solidFill>
              </a:rPr>
              <a:t> </a:t>
            </a:r>
            <a:r>
              <a:rPr lang="en-US" sz="1400" b="1" dirty="0"/>
              <a:t>considered an effective method of ESD control.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990600" y="609600"/>
            <a:ext cx="7315200" cy="369888"/>
          </a:xfrm>
          <a:prstGeom prst="rect">
            <a:avLst/>
          </a:prstGeom>
          <a:noFill/>
          <a:ln w="9525">
            <a:noFill/>
            <a:miter lim="800000"/>
            <a:headEnd/>
            <a:tailEnd/>
          </a:ln>
        </p:spPr>
        <p:txBody>
          <a:bodyPr>
            <a:spAutoFit/>
          </a:bodyPr>
          <a:lstStyle/>
          <a:p>
            <a:pPr algn="ctr"/>
            <a:r>
              <a:rPr lang="en-US" b="1">
                <a:solidFill>
                  <a:srgbClr val="0000FF"/>
                </a:solidFill>
              </a:rPr>
              <a:t>7.9 PERSONAL GROUNDING DEVICES</a:t>
            </a:r>
          </a:p>
        </p:txBody>
      </p:sp>
      <p:sp>
        <p:nvSpPr>
          <p:cNvPr id="35843" name="TextBox 2"/>
          <p:cNvSpPr txBox="1">
            <a:spLocks noChangeArrowheads="1"/>
          </p:cNvSpPr>
          <p:nvPr/>
        </p:nvSpPr>
        <p:spPr bwMode="auto">
          <a:xfrm>
            <a:off x="533400" y="1066800"/>
            <a:ext cx="8153400" cy="5047536"/>
          </a:xfrm>
          <a:prstGeom prst="rect">
            <a:avLst/>
          </a:prstGeom>
          <a:noFill/>
          <a:ln w="9525">
            <a:noFill/>
            <a:miter lim="800000"/>
            <a:headEnd/>
            <a:tailEnd/>
          </a:ln>
        </p:spPr>
        <p:txBody>
          <a:bodyPr>
            <a:spAutoFit/>
          </a:bodyPr>
          <a:lstStyle/>
          <a:p>
            <a:r>
              <a:rPr lang="en-US" sz="1400" b="1" dirty="0">
                <a:solidFill>
                  <a:srgbClr val="0000FF"/>
                </a:solidFill>
              </a:rPr>
              <a:t>7.9.1</a:t>
            </a:r>
            <a:r>
              <a:rPr lang="en-US" sz="1400" b="1" dirty="0"/>
              <a:t>  As a </a:t>
            </a:r>
            <a:r>
              <a:rPr lang="en-US" sz="1400" b="1" i="1" u="sng" dirty="0"/>
              <a:t>minimum</a:t>
            </a:r>
            <a:r>
              <a:rPr lang="en-US" sz="1400" b="1" dirty="0"/>
              <a:t> it is recommended that the ESD control plan requires all personnel  working with ESDS items are issued and use Personnel Grounding Devices. </a:t>
            </a:r>
          </a:p>
          <a:p>
            <a:endParaRPr lang="en-US" sz="1400" dirty="0"/>
          </a:p>
          <a:p>
            <a:r>
              <a:rPr lang="en-US" sz="1400" b="1" dirty="0">
                <a:solidFill>
                  <a:srgbClr val="CC00FF"/>
                </a:solidFill>
              </a:rPr>
              <a:t>It is strongly recommended that all personnel coming within 1 meter (3.3 feet)                            of any ESDS item be required to wear a personal grounding device.</a:t>
            </a:r>
          </a:p>
          <a:p>
            <a:endParaRPr lang="en-US" sz="1400" b="1" u="sng" dirty="0"/>
          </a:p>
          <a:p>
            <a:r>
              <a:rPr lang="en-US" sz="1400" b="1" dirty="0">
                <a:solidFill>
                  <a:srgbClr val="0000FF"/>
                </a:solidFill>
              </a:rPr>
              <a:t>7.7.2  </a:t>
            </a:r>
            <a:r>
              <a:rPr lang="en-US" sz="1400" b="1" dirty="0"/>
              <a:t>Wrist Strap: Preferred means for ESD protection</a:t>
            </a:r>
          </a:p>
          <a:p>
            <a:r>
              <a:rPr lang="en-US" sz="1400" b="1" dirty="0">
                <a:solidFill>
                  <a:srgbClr val="0000FF"/>
                </a:solidFill>
              </a:rPr>
              <a:t>a. </a:t>
            </a:r>
            <a:r>
              <a:rPr lang="en-US" sz="1400" b="1" dirty="0"/>
              <a:t>Lead: Only the lead </a:t>
            </a:r>
            <a:r>
              <a:rPr lang="en-US" sz="1400" b="1" dirty="0" smtClean="0"/>
              <a:t>supplied with </a:t>
            </a:r>
            <a:r>
              <a:rPr lang="en-US" sz="1400" b="1" dirty="0"/>
              <a:t>the wrist strap should be used</a:t>
            </a:r>
            <a:r>
              <a:rPr lang="en-US" sz="1400" b="1" dirty="0" smtClean="0"/>
              <a:t>,                                       </a:t>
            </a:r>
            <a:r>
              <a:rPr lang="en-US" sz="1400" b="1" dirty="0"/>
              <a:t>	</a:t>
            </a:r>
            <a:r>
              <a:rPr lang="en-US" sz="1400" b="1" dirty="0" smtClean="0"/>
              <a:t>as it may contain </a:t>
            </a:r>
            <a:r>
              <a:rPr lang="en-US" sz="1400" b="1" dirty="0"/>
              <a:t>the safety resistor</a:t>
            </a:r>
          </a:p>
          <a:p>
            <a:r>
              <a:rPr lang="en-US" sz="1400" b="1" dirty="0">
                <a:solidFill>
                  <a:srgbClr val="0000FF"/>
                </a:solidFill>
              </a:rPr>
              <a:t>b. </a:t>
            </a:r>
            <a:r>
              <a:rPr lang="en-US" sz="1400" b="1" dirty="0"/>
              <a:t>Cuff metallic cuffs preferred over plastic or fabric cuffs                                                                                    	Bead type chains are normally prohibited                                                                                               	Breakaway force between 1 and 5 pounds</a:t>
            </a:r>
          </a:p>
          <a:p>
            <a:r>
              <a:rPr lang="en-US" sz="1400" b="1" dirty="0">
                <a:solidFill>
                  <a:srgbClr val="0000FF"/>
                </a:solidFill>
              </a:rPr>
              <a:t>c. </a:t>
            </a:r>
            <a:r>
              <a:rPr lang="en-US" sz="1400" b="1" dirty="0"/>
              <a:t>Safety resistor: Current limiting safety resistor (1 </a:t>
            </a:r>
            <a:r>
              <a:rPr lang="en-US" sz="1400" b="1" dirty="0" err="1"/>
              <a:t>megohm</a:t>
            </a:r>
            <a:r>
              <a:rPr lang="en-US" sz="1400" b="1" dirty="0"/>
              <a:t> ± 20%)</a:t>
            </a:r>
          </a:p>
          <a:p>
            <a:r>
              <a:rPr lang="en-US" sz="1400" b="1" dirty="0">
                <a:solidFill>
                  <a:srgbClr val="0000FF"/>
                </a:solidFill>
              </a:rPr>
              <a:t>d.</a:t>
            </a:r>
            <a:r>
              <a:rPr lang="en-US" sz="1400" b="1" dirty="0"/>
              <a:t> Ground termination: Must ensure a positive and durable connection </a:t>
            </a:r>
            <a:r>
              <a:rPr lang="en-US" sz="1400" b="1" dirty="0" smtClean="0"/>
              <a:t>between </a:t>
            </a:r>
            <a:r>
              <a:rPr lang="en-US" sz="1400" b="1" dirty="0"/>
              <a:t>lead and CPG</a:t>
            </a:r>
          </a:p>
          <a:p>
            <a:endParaRPr lang="en-US" sz="1400" b="1" dirty="0"/>
          </a:p>
          <a:p>
            <a:r>
              <a:rPr lang="en-US" sz="1400" b="1" dirty="0">
                <a:solidFill>
                  <a:srgbClr val="0000FF"/>
                </a:solidFill>
              </a:rPr>
              <a:t>7.9.3  </a:t>
            </a:r>
            <a:r>
              <a:rPr lang="en-US" sz="1400" b="1" dirty="0"/>
              <a:t>Foot Grounding: Leg, toe or heel straps, or conductive shoes worn in conjunction with a </a:t>
            </a:r>
            <a:r>
              <a:rPr lang="en-US" sz="1400" b="1" i="1" u="sng" dirty="0"/>
              <a:t>conductive </a:t>
            </a:r>
            <a:r>
              <a:rPr lang="en-US" sz="1400" b="1" i="1" dirty="0"/>
              <a:t> </a:t>
            </a:r>
            <a:r>
              <a:rPr lang="en-US" sz="1400" b="1" dirty="0"/>
              <a:t>floor and/or floor mats are acceptable alternatives to wrist straps.</a:t>
            </a:r>
          </a:p>
          <a:p>
            <a:endParaRPr lang="en-US" sz="1400" b="1" dirty="0"/>
          </a:p>
          <a:p>
            <a:endParaRPr lang="en-US" sz="1400" b="1" dirty="0"/>
          </a:p>
          <a:p>
            <a:endParaRPr lang="en-US" sz="1400" b="1" dirty="0"/>
          </a:p>
          <a:p>
            <a:endParaRPr lang="en-US" sz="1400" b="1" dirty="0"/>
          </a:p>
          <a:p>
            <a:endParaRPr lang="en-US" sz="1400" b="1" dirty="0"/>
          </a:p>
          <a:p>
            <a:r>
              <a:rPr lang="en-US" sz="1400" b="1" dirty="0"/>
              <a:t>ESD program monitor is responsible for setting up a footwear checker and log.</a:t>
            </a:r>
          </a:p>
        </p:txBody>
      </p:sp>
      <p:pic>
        <p:nvPicPr>
          <p:cNvPr id="35844" name="Picture 8" descr="wrist strap2"/>
          <p:cNvPicPr>
            <a:picLocks noChangeAspect="1" noChangeArrowheads="1"/>
          </p:cNvPicPr>
          <p:nvPr/>
        </p:nvPicPr>
        <p:blipFill>
          <a:blip r:embed="rId2" cstate="print">
            <a:lum bright="20000"/>
          </a:blip>
          <a:srcRect/>
          <a:stretch>
            <a:fillRect/>
          </a:stretch>
        </p:blipFill>
        <p:spPr bwMode="auto">
          <a:xfrm>
            <a:off x="6553200" y="2133600"/>
            <a:ext cx="1984375" cy="1427163"/>
          </a:xfrm>
          <a:prstGeom prst="rect">
            <a:avLst/>
          </a:prstGeom>
          <a:noFill/>
          <a:ln w="9525">
            <a:noFill/>
            <a:miter lim="800000"/>
            <a:headEnd/>
            <a:tailEnd/>
          </a:ln>
        </p:spPr>
      </p:pic>
      <p:pic>
        <p:nvPicPr>
          <p:cNvPr id="35845" name="Picture 1030" descr="heel"/>
          <p:cNvPicPr>
            <a:picLocks noChangeAspect="1" noChangeArrowheads="1"/>
          </p:cNvPicPr>
          <p:nvPr/>
        </p:nvPicPr>
        <p:blipFill>
          <a:blip r:embed="rId3" cstate="print">
            <a:lum bright="40000"/>
          </a:blip>
          <a:srcRect/>
          <a:stretch>
            <a:fillRect/>
          </a:stretch>
        </p:blipFill>
        <p:spPr bwMode="auto">
          <a:xfrm>
            <a:off x="2743200" y="4800600"/>
            <a:ext cx="1219200" cy="914400"/>
          </a:xfrm>
          <a:prstGeom prst="rect">
            <a:avLst/>
          </a:prstGeom>
          <a:noFill/>
          <a:ln w="9525">
            <a:noFill/>
            <a:miter lim="800000"/>
            <a:headEnd/>
            <a:tailEnd/>
          </a:ln>
        </p:spPr>
      </p:pic>
      <p:pic>
        <p:nvPicPr>
          <p:cNvPr id="35846" name="Picture 1038" descr="conductive shoes"/>
          <p:cNvPicPr>
            <a:picLocks noChangeAspect="1" noChangeArrowheads="1"/>
          </p:cNvPicPr>
          <p:nvPr/>
        </p:nvPicPr>
        <p:blipFill>
          <a:blip r:embed="rId4" cstate="print"/>
          <a:srcRect/>
          <a:stretch>
            <a:fillRect/>
          </a:stretch>
        </p:blipFill>
        <p:spPr bwMode="auto">
          <a:xfrm>
            <a:off x="4419600" y="4800600"/>
            <a:ext cx="12192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838200" y="381000"/>
            <a:ext cx="7620000" cy="369888"/>
          </a:xfrm>
          <a:prstGeom prst="rect">
            <a:avLst/>
          </a:prstGeom>
          <a:noFill/>
          <a:ln w="9525">
            <a:noFill/>
            <a:miter lim="800000"/>
            <a:headEnd/>
            <a:tailEnd/>
          </a:ln>
        </p:spPr>
        <p:txBody>
          <a:bodyPr>
            <a:spAutoFit/>
          </a:bodyPr>
          <a:lstStyle/>
          <a:p>
            <a:r>
              <a:rPr lang="en-US" b="1">
                <a:solidFill>
                  <a:srgbClr val="0000FF"/>
                </a:solidFill>
              </a:rPr>
              <a:t>7.10  INTEGRITY TESTING OF PERSONAL GROUNDING DEVICES</a:t>
            </a:r>
          </a:p>
        </p:txBody>
      </p:sp>
      <p:sp>
        <p:nvSpPr>
          <p:cNvPr id="36867" name="TextBox 2"/>
          <p:cNvSpPr txBox="1">
            <a:spLocks noChangeArrowheads="1"/>
          </p:cNvSpPr>
          <p:nvPr/>
        </p:nvSpPr>
        <p:spPr bwMode="auto">
          <a:xfrm>
            <a:off x="381000" y="838200"/>
            <a:ext cx="8458200" cy="5694363"/>
          </a:xfrm>
          <a:prstGeom prst="rect">
            <a:avLst/>
          </a:prstGeom>
          <a:noFill/>
          <a:ln w="9525">
            <a:noFill/>
            <a:miter lim="800000"/>
            <a:headEnd/>
            <a:tailEnd/>
          </a:ln>
        </p:spPr>
        <p:txBody>
          <a:bodyPr>
            <a:spAutoFit/>
          </a:bodyPr>
          <a:lstStyle/>
          <a:p>
            <a:r>
              <a:rPr lang="en-US" sz="1400" b="1" dirty="0">
                <a:solidFill>
                  <a:srgbClr val="0000FF"/>
                </a:solidFill>
              </a:rPr>
              <a:t>7.10.1 </a:t>
            </a:r>
            <a:r>
              <a:rPr lang="en-US" sz="1400" b="1" dirty="0"/>
              <a:t> The integrity of the connection between operator, personal grounding devices, and   	ground  connection is </a:t>
            </a:r>
            <a:r>
              <a:rPr lang="en-US" sz="1400" b="1" dirty="0">
                <a:solidFill>
                  <a:srgbClr val="C00000"/>
                </a:solidFill>
              </a:rPr>
              <a:t>CRITICAL</a:t>
            </a:r>
            <a:r>
              <a:rPr lang="en-US" sz="1400" b="1" dirty="0"/>
              <a:t> to proper ESD protection.</a:t>
            </a:r>
          </a:p>
          <a:p>
            <a:endParaRPr lang="en-US" sz="1400" b="1" dirty="0"/>
          </a:p>
          <a:p>
            <a:r>
              <a:rPr lang="en-US" sz="1400" b="1" dirty="0"/>
              <a:t>	Periodic, scheduled verification of personal grounding                                                 	device performance will identify non-compliant units.</a:t>
            </a:r>
          </a:p>
          <a:p>
            <a:endParaRPr lang="en-US" sz="1400" b="1" dirty="0"/>
          </a:p>
          <a:p>
            <a:r>
              <a:rPr lang="en-US" sz="1400" b="1" dirty="0"/>
              <a:t>	Typically, damaged or worn units are not repairable and must be replaced.</a:t>
            </a:r>
          </a:p>
          <a:p>
            <a:endParaRPr lang="en-US" sz="1400" b="1" dirty="0"/>
          </a:p>
          <a:p>
            <a:r>
              <a:rPr lang="en-US" sz="1400" b="1" dirty="0">
                <a:solidFill>
                  <a:srgbClr val="0000FF"/>
                </a:solidFill>
              </a:rPr>
              <a:t>7.10.2 </a:t>
            </a:r>
            <a:r>
              <a:rPr lang="en-US" sz="1400" b="1" dirty="0"/>
              <a:t> Wrist straps </a:t>
            </a:r>
            <a:r>
              <a:rPr lang="en-US" sz="1400" b="1" dirty="0" smtClean="0"/>
              <a:t>are either </a:t>
            </a:r>
            <a:r>
              <a:rPr lang="en-US" sz="1400" b="1" dirty="0"/>
              <a:t>continuously monitored (CMS) or checked each time the wearer    	enters the EPA.</a:t>
            </a:r>
          </a:p>
          <a:p>
            <a:endParaRPr lang="en-US" sz="1400" b="1" dirty="0"/>
          </a:p>
          <a:p>
            <a:r>
              <a:rPr lang="en-US" sz="1400" b="1" dirty="0">
                <a:solidFill>
                  <a:srgbClr val="0000FF"/>
                </a:solidFill>
              </a:rPr>
              <a:t>7.10.3 </a:t>
            </a:r>
            <a:r>
              <a:rPr lang="en-US" sz="1400" b="1" dirty="0"/>
              <a:t> Foot grounding devices are checked and logged each time the wearer enters the EPA. 	Worn on both feet and checked one foot at a time.</a:t>
            </a:r>
          </a:p>
          <a:p>
            <a:endParaRPr lang="en-US" sz="1400" b="1" dirty="0"/>
          </a:p>
          <a:p>
            <a:r>
              <a:rPr lang="en-US" sz="1400" b="1" dirty="0">
                <a:solidFill>
                  <a:srgbClr val="0000FF"/>
                </a:solidFill>
              </a:rPr>
              <a:t>7.10.4 </a:t>
            </a:r>
            <a:r>
              <a:rPr lang="en-US" sz="1400" b="1" dirty="0"/>
              <a:t> Workstation Real Time Continuous Monitoring Devices are checked to ensure  	functionality just before handling ESDS items.</a:t>
            </a:r>
          </a:p>
          <a:p>
            <a:endParaRPr lang="en-US" sz="1400" b="1" dirty="0"/>
          </a:p>
          <a:p>
            <a:r>
              <a:rPr lang="en-US" sz="1400" b="1" dirty="0">
                <a:solidFill>
                  <a:srgbClr val="0000FF"/>
                </a:solidFill>
              </a:rPr>
              <a:t>7.10.5  </a:t>
            </a:r>
            <a:r>
              <a:rPr lang="en-US" sz="1400" b="1" dirty="0"/>
              <a:t>If one of the checks in par 7.10.2 through 7.10.4 fails, corrective action is taken                      	before work is performed and a subsequent re-check is used before work                         	resumes.</a:t>
            </a:r>
          </a:p>
          <a:p>
            <a:endParaRPr lang="en-US" sz="1400" b="1" dirty="0"/>
          </a:p>
          <a:p>
            <a:r>
              <a:rPr lang="en-US" sz="1400" b="1" dirty="0">
                <a:solidFill>
                  <a:srgbClr val="0000FF"/>
                </a:solidFill>
              </a:rPr>
              <a:t>7.10.6 </a:t>
            </a:r>
            <a:r>
              <a:rPr lang="en-US" sz="1400" b="1" dirty="0"/>
              <a:t> If it is found that an ESDS item was handled in an EPA with faulty ESD protection                            	that item will carry a risk lien that must be retired by the affected Project.                                	</a:t>
            </a:r>
          </a:p>
          <a:p>
            <a:r>
              <a:rPr lang="en-US" sz="1400" b="1" dirty="0"/>
              <a:t>	Failure of the ESD protection is recorded by the ESD program monitor.</a:t>
            </a:r>
            <a:br>
              <a:rPr lang="en-US" sz="1400" b="1" dirty="0"/>
            </a:br>
            <a:endParaRPr lang="en-US" sz="1400" b="1" dirty="0"/>
          </a:p>
        </p:txBody>
      </p:sp>
      <p:pic>
        <p:nvPicPr>
          <p:cNvPr id="36868" name="Picture 3" descr="D:\Documents and Settings\E373767\Local Settings\Temporary Internet Files\Content.IE5\NHSBZ2JE\dglxasset[1].aspx"/>
          <p:cNvPicPr>
            <a:picLocks noChangeAspect="1" noChangeArrowheads="1"/>
          </p:cNvPicPr>
          <p:nvPr/>
        </p:nvPicPr>
        <p:blipFill>
          <a:blip r:embed="rId3" cstate="print"/>
          <a:srcRect/>
          <a:stretch>
            <a:fillRect/>
          </a:stretch>
        </p:blipFill>
        <p:spPr bwMode="auto">
          <a:xfrm>
            <a:off x="6248400" y="1143000"/>
            <a:ext cx="1035050" cy="955675"/>
          </a:xfrm>
          <a:prstGeom prst="rect">
            <a:avLst/>
          </a:prstGeom>
          <a:noFill/>
          <a:ln w="9525">
            <a:noFill/>
            <a:miter lim="800000"/>
            <a:headEnd/>
            <a:tailEnd/>
          </a:ln>
        </p:spPr>
      </p:pic>
      <p:pic>
        <p:nvPicPr>
          <p:cNvPr id="36869" name="Picture 7" descr="D:\Documents and Settings\E373767\Local Settings\Temporary Internet Files\Content.IE5\A92TA7E1\dglxasset[3].aspx"/>
          <p:cNvPicPr>
            <a:picLocks noChangeAspect="1" noChangeArrowheads="1"/>
          </p:cNvPicPr>
          <p:nvPr/>
        </p:nvPicPr>
        <p:blipFill>
          <a:blip r:embed="rId4" cstate="print"/>
          <a:srcRect/>
          <a:stretch>
            <a:fillRect/>
          </a:stretch>
        </p:blipFill>
        <p:spPr bwMode="auto">
          <a:xfrm>
            <a:off x="7467600" y="5562600"/>
            <a:ext cx="914400" cy="752475"/>
          </a:xfrm>
          <a:prstGeom prst="rect">
            <a:avLst/>
          </a:prstGeom>
          <a:noFill/>
          <a:ln w="9525">
            <a:noFill/>
            <a:miter lim="800000"/>
            <a:headEnd/>
            <a:tailEnd/>
          </a:ln>
        </p:spPr>
      </p:pic>
      <p:pic>
        <p:nvPicPr>
          <p:cNvPr id="36870" name="Picture 7" descr="D:\Documents and Settings\E373767\Local Settings\Temporary Internet Files\Content.IE5\A92TA7E1\dglxasset[1].aspx"/>
          <p:cNvPicPr>
            <a:picLocks noChangeAspect="1" noChangeArrowheads="1"/>
          </p:cNvPicPr>
          <p:nvPr/>
        </p:nvPicPr>
        <p:blipFill>
          <a:blip r:embed="rId5" cstate="print"/>
          <a:srcRect/>
          <a:stretch>
            <a:fillRect/>
          </a:stretch>
        </p:blipFill>
        <p:spPr bwMode="auto">
          <a:xfrm>
            <a:off x="7620000" y="4191000"/>
            <a:ext cx="738188" cy="99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990600" y="609600"/>
            <a:ext cx="7239000" cy="338138"/>
          </a:xfrm>
          <a:prstGeom prst="rect">
            <a:avLst/>
          </a:prstGeom>
          <a:noFill/>
          <a:ln w="9525">
            <a:noFill/>
            <a:miter lim="800000"/>
            <a:headEnd/>
            <a:tailEnd/>
          </a:ln>
        </p:spPr>
        <p:txBody>
          <a:bodyPr>
            <a:spAutoFit/>
          </a:bodyPr>
          <a:lstStyle/>
          <a:p>
            <a:pPr algn="ctr"/>
            <a:r>
              <a:rPr lang="en-US" sz="1600" b="1">
                <a:solidFill>
                  <a:srgbClr val="0000FF"/>
                </a:solidFill>
              </a:rPr>
              <a:t>7.11  EQUIPMENT AND FACILITIES</a:t>
            </a:r>
          </a:p>
        </p:txBody>
      </p:sp>
      <p:sp>
        <p:nvSpPr>
          <p:cNvPr id="3" name="TextBox 2"/>
          <p:cNvSpPr txBox="1"/>
          <p:nvPr/>
        </p:nvSpPr>
        <p:spPr>
          <a:xfrm>
            <a:off x="609600" y="1219200"/>
            <a:ext cx="8001000" cy="4400550"/>
          </a:xfrm>
          <a:prstGeom prst="rect">
            <a:avLst/>
          </a:prstGeom>
          <a:noFill/>
        </p:spPr>
        <p:txBody>
          <a:bodyPr>
            <a:spAutoFit/>
          </a:bodyPr>
          <a:lstStyle/>
          <a:p>
            <a:pPr>
              <a:defRPr/>
            </a:pPr>
            <a:r>
              <a:rPr lang="en-US" sz="1400" b="1" dirty="0">
                <a:solidFill>
                  <a:srgbClr val="0000FF"/>
                </a:solidFill>
              </a:rPr>
              <a:t>7.11.1  Facilities Grounding:  </a:t>
            </a:r>
            <a:r>
              <a:rPr lang="en-US" sz="1400" b="1" dirty="0"/>
              <a:t>Preferred practice is to use the third wire AC line                         grounding for grounding all items at the EPA.</a:t>
            </a:r>
          </a:p>
          <a:p>
            <a:pPr>
              <a:defRPr/>
            </a:pPr>
            <a:endParaRPr lang="en-US" sz="1400" b="1" dirty="0"/>
          </a:p>
          <a:p>
            <a:pPr>
              <a:defRPr/>
            </a:pPr>
            <a:r>
              <a:rPr lang="en-US" sz="1400" b="1" dirty="0"/>
              <a:t>When a separate grounding line is present or used in addition to equipment ground, it should be electrically </a:t>
            </a:r>
            <a:r>
              <a:rPr lang="en-US" sz="1400" b="1" dirty="0">
                <a:solidFill>
                  <a:srgbClr val="C00000"/>
                </a:solidFill>
              </a:rPr>
              <a:t>BONDED </a:t>
            </a:r>
            <a:r>
              <a:rPr lang="en-US" sz="1400" b="1" dirty="0"/>
              <a:t>to the equipment ground at each ESD protected work station to </a:t>
            </a:r>
            <a:r>
              <a:rPr lang="en-US" sz="1400" b="1" dirty="0">
                <a:solidFill>
                  <a:srgbClr val="C00000"/>
                </a:solidFill>
              </a:rPr>
              <a:t>MINIMIZE</a:t>
            </a:r>
            <a:r>
              <a:rPr lang="en-US" sz="1400" b="1" dirty="0"/>
              <a:t> the difference in voltage potential.  </a:t>
            </a:r>
          </a:p>
          <a:p>
            <a:pPr>
              <a:defRPr/>
            </a:pPr>
            <a:endParaRPr lang="en-US" sz="1400" b="1" dirty="0"/>
          </a:p>
          <a:p>
            <a:pPr>
              <a:defRPr/>
            </a:pPr>
            <a:r>
              <a:rPr lang="en-US" sz="1400" b="1" dirty="0">
                <a:solidFill>
                  <a:srgbClr val="0000FF"/>
                </a:solidFill>
              </a:rPr>
              <a:t>7.11.2  Stool, chairs and Carts</a:t>
            </a:r>
          </a:p>
          <a:p>
            <a:pPr marL="342900" indent="-342900">
              <a:buFontTx/>
              <a:buAutoNum type="alphaLcPeriod"/>
              <a:defRPr/>
            </a:pPr>
            <a:r>
              <a:rPr lang="en-US" sz="1400" b="1" dirty="0"/>
              <a:t>ESD program monitor is responsible for certification and proper use in EPAs. </a:t>
            </a:r>
          </a:p>
          <a:p>
            <a:pPr marL="342900" indent="-342900">
              <a:buFontTx/>
              <a:buAutoNum type="alphaLcPeriod"/>
              <a:defRPr/>
            </a:pPr>
            <a:r>
              <a:rPr lang="en-US" sz="1400" b="1" dirty="0"/>
              <a:t>Certification:  Table 7-1, page 31 cites the recommended verification levels and intervals.</a:t>
            </a:r>
          </a:p>
          <a:p>
            <a:pPr marL="342900" indent="-342900">
              <a:buFontTx/>
              <a:buAutoNum type="alphaLcPeriod"/>
              <a:defRPr/>
            </a:pPr>
            <a:r>
              <a:rPr lang="en-US" sz="1400" b="1" dirty="0"/>
              <a:t>Grounding: For handling Class 0 sensitive items a positive electrical contact between CPG and chair or stool is recommended. Contact may be through an ESD floor or </a:t>
            </a:r>
            <a:r>
              <a:rPr lang="en-US" sz="1400" b="1" dirty="0" smtClean="0"/>
              <a:t>floor </a:t>
            </a:r>
            <a:r>
              <a:rPr lang="en-US" sz="1400" b="1" dirty="0"/>
              <a:t>mat.</a:t>
            </a:r>
          </a:p>
          <a:p>
            <a:pPr marL="342900" indent="-342900">
              <a:buFontTx/>
              <a:buAutoNum type="alphaLcPeriod"/>
              <a:defRPr/>
            </a:pPr>
            <a:endParaRPr lang="en-US" sz="1400" b="1" dirty="0"/>
          </a:p>
          <a:p>
            <a:pPr marL="342900" indent="-342900">
              <a:defRPr/>
            </a:pPr>
            <a:r>
              <a:rPr lang="en-US" sz="1400" b="1" dirty="0">
                <a:solidFill>
                  <a:srgbClr val="0000FF"/>
                </a:solidFill>
              </a:rPr>
              <a:t>7.11.3  Mobile Equipment Carts: </a:t>
            </a:r>
          </a:p>
          <a:p>
            <a:pPr marL="342900" indent="-342900">
              <a:buFontTx/>
              <a:buAutoNum type="alphaLcPeriod"/>
              <a:defRPr/>
            </a:pPr>
            <a:r>
              <a:rPr lang="en-US" sz="1400" b="1" dirty="0"/>
              <a:t>Where arts, wagons, trams, or other mobile equipment are used, they are required to be grounded while in use in EPA.</a:t>
            </a:r>
          </a:p>
          <a:p>
            <a:pPr marL="342900" indent="-342900">
              <a:buFontTx/>
              <a:buAutoNum type="alphaLcPeriod"/>
              <a:defRPr/>
            </a:pPr>
            <a:r>
              <a:rPr lang="en-US" sz="1400" b="1" dirty="0"/>
              <a:t>When other tabletop equipment such as microscopes or lead bending equipment is used within an EPA, it should be ESD grounded.</a:t>
            </a:r>
          </a:p>
          <a:p>
            <a:pPr>
              <a:defRPr/>
            </a:pPr>
            <a:endParaRPr lang="en-US" sz="1400" b="1" dirty="0"/>
          </a:p>
        </p:txBody>
      </p:sp>
      <p:pic>
        <p:nvPicPr>
          <p:cNvPr id="37892" name="Picture 2" descr="D:\Documents and Settings\E373767\Local Settings\Temporary Internet Files\Content.IE5\A92TA7E1\MP900401881[2].jpg"/>
          <p:cNvPicPr>
            <a:picLocks noChangeAspect="1" noChangeArrowheads="1"/>
          </p:cNvPicPr>
          <p:nvPr/>
        </p:nvPicPr>
        <p:blipFill>
          <a:blip r:embed="rId2" cstate="print"/>
          <a:srcRect/>
          <a:stretch>
            <a:fillRect/>
          </a:stretch>
        </p:blipFill>
        <p:spPr bwMode="auto">
          <a:xfrm>
            <a:off x="7543800" y="990600"/>
            <a:ext cx="1143000" cy="762000"/>
          </a:xfrm>
          <a:prstGeom prst="rect">
            <a:avLst/>
          </a:prstGeom>
          <a:noFill/>
          <a:ln w="9525">
            <a:noFill/>
            <a:miter lim="800000"/>
            <a:headEnd/>
            <a:tailEnd/>
          </a:ln>
        </p:spPr>
      </p:pic>
      <p:cxnSp>
        <p:nvCxnSpPr>
          <p:cNvPr id="8" name="Straight Arrow Connector 7"/>
          <p:cNvCxnSpPr/>
          <p:nvPr/>
        </p:nvCxnSpPr>
        <p:spPr>
          <a:xfrm flipV="1">
            <a:off x="7391400" y="1219200"/>
            <a:ext cx="685800" cy="762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457200" y="304800"/>
            <a:ext cx="8305800" cy="5970588"/>
          </a:xfrm>
          <a:prstGeom prst="rect">
            <a:avLst/>
          </a:prstGeom>
          <a:noFill/>
          <a:ln w="9525">
            <a:noFill/>
            <a:miter lim="800000"/>
            <a:headEnd/>
            <a:tailEnd/>
          </a:ln>
        </p:spPr>
        <p:txBody>
          <a:bodyPr>
            <a:spAutoFit/>
          </a:bodyPr>
          <a:lstStyle/>
          <a:p>
            <a:pPr>
              <a:defRPr/>
            </a:pPr>
            <a:r>
              <a:rPr lang="en-US" sz="1600" b="1" dirty="0">
                <a:solidFill>
                  <a:srgbClr val="0000FF"/>
                </a:solidFill>
              </a:rPr>
              <a:t>7.11.4  Humid</a:t>
            </a:r>
            <a:r>
              <a:rPr lang="en-US" sz="1400" b="1" dirty="0">
                <a:solidFill>
                  <a:srgbClr val="0000FF"/>
                </a:solidFill>
              </a:rPr>
              <a:t>it</a:t>
            </a:r>
            <a:r>
              <a:rPr lang="en-US" sz="1400" dirty="0">
                <a:solidFill>
                  <a:srgbClr val="0000FF"/>
                </a:solidFill>
              </a:rPr>
              <a:t>y</a:t>
            </a:r>
          </a:p>
          <a:p>
            <a:pPr marL="342900" indent="-342900">
              <a:buFontTx/>
              <a:buAutoNum type="alphaLcPeriod"/>
              <a:defRPr/>
            </a:pPr>
            <a:r>
              <a:rPr lang="en-US" sz="1400" b="1" dirty="0"/>
              <a:t>RH target range for EPAs is </a:t>
            </a:r>
            <a:r>
              <a:rPr lang="en-US" sz="1400" b="1" u="sng" dirty="0">
                <a:solidFill>
                  <a:srgbClr val="008000"/>
                </a:solidFill>
              </a:rPr>
              <a:t>30% to 70% </a:t>
            </a:r>
            <a:r>
              <a:rPr lang="en-US" sz="1400" b="1" dirty="0"/>
              <a:t>when monitored near ESDS items.                                         For </a:t>
            </a:r>
            <a:r>
              <a:rPr lang="en-US" sz="1400" b="1" u="sng" dirty="0">
                <a:solidFill>
                  <a:srgbClr val="CC00FF"/>
                </a:solidFill>
              </a:rPr>
              <a:t>Class 0</a:t>
            </a:r>
            <a:r>
              <a:rPr lang="en-US" sz="1400" b="1" dirty="0"/>
              <a:t>, RH is </a:t>
            </a:r>
            <a:r>
              <a:rPr lang="en-US" sz="1400" b="1" u="sng" dirty="0">
                <a:solidFill>
                  <a:srgbClr val="CC00FF"/>
                </a:solidFill>
              </a:rPr>
              <a:t>40% to 70%. </a:t>
            </a:r>
          </a:p>
          <a:p>
            <a:pPr marL="342900" indent="-342900">
              <a:defRPr/>
            </a:pPr>
            <a:r>
              <a:rPr lang="en-US" sz="1400" b="1" dirty="0"/>
              <a:t>    </a:t>
            </a:r>
          </a:p>
          <a:p>
            <a:pPr marL="342900" indent="-342900">
              <a:defRPr/>
            </a:pPr>
            <a:r>
              <a:rPr lang="en-US" sz="1400" b="1" dirty="0"/>
              <a:t>	At levels below 30% require the use of additional precautions such as turning on a humidifier or an air ionizer.                                                                                                              If additional precautionary methods are not available it is recommended that work                      is </a:t>
            </a:r>
            <a:r>
              <a:rPr lang="en-US" sz="1400" b="1" dirty="0">
                <a:solidFill>
                  <a:srgbClr val="FF0000"/>
                </a:solidFill>
              </a:rPr>
              <a:t>halted </a:t>
            </a:r>
            <a:r>
              <a:rPr lang="en-US" sz="1400" b="1" dirty="0"/>
              <a:t>until the required humidity level is obtained.</a:t>
            </a:r>
          </a:p>
          <a:p>
            <a:pPr marL="342900" indent="-342900">
              <a:defRPr/>
            </a:pPr>
            <a:endParaRPr lang="en-US" sz="1400" b="1" dirty="0"/>
          </a:p>
          <a:p>
            <a:pPr marL="342900" indent="-342900">
              <a:buFontTx/>
              <a:buAutoNum type="alphaLcPeriod" startAt="2"/>
              <a:defRPr/>
            </a:pPr>
            <a:r>
              <a:rPr lang="en-US" sz="1400" b="1" dirty="0"/>
              <a:t>Check RH level in each EPA at the start of the workday and logged.                                          Data loggers with an integral alarm system are suitable substitutes for the daily check.</a:t>
            </a:r>
          </a:p>
          <a:p>
            <a:pPr marL="342900" indent="-342900">
              <a:buFontTx/>
              <a:buAutoNum type="alphaLcPeriod" startAt="2"/>
              <a:defRPr/>
            </a:pPr>
            <a:endParaRPr lang="en-US" sz="1400" b="1" dirty="0"/>
          </a:p>
          <a:p>
            <a:pPr marL="342900" indent="-342900">
              <a:buFontTx/>
              <a:buAutoNum type="alphaLcPeriod" startAt="2"/>
              <a:defRPr/>
            </a:pPr>
            <a:r>
              <a:rPr lang="en-US" sz="1400" b="1" dirty="0"/>
              <a:t>Maximum RH depends on the equipment and device under test to be protected as condensation due to temperature variations can cause corrosion, short circuits or             moisture contamination.</a:t>
            </a:r>
          </a:p>
          <a:p>
            <a:pPr marL="342900" indent="-342900">
              <a:buFontTx/>
              <a:buAutoNum type="alphaLcPeriod" startAt="2"/>
              <a:defRPr/>
            </a:pPr>
            <a:endParaRPr lang="en-US" sz="1400" b="1" dirty="0"/>
          </a:p>
          <a:p>
            <a:pPr marL="342900" indent="-342900">
              <a:defRPr/>
            </a:pPr>
            <a:r>
              <a:rPr lang="en-US" sz="1600" b="1" dirty="0">
                <a:solidFill>
                  <a:srgbClr val="0000FF"/>
                </a:solidFill>
              </a:rPr>
              <a:t>7.11.5  Air Ionizers</a:t>
            </a:r>
          </a:p>
          <a:p>
            <a:pPr marL="342900" indent="-342900">
              <a:buFontTx/>
              <a:buAutoNum type="alphaLcPeriod"/>
              <a:defRPr/>
            </a:pPr>
            <a:r>
              <a:rPr lang="en-US" sz="1400" b="1" dirty="0"/>
              <a:t>Air ionization is a technique used to neutralize charges on insulators and ungrounded conductors. Ionizers  are necessary when handling Class 0 sensitive parts  or RH  &lt; 30%.</a:t>
            </a:r>
          </a:p>
          <a:p>
            <a:pPr marL="342900" indent="-342900">
              <a:buFontTx/>
              <a:buAutoNum type="alphaLcPeriod"/>
              <a:defRPr/>
            </a:pPr>
            <a:endParaRPr lang="en-US" sz="1400" b="1" dirty="0"/>
          </a:p>
          <a:p>
            <a:pPr marL="342900" indent="-342900">
              <a:buFontTx/>
              <a:buAutoNum type="alphaLcPeriod"/>
              <a:defRPr/>
            </a:pPr>
            <a:r>
              <a:rPr lang="en-US" sz="1400" b="1" dirty="0"/>
              <a:t>Consult ionizer’s manufacturer’s documentation for operating instructions.</a:t>
            </a:r>
          </a:p>
          <a:p>
            <a:pPr marL="342900" indent="-342900">
              <a:buFontTx/>
              <a:buAutoNum type="alphaLcPeriod"/>
              <a:defRPr/>
            </a:pPr>
            <a:endParaRPr lang="en-US" sz="1400" b="1" dirty="0"/>
          </a:p>
          <a:p>
            <a:pPr marL="342900" indent="-342900">
              <a:buFontTx/>
              <a:buAutoNum type="alphaLcPeriod"/>
              <a:defRPr/>
            </a:pPr>
            <a:r>
              <a:rPr lang="en-US" sz="1400" b="1" dirty="0"/>
              <a:t>Ionizers require routine maintenance and testing per manufacturer’s recommendations.</a:t>
            </a:r>
          </a:p>
          <a:p>
            <a:pPr marL="342900" indent="-342900">
              <a:buFontTx/>
              <a:buAutoNum type="alphaLcPeriod"/>
              <a:defRPr/>
            </a:pPr>
            <a:endParaRPr lang="en-US" sz="1400" b="1" dirty="0"/>
          </a:p>
          <a:p>
            <a:pPr marL="342900" indent="-342900">
              <a:buFontTx/>
              <a:buAutoNum type="alphaLcPeriod"/>
              <a:defRPr/>
            </a:pPr>
            <a:r>
              <a:rPr lang="en-US" sz="1400" b="1" dirty="0"/>
              <a:t>Presence of ionized air creates an increased risk for corona discharge in the presence of “powered-up” high-voltage or RF sensitive equipment. Use of ionizers is not recommended in those environments. Keep flammable materials away from air ionizers.</a:t>
            </a:r>
            <a:endParaRPr lang="en-US" dirty="0"/>
          </a:p>
        </p:txBody>
      </p:sp>
      <p:pic>
        <p:nvPicPr>
          <p:cNvPr id="38915" name="Picture 3" descr="D:\Documents and Settings\E373767\Local Settings\Temporary Internet Files\Content.IE5\MMR5H9OY\dglxasset[1].aspx"/>
          <p:cNvPicPr>
            <a:picLocks noChangeAspect="1" noChangeArrowheads="1"/>
          </p:cNvPicPr>
          <p:nvPr/>
        </p:nvPicPr>
        <p:blipFill>
          <a:blip r:embed="rId2" cstate="print"/>
          <a:srcRect/>
          <a:stretch>
            <a:fillRect/>
          </a:stretch>
        </p:blipFill>
        <p:spPr bwMode="auto">
          <a:xfrm>
            <a:off x="7848600" y="1371600"/>
            <a:ext cx="757238"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914400" y="228600"/>
            <a:ext cx="7315200" cy="369888"/>
          </a:xfrm>
          <a:prstGeom prst="rect">
            <a:avLst/>
          </a:prstGeom>
          <a:noFill/>
          <a:ln w="9525">
            <a:noFill/>
            <a:miter lim="800000"/>
            <a:headEnd/>
            <a:tailEnd/>
          </a:ln>
        </p:spPr>
        <p:txBody>
          <a:bodyPr>
            <a:spAutoFit/>
          </a:bodyPr>
          <a:lstStyle/>
          <a:p>
            <a:pPr algn="ctr"/>
            <a:r>
              <a:rPr lang="en-US" b="1">
                <a:solidFill>
                  <a:srgbClr val="0000FF"/>
                </a:solidFill>
              </a:rPr>
              <a:t>7.12  HAND TOOLS, EQUIPMENT, AND FIXTURES</a:t>
            </a:r>
          </a:p>
        </p:txBody>
      </p:sp>
      <p:sp>
        <p:nvSpPr>
          <p:cNvPr id="39939" name="TextBox 2"/>
          <p:cNvSpPr txBox="1">
            <a:spLocks noChangeArrowheads="1"/>
          </p:cNvSpPr>
          <p:nvPr/>
        </p:nvSpPr>
        <p:spPr bwMode="auto">
          <a:xfrm>
            <a:off x="609600" y="685800"/>
            <a:ext cx="8016875" cy="5694363"/>
          </a:xfrm>
          <a:prstGeom prst="rect">
            <a:avLst/>
          </a:prstGeom>
          <a:noFill/>
          <a:ln w="9525">
            <a:noFill/>
            <a:miter lim="800000"/>
            <a:headEnd/>
            <a:tailEnd/>
          </a:ln>
        </p:spPr>
        <p:txBody>
          <a:bodyPr>
            <a:spAutoFit/>
          </a:bodyPr>
          <a:lstStyle/>
          <a:p>
            <a:pPr>
              <a:defRPr/>
            </a:pPr>
            <a:r>
              <a:rPr lang="en-US" sz="1400" b="1" dirty="0">
                <a:solidFill>
                  <a:srgbClr val="0000FF"/>
                </a:solidFill>
              </a:rPr>
              <a:t>7.12.1</a:t>
            </a:r>
            <a:r>
              <a:rPr lang="en-US" sz="1400" b="1" dirty="0"/>
              <a:t>  ESD program monitor is responsible for approving the use of all  tools in the EPA.</a:t>
            </a:r>
          </a:p>
          <a:p>
            <a:pPr>
              <a:defRPr/>
            </a:pPr>
            <a:endParaRPr lang="en-US" sz="1400" b="1" dirty="0"/>
          </a:p>
          <a:p>
            <a:pPr>
              <a:defRPr/>
            </a:pPr>
            <a:r>
              <a:rPr lang="en-US" sz="1400" b="1" dirty="0">
                <a:solidFill>
                  <a:srgbClr val="0000FF"/>
                </a:solidFill>
              </a:rPr>
              <a:t>7.12.2  </a:t>
            </a:r>
            <a:r>
              <a:rPr lang="en-US" sz="1400" b="1" dirty="0"/>
              <a:t>Tools designed for ESD areas, such as static dissipative cushioned tools or un-	insulated metal hand tools such as pliers, cutters, tweezers and wire strippers, 	are preferred in EPAs.</a:t>
            </a:r>
          </a:p>
          <a:p>
            <a:pPr>
              <a:defRPr/>
            </a:pPr>
            <a:endParaRPr lang="en-US" sz="1400" b="1" dirty="0"/>
          </a:p>
          <a:p>
            <a:pPr>
              <a:defRPr/>
            </a:pPr>
            <a:r>
              <a:rPr lang="en-US" sz="1400" b="1" dirty="0">
                <a:solidFill>
                  <a:srgbClr val="0000FF"/>
                </a:solidFill>
              </a:rPr>
              <a:t>7.12.3</a:t>
            </a:r>
            <a:r>
              <a:rPr lang="en-US" sz="1400" b="1" dirty="0"/>
              <a:t>  Hand tools should be kept on grounded work surface when not in use.</a:t>
            </a:r>
          </a:p>
          <a:p>
            <a:pPr>
              <a:defRPr/>
            </a:pPr>
            <a:endParaRPr lang="en-US" sz="1400" b="1" dirty="0"/>
          </a:p>
          <a:p>
            <a:pPr>
              <a:defRPr/>
            </a:pPr>
            <a:r>
              <a:rPr lang="en-US" sz="1400" b="1" dirty="0">
                <a:solidFill>
                  <a:srgbClr val="0000FF"/>
                </a:solidFill>
              </a:rPr>
              <a:t>7.12.4</a:t>
            </a:r>
            <a:r>
              <a:rPr lang="en-US" sz="1400" b="1" dirty="0"/>
              <a:t>  Recommend only antistatic solder extractors made of metal, or                                       	having a metalized  plastic barrel and tip in EPAs.</a:t>
            </a:r>
          </a:p>
          <a:p>
            <a:pPr>
              <a:defRPr/>
            </a:pPr>
            <a:endParaRPr lang="en-US" sz="1400" b="1" dirty="0"/>
          </a:p>
          <a:p>
            <a:pPr>
              <a:defRPr/>
            </a:pPr>
            <a:r>
              <a:rPr lang="en-US" sz="1400" b="1" dirty="0">
                <a:solidFill>
                  <a:srgbClr val="0000FF"/>
                </a:solidFill>
              </a:rPr>
              <a:t>7.12.5 </a:t>
            </a:r>
            <a:r>
              <a:rPr lang="en-US" sz="1400" b="1" dirty="0"/>
              <a:t> Recommended criteria for electrical tools used in EPAs:</a:t>
            </a:r>
          </a:p>
          <a:p>
            <a:pPr marL="342900" indent="-342900">
              <a:buClr>
                <a:srgbClr val="0000FF"/>
              </a:buClr>
              <a:buFont typeface="+mj-lt"/>
              <a:buAutoNum type="alphaLcPeriod"/>
              <a:defRPr/>
            </a:pPr>
            <a:r>
              <a:rPr lang="en-US" sz="1400" b="1" dirty="0"/>
              <a:t>Employ a three-wire grounded  power cord</a:t>
            </a:r>
          </a:p>
          <a:p>
            <a:pPr marL="342900" indent="-342900">
              <a:buClr>
                <a:srgbClr val="0000FF"/>
              </a:buClr>
              <a:buFontTx/>
              <a:buAutoNum type="alphaLcPeriod"/>
              <a:defRPr/>
            </a:pPr>
            <a:r>
              <a:rPr lang="en-US" sz="1400" b="1" dirty="0"/>
              <a:t>Static dissipative handle grips</a:t>
            </a:r>
          </a:p>
          <a:p>
            <a:pPr marL="342900" indent="-342900">
              <a:buClr>
                <a:srgbClr val="0000FF"/>
              </a:buClr>
              <a:buFontTx/>
              <a:buAutoNum type="alphaLcPeriod"/>
              <a:defRPr/>
            </a:pPr>
            <a:r>
              <a:rPr lang="en-US" sz="1400" b="1" dirty="0"/>
              <a:t>Tool’s contact point (e.g., soldering iron tip)  which touches the work piece has a resistance &lt; </a:t>
            </a:r>
            <a:r>
              <a:rPr lang="en-US" sz="1400" b="1" dirty="0" smtClean="0"/>
              <a:t>20 </a:t>
            </a:r>
            <a:r>
              <a:rPr lang="el-GR" sz="1400" b="1" dirty="0" smtClean="0"/>
              <a:t>Ω</a:t>
            </a:r>
            <a:r>
              <a:rPr lang="en-US" sz="1400" b="1" dirty="0" smtClean="0"/>
              <a:t> </a:t>
            </a:r>
            <a:r>
              <a:rPr lang="en-US" sz="1400" b="1" dirty="0"/>
              <a:t>and potential difference ≤ 2 </a:t>
            </a:r>
            <a:r>
              <a:rPr lang="en-US" sz="1400" b="1" dirty="0" err="1"/>
              <a:t>millivolts</a:t>
            </a:r>
            <a:r>
              <a:rPr lang="en-US" sz="1400" b="1" dirty="0"/>
              <a:t> RMS.</a:t>
            </a:r>
          </a:p>
          <a:p>
            <a:pPr marL="342900" indent="-342900">
              <a:buClr>
                <a:srgbClr val="0000FF"/>
              </a:buClr>
              <a:buFontTx/>
              <a:buAutoNum type="alphaLcPeriod"/>
              <a:defRPr/>
            </a:pPr>
            <a:r>
              <a:rPr lang="en-US" sz="1400" b="1" dirty="0"/>
              <a:t>Motor driven tools are not recommended for use near ESDS items due to inductive charging in the ESDS devices.</a:t>
            </a:r>
          </a:p>
          <a:p>
            <a:pPr marL="342900" indent="-342900">
              <a:buClr>
                <a:srgbClr val="0000FF"/>
              </a:buClr>
              <a:buFontTx/>
              <a:buAutoNum type="alphaLcPeriod"/>
              <a:defRPr/>
            </a:pPr>
            <a:endParaRPr lang="en-US" sz="1400" b="1" dirty="0"/>
          </a:p>
          <a:p>
            <a:pPr marL="342900" indent="-342900">
              <a:buClr>
                <a:srgbClr val="0000FF"/>
              </a:buClr>
              <a:defRPr/>
            </a:pPr>
            <a:r>
              <a:rPr lang="en-US" sz="1400" b="1" dirty="0">
                <a:solidFill>
                  <a:srgbClr val="0000FF"/>
                </a:solidFill>
              </a:rPr>
              <a:t>7.12.6 </a:t>
            </a:r>
            <a:r>
              <a:rPr lang="en-US" sz="1400" b="1" dirty="0"/>
              <a:t> Digital </a:t>
            </a:r>
            <a:r>
              <a:rPr lang="en-US" sz="1400" b="1" dirty="0" err="1"/>
              <a:t>Multimeters</a:t>
            </a:r>
            <a:r>
              <a:rPr lang="en-US" sz="1400" b="1" dirty="0"/>
              <a:t> (</a:t>
            </a:r>
            <a:r>
              <a:rPr lang="en-US" sz="1400" b="1" dirty="0" smtClean="0"/>
              <a:t>DMMs</a:t>
            </a:r>
            <a:r>
              <a:rPr lang="en-US" sz="1400" b="1" dirty="0"/>
              <a:t>) may introduce voltage spikes when changing scales and/or have high voltages when measuring resistance. Ensure that the measuring equipment is compatible with the hardware being measured.</a:t>
            </a:r>
          </a:p>
          <a:p>
            <a:pPr marL="342900" indent="-342900">
              <a:buClr>
                <a:srgbClr val="0000FF"/>
              </a:buClr>
              <a:defRPr/>
            </a:pPr>
            <a:endParaRPr lang="en-US" sz="1400" b="1" dirty="0"/>
          </a:p>
          <a:p>
            <a:pPr marL="342900" indent="-342900">
              <a:buClr>
                <a:srgbClr val="0000FF"/>
              </a:buClr>
              <a:defRPr/>
            </a:pPr>
            <a:r>
              <a:rPr lang="en-US" sz="1400" b="1" dirty="0">
                <a:solidFill>
                  <a:srgbClr val="0000FF"/>
                </a:solidFill>
              </a:rPr>
              <a:t>7.12.8 </a:t>
            </a:r>
            <a:r>
              <a:rPr lang="en-US" sz="1400" b="1" dirty="0"/>
              <a:t> Properly discharged (ground) measuring equipment, breakout boxes, harnesses, etc., before making connection to flight hardware.</a:t>
            </a:r>
          </a:p>
          <a:p>
            <a:pPr>
              <a:defRPr/>
            </a:pPr>
            <a:endParaRPr lang="en-US" sz="1400" b="1" dirty="0"/>
          </a:p>
        </p:txBody>
      </p:sp>
      <p:pic>
        <p:nvPicPr>
          <p:cNvPr id="39940" name="Picture 19" descr="chair"/>
          <p:cNvPicPr>
            <a:picLocks noChangeAspect="1" noChangeArrowheads="1"/>
          </p:cNvPicPr>
          <p:nvPr/>
        </p:nvPicPr>
        <p:blipFill>
          <a:blip r:embed="rId2" cstate="print">
            <a:lum bright="16000"/>
          </a:blip>
          <a:srcRect/>
          <a:stretch>
            <a:fillRect/>
          </a:stretch>
        </p:blipFill>
        <p:spPr bwMode="auto">
          <a:xfrm>
            <a:off x="7213600" y="1905000"/>
            <a:ext cx="16256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1143000" y="533400"/>
            <a:ext cx="6934200" cy="369888"/>
          </a:xfrm>
          <a:prstGeom prst="rect">
            <a:avLst/>
          </a:prstGeom>
          <a:noFill/>
          <a:ln w="9525">
            <a:noFill/>
            <a:miter lim="800000"/>
            <a:headEnd/>
            <a:tailEnd/>
          </a:ln>
        </p:spPr>
        <p:txBody>
          <a:bodyPr>
            <a:spAutoFit/>
          </a:bodyPr>
          <a:lstStyle/>
          <a:p>
            <a:pPr algn="ctr"/>
            <a:r>
              <a:rPr lang="en-US" b="1">
                <a:solidFill>
                  <a:srgbClr val="0000FF"/>
                </a:solidFill>
              </a:rPr>
              <a:t>7.13   PROTECTIVE PACKAGING</a:t>
            </a:r>
          </a:p>
        </p:txBody>
      </p:sp>
      <p:sp>
        <p:nvSpPr>
          <p:cNvPr id="3" name="TextBox 2"/>
          <p:cNvSpPr txBox="1"/>
          <p:nvPr/>
        </p:nvSpPr>
        <p:spPr>
          <a:xfrm>
            <a:off x="304800" y="1066800"/>
            <a:ext cx="8458200" cy="4400550"/>
          </a:xfrm>
          <a:prstGeom prst="rect">
            <a:avLst/>
          </a:prstGeom>
          <a:noFill/>
        </p:spPr>
        <p:txBody>
          <a:bodyPr>
            <a:spAutoFit/>
          </a:bodyPr>
          <a:lstStyle/>
          <a:p>
            <a:pPr>
              <a:defRPr/>
            </a:pPr>
            <a:r>
              <a:rPr lang="en-US" sz="1400" b="1" dirty="0">
                <a:solidFill>
                  <a:srgbClr val="0000FF"/>
                </a:solidFill>
              </a:rPr>
              <a:t>7.13.1  </a:t>
            </a:r>
            <a:r>
              <a:rPr lang="en-US" sz="1400" b="1" dirty="0"/>
              <a:t>Electrostatic protective packaging must prevent charge generation (</a:t>
            </a:r>
            <a:r>
              <a:rPr lang="en-US" sz="1400" b="1" dirty="0" err="1"/>
              <a:t>triboelectric</a:t>
            </a:r>
            <a:r>
              <a:rPr lang="en-US" sz="1400" b="1" dirty="0"/>
              <a:t>) and protect from external electrostatic field. Static dissipative materials used in packaging are considered to provide both properties. </a:t>
            </a:r>
          </a:p>
          <a:p>
            <a:pPr>
              <a:defRPr/>
            </a:pPr>
            <a:endParaRPr lang="en-US" sz="1400" b="1" dirty="0"/>
          </a:p>
          <a:p>
            <a:pPr>
              <a:defRPr/>
            </a:pPr>
            <a:r>
              <a:rPr lang="en-US" sz="1400" b="1" dirty="0">
                <a:solidFill>
                  <a:srgbClr val="0000FF"/>
                </a:solidFill>
              </a:rPr>
              <a:t>7.13.2  </a:t>
            </a:r>
            <a:r>
              <a:rPr lang="en-US" sz="1400" b="1" dirty="0"/>
              <a:t>Protective bags and packaging are </a:t>
            </a:r>
            <a:r>
              <a:rPr lang="en-US" sz="1400" b="1" dirty="0" smtClean="0"/>
              <a:t>considered </a:t>
            </a:r>
            <a:r>
              <a:rPr lang="en-US" sz="1400" b="1" dirty="0"/>
              <a:t>ESD protective based on the following application methods:</a:t>
            </a:r>
          </a:p>
          <a:p>
            <a:pPr marL="342900" indent="-342900">
              <a:buClr>
                <a:srgbClr val="0000FF"/>
              </a:buClr>
              <a:buFont typeface="+mj-lt"/>
              <a:buAutoNum type="alphaLcPeriod"/>
              <a:defRPr/>
            </a:pPr>
            <a:r>
              <a:rPr lang="en-US" sz="1400" b="1" dirty="0"/>
              <a:t>Materials used in protective bags and pouches shall satisfy the resistance requirements to avoid </a:t>
            </a:r>
            <a:r>
              <a:rPr lang="en-US" sz="1400" b="1" dirty="0" err="1"/>
              <a:t>triboelectric</a:t>
            </a:r>
            <a:r>
              <a:rPr lang="en-US" sz="1400" b="1" dirty="0"/>
              <a:t> charge buildup.</a:t>
            </a:r>
          </a:p>
          <a:p>
            <a:pPr marL="342900" indent="-342900">
              <a:buClr>
                <a:srgbClr val="0000FF"/>
              </a:buClr>
              <a:buFontTx/>
              <a:buAutoNum type="alphaLcPeriod"/>
              <a:defRPr/>
            </a:pPr>
            <a:r>
              <a:rPr lang="en-US" sz="1400" b="1" dirty="0"/>
              <a:t>Bags and pouches for electrostatic shielding are constructed from a single folded piece of material. Two-piece construction </a:t>
            </a:r>
            <a:r>
              <a:rPr lang="en-US" sz="1400" b="1" i="1" u="sng" dirty="0"/>
              <a:t>is not </a:t>
            </a:r>
            <a:r>
              <a:rPr lang="en-US" sz="1400" b="1" i="1" dirty="0"/>
              <a:t> </a:t>
            </a:r>
            <a:r>
              <a:rPr lang="en-US" sz="1400" b="1" dirty="0"/>
              <a:t>considered ESD-safe.</a:t>
            </a:r>
          </a:p>
          <a:p>
            <a:pPr marL="342900" indent="-342900">
              <a:buClr>
                <a:srgbClr val="0000FF"/>
              </a:buClr>
              <a:buFontTx/>
              <a:buAutoNum type="alphaLcPeriod"/>
              <a:defRPr/>
            </a:pPr>
            <a:r>
              <a:rPr lang="en-US" sz="1400" b="1" dirty="0"/>
              <a:t>Materials in contact with the protected hardware shall have a dissipative surface.</a:t>
            </a:r>
          </a:p>
          <a:p>
            <a:pPr marL="342900" indent="-342900">
              <a:buClr>
                <a:srgbClr val="0000FF"/>
              </a:buClr>
              <a:buFontTx/>
              <a:buAutoNum type="alphaLcPeriod"/>
              <a:defRPr/>
            </a:pPr>
            <a:r>
              <a:rPr lang="en-US" sz="1400" b="1" dirty="0"/>
              <a:t>Neither static dissipative </a:t>
            </a:r>
            <a:r>
              <a:rPr lang="en-US" sz="1400" b="1" i="1" u="sng" dirty="0"/>
              <a:t>impregnated</a:t>
            </a:r>
            <a:r>
              <a:rPr lang="en-US" sz="1400" b="1" dirty="0"/>
              <a:t> nor </a:t>
            </a:r>
            <a:r>
              <a:rPr lang="en-US" sz="1400" b="1" i="1" u="sng" dirty="0"/>
              <a:t>topically</a:t>
            </a:r>
            <a:r>
              <a:rPr lang="en-US" sz="1400" b="1" dirty="0"/>
              <a:t> treated plastics provide electrostatic shielding. Both types need to be enclosed in an outer container which will provide shielding to the contents during shipping.</a:t>
            </a:r>
          </a:p>
          <a:p>
            <a:pPr marL="342900" indent="-342900">
              <a:buClr>
                <a:srgbClr val="0000FF"/>
              </a:buClr>
              <a:buFontTx/>
              <a:buAutoNum type="alphaLcPeriod"/>
              <a:defRPr/>
            </a:pPr>
            <a:endParaRPr lang="en-US" sz="1400" b="1" dirty="0"/>
          </a:p>
          <a:p>
            <a:pPr marL="342900" indent="-342900">
              <a:buClr>
                <a:srgbClr val="0000FF"/>
              </a:buClr>
              <a:defRPr/>
            </a:pPr>
            <a:r>
              <a:rPr lang="en-US" sz="1400" b="1" dirty="0">
                <a:solidFill>
                  <a:srgbClr val="0000FF"/>
                </a:solidFill>
              </a:rPr>
              <a:t>7.13.3</a:t>
            </a:r>
            <a:r>
              <a:rPr lang="en-US" sz="1400" b="1" dirty="0"/>
              <a:t>  Compliant shipping packaging for all integrated circuits used by NASA is non-metallic conductive or static dissipative magazines, chutes and dip tubes. </a:t>
            </a:r>
          </a:p>
          <a:p>
            <a:pPr marL="342900" indent="-342900">
              <a:buClr>
                <a:srgbClr val="0000FF"/>
              </a:buClr>
              <a:defRPr/>
            </a:pPr>
            <a:endParaRPr lang="en-US" sz="1400" b="1" dirty="0"/>
          </a:p>
          <a:p>
            <a:pPr marL="342900" indent="-342900">
              <a:buClr>
                <a:srgbClr val="0000FF"/>
              </a:buClr>
              <a:defRPr/>
            </a:pPr>
            <a:r>
              <a:rPr lang="en-US" sz="1400" b="1" dirty="0">
                <a:solidFill>
                  <a:srgbClr val="0000FF"/>
                </a:solidFill>
              </a:rPr>
              <a:t>7.13.4</a:t>
            </a:r>
            <a:r>
              <a:rPr lang="en-US" sz="1400" b="1" dirty="0"/>
              <a:t>  ESD-safe tote boxes shall be made of conductive or static dissipative material.</a:t>
            </a:r>
          </a:p>
          <a:p>
            <a:pPr marL="342900" indent="-342900">
              <a:buClr>
                <a:srgbClr val="0000FF"/>
              </a:buClr>
              <a:defRPr/>
            </a:pPr>
            <a:endParaRPr lang="en-US" sz="14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1143000" y="685800"/>
            <a:ext cx="6858000" cy="338138"/>
          </a:xfrm>
          <a:prstGeom prst="rect">
            <a:avLst/>
          </a:prstGeom>
          <a:noFill/>
          <a:ln w="9525">
            <a:noFill/>
            <a:miter lim="800000"/>
            <a:headEnd/>
            <a:tailEnd/>
          </a:ln>
        </p:spPr>
        <p:txBody>
          <a:bodyPr>
            <a:spAutoFit/>
          </a:bodyPr>
          <a:lstStyle/>
          <a:p>
            <a:pPr algn="ctr"/>
            <a:r>
              <a:rPr lang="en-US" sz="1600" b="1">
                <a:solidFill>
                  <a:srgbClr val="0000FF"/>
                </a:solidFill>
              </a:rPr>
              <a:t>7.14  TEMPERATURE CHAMBERS AND COOLING AGENTS</a:t>
            </a:r>
          </a:p>
        </p:txBody>
      </p:sp>
      <p:sp>
        <p:nvSpPr>
          <p:cNvPr id="41987" name="TextBox 2"/>
          <p:cNvSpPr txBox="1">
            <a:spLocks noChangeArrowheads="1"/>
          </p:cNvSpPr>
          <p:nvPr/>
        </p:nvSpPr>
        <p:spPr bwMode="auto">
          <a:xfrm>
            <a:off x="609600" y="1219200"/>
            <a:ext cx="7772400" cy="5262979"/>
          </a:xfrm>
          <a:prstGeom prst="rect">
            <a:avLst/>
          </a:prstGeom>
          <a:noFill/>
          <a:ln w="9525">
            <a:noFill/>
            <a:miter lim="800000"/>
            <a:headEnd/>
            <a:tailEnd/>
          </a:ln>
        </p:spPr>
        <p:txBody>
          <a:bodyPr>
            <a:spAutoFit/>
          </a:bodyPr>
          <a:lstStyle/>
          <a:p>
            <a:r>
              <a:rPr lang="en-US" sz="1400" b="1" dirty="0">
                <a:solidFill>
                  <a:srgbClr val="0000FF"/>
                </a:solidFill>
              </a:rPr>
              <a:t>7.14.1</a:t>
            </a:r>
            <a:r>
              <a:rPr lang="en-US" sz="1400" b="1" dirty="0"/>
              <a:t>  ESD program monitors are responsible for taking appropriate precautions           when gas flow is utilized in the area of ESDS items. </a:t>
            </a:r>
            <a:endParaRPr lang="en-US" sz="1400" b="1" dirty="0" smtClean="0"/>
          </a:p>
          <a:p>
            <a:endParaRPr lang="en-US" sz="1400" b="1" dirty="0" smtClean="0"/>
          </a:p>
          <a:p>
            <a:r>
              <a:rPr lang="en-US" sz="1400" b="1" dirty="0" smtClean="0"/>
              <a:t>Particles </a:t>
            </a:r>
            <a:r>
              <a:rPr lang="en-US" sz="1400" b="1" dirty="0"/>
              <a:t>in the gas can be a significant generator of electrostatic charges.</a:t>
            </a:r>
          </a:p>
          <a:p>
            <a:endParaRPr lang="en-US" sz="1400" b="1" dirty="0"/>
          </a:p>
          <a:p>
            <a:r>
              <a:rPr lang="en-US" sz="1400" b="1" dirty="0">
                <a:solidFill>
                  <a:srgbClr val="0000FF"/>
                </a:solidFill>
              </a:rPr>
              <a:t>7.14.2 </a:t>
            </a:r>
            <a:r>
              <a:rPr lang="en-US" sz="1400" b="1" dirty="0"/>
              <a:t> To ensure the safety of ESDS items in cold chambers, conductive baffles            and shelves within the chamber must be grounded.</a:t>
            </a:r>
          </a:p>
          <a:p>
            <a:endParaRPr lang="en-US" sz="1400" b="1" dirty="0"/>
          </a:p>
          <a:p>
            <a:r>
              <a:rPr lang="en-US" sz="1400" b="1" dirty="0">
                <a:solidFill>
                  <a:srgbClr val="0000FF"/>
                </a:solidFill>
              </a:rPr>
              <a:t>7.14.3 </a:t>
            </a:r>
            <a:r>
              <a:rPr lang="en-US" sz="1400" b="1" dirty="0"/>
              <a:t> ESD program monitors are responsible for taking appropriate ESD                precautions when </a:t>
            </a:r>
            <a:r>
              <a:rPr lang="en-US" sz="1400" b="1" i="1" u="sng" dirty="0"/>
              <a:t>pressurized</a:t>
            </a:r>
            <a:r>
              <a:rPr lang="en-US" sz="1400" b="1" i="1" dirty="0"/>
              <a:t> </a:t>
            </a:r>
            <a:r>
              <a:rPr lang="en-US" sz="1400" b="1" dirty="0"/>
              <a:t>cryogenic cooling agents are used for localized                cooling, such as in troubleshooting.</a:t>
            </a:r>
          </a:p>
          <a:p>
            <a:endParaRPr lang="en-US" sz="1400" b="1" dirty="0"/>
          </a:p>
          <a:p>
            <a:r>
              <a:rPr lang="en-US" sz="1400" b="1" dirty="0">
                <a:solidFill>
                  <a:srgbClr val="0000FF"/>
                </a:solidFill>
              </a:rPr>
              <a:t>7.14.4 </a:t>
            </a:r>
            <a:r>
              <a:rPr lang="en-US" sz="1400" b="1" dirty="0"/>
              <a:t> The stability of ESD-protective materials used in temperature chambers must be suitable for the test temperature and humidity ranges present in those chambers.</a:t>
            </a:r>
          </a:p>
          <a:p>
            <a:endParaRPr lang="en-US" sz="1400" b="1" dirty="0"/>
          </a:p>
          <a:p>
            <a:r>
              <a:rPr lang="en-US" sz="1400" b="1" dirty="0">
                <a:solidFill>
                  <a:srgbClr val="0000FF"/>
                </a:solidFill>
              </a:rPr>
              <a:t>7.14.5</a:t>
            </a:r>
            <a:r>
              <a:rPr lang="en-US" sz="1400" b="1" dirty="0"/>
              <a:t>  Resistance checks should be sufficient for normal test chamber                     environments.                                                                                                                                         </a:t>
            </a:r>
            <a:endParaRPr lang="en-US" sz="1400" b="1" dirty="0" smtClean="0"/>
          </a:p>
          <a:p>
            <a:endParaRPr lang="en-US" sz="1400" b="1" dirty="0" smtClean="0"/>
          </a:p>
          <a:p>
            <a:r>
              <a:rPr lang="en-US" sz="1400" b="1" dirty="0" smtClean="0"/>
              <a:t>For </a:t>
            </a:r>
            <a:r>
              <a:rPr lang="en-US" sz="1400" b="1" dirty="0"/>
              <a:t>extremely sensitive parts, the use of electrostatic </a:t>
            </a:r>
            <a:r>
              <a:rPr lang="en-US" sz="1400" b="1" dirty="0" smtClean="0"/>
              <a:t>survey meters may be                                                  required</a:t>
            </a:r>
            <a:r>
              <a:rPr lang="en-US" sz="1400" b="1" dirty="0"/>
              <a:t>.                                                                                                               </a:t>
            </a:r>
            <a:endParaRPr lang="en-US" sz="1400" b="1" dirty="0" smtClean="0"/>
          </a:p>
          <a:p>
            <a:endParaRPr lang="en-US" sz="1400" b="1" dirty="0" smtClean="0"/>
          </a:p>
          <a:p>
            <a:r>
              <a:rPr lang="en-US" sz="1400" b="1" dirty="0" smtClean="0"/>
              <a:t>Survey </a:t>
            </a:r>
            <a:r>
              <a:rPr lang="en-US" sz="1400" b="1" dirty="0"/>
              <a:t>meters can provide information on stray fields harmful to the hardware                  being tested.</a:t>
            </a:r>
          </a:p>
          <a:p>
            <a:endParaRPr lang="en-US" sz="1400" b="1" dirty="0"/>
          </a:p>
        </p:txBody>
      </p:sp>
      <p:pic>
        <p:nvPicPr>
          <p:cNvPr id="41988" name="Picture 2" descr="D:\Documents and Settings\E373767\Local Settings\Temporary Internet Files\Content.IE5\NHSBZ2JE\dglxasset[1].aspx"/>
          <p:cNvPicPr>
            <a:picLocks noChangeAspect="1" noChangeArrowheads="1"/>
          </p:cNvPicPr>
          <p:nvPr/>
        </p:nvPicPr>
        <p:blipFill>
          <a:blip r:embed="rId2" cstate="print"/>
          <a:srcRect/>
          <a:stretch>
            <a:fillRect/>
          </a:stretch>
        </p:blipFill>
        <p:spPr bwMode="auto">
          <a:xfrm>
            <a:off x="7620000" y="990600"/>
            <a:ext cx="1349375" cy="1892300"/>
          </a:xfrm>
          <a:prstGeom prst="rect">
            <a:avLst/>
          </a:prstGeom>
          <a:noFill/>
          <a:ln w="9525">
            <a:noFill/>
            <a:miter lim="800000"/>
            <a:headEnd/>
            <a:tailEnd/>
          </a:ln>
        </p:spPr>
      </p:pic>
      <p:pic>
        <p:nvPicPr>
          <p:cNvPr id="41989" name="Picture 4" descr="D:\Documents and Settings\E373767\Local Settings\Temporary Internet Files\Content.IE5\A92TA7E1\dglxasset[1].aspx"/>
          <p:cNvPicPr>
            <a:picLocks noChangeAspect="1" noChangeArrowheads="1"/>
          </p:cNvPicPr>
          <p:nvPr/>
        </p:nvPicPr>
        <p:blipFill>
          <a:blip r:embed="rId3" cstate="print"/>
          <a:srcRect/>
          <a:stretch>
            <a:fillRect/>
          </a:stretch>
        </p:blipFill>
        <p:spPr bwMode="auto">
          <a:xfrm>
            <a:off x="7543800" y="4114800"/>
            <a:ext cx="1258888" cy="180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1524000" y="457200"/>
            <a:ext cx="6324600" cy="369888"/>
          </a:xfrm>
          <a:prstGeom prst="rect">
            <a:avLst/>
          </a:prstGeom>
          <a:noFill/>
          <a:ln w="9525">
            <a:noFill/>
            <a:miter lim="800000"/>
            <a:headEnd/>
            <a:tailEnd/>
          </a:ln>
        </p:spPr>
        <p:txBody>
          <a:bodyPr>
            <a:spAutoFit/>
          </a:bodyPr>
          <a:lstStyle/>
          <a:p>
            <a:pPr algn="ctr"/>
            <a:r>
              <a:rPr lang="en-US" b="1">
                <a:solidFill>
                  <a:srgbClr val="0000FF"/>
                </a:solidFill>
              </a:rPr>
              <a:t>7.15  CLEANING AND CLEANING AGENTS</a:t>
            </a:r>
          </a:p>
        </p:txBody>
      </p:sp>
      <p:sp>
        <p:nvSpPr>
          <p:cNvPr id="43011" name="TextBox 2"/>
          <p:cNvSpPr txBox="1">
            <a:spLocks noChangeArrowheads="1"/>
          </p:cNvSpPr>
          <p:nvPr/>
        </p:nvSpPr>
        <p:spPr bwMode="auto">
          <a:xfrm>
            <a:off x="533400" y="990600"/>
            <a:ext cx="8077200" cy="2154238"/>
          </a:xfrm>
          <a:prstGeom prst="rect">
            <a:avLst/>
          </a:prstGeom>
          <a:noFill/>
          <a:ln w="9525">
            <a:noFill/>
            <a:miter lim="800000"/>
            <a:headEnd/>
            <a:tailEnd/>
          </a:ln>
        </p:spPr>
        <p:txBody>
          <a:bodyPr>
            <a:spAutoFit/>
          </a:bodyPr>
          <a:lstStyle/>
          <a:p>
            <a:r>
              <a:rPr lang="en-US" sz="1400" b="1" dirty="0">
                <a:solidFill>
                  <a:srgbClr val="0000FF"/>
                </a:solidFill>
              </a:rPr>
              <a:t>7.15.1</a:t>
            </a:r>
            <a:r>
              <a:rPr lang="en-US" sz="1400" b="1" dirty="0"/>
              <a:t>  Cleaning agents and methods used on ESD-protective items (e.g., work surfaces               	and floor coverings) should be selected and applied so that they </a:t>
            </a:r>
            <a:r>
              <a:rPr lang="en-US" sz="1400" b="1" i="1" u="sng" dirty="0"/>
              <a:t>do not </a:t>
            </a:r>
            <a:r>
              <a:rPr lang="en-US" sz="1400" b="1" dirty="0"/>
              <a:t>reduce  	the effectiveness of these items, cause leaching, or leave insulating residues. </a:t>
            </a:r>
          </a:p>
          <a:p>
            <a:endParaRPr lang="en-US" sz="1400" b="1" dirty="0"/>
          </a:p>
          <a:p>
            <a:r>
              <a:rPr lang="en-US" sz="1400" b="1" dirty="0">
                <a:solidFill>
                  <a:srgbClr val="0000FF"/>
                </a:solidFill>
              </a:rPr>
              <a:t>7.15.2</a:t>
            </a:r>
            <a:r>
              <a:rPr lang="en-US" sz="1400" b="1" dirty="0"/>
              <a:t>  Cleaning agents used directly on ESDS items should be selected for </a:t>
            </a:r>
            <a:r>
              <a:rPr lang="en-US" sz="1400" b="1" dirty="0" smtClean="0"/>
              <a:t>low </a:t>
            </a:r>
            <a:r>
              <a:rPr lang="en-US" sz="1400" b="1" dirty="0"/>
              <a:t>dielectric 	charging propensity and must be approved for use in flight </a:t>
            </a:r>
            <a:r>
              <a:rPr lang="en-US" sz="1400" b="1" dirty="0" smtClean="0"/>
              <a:t>hardware</a:t>
            </a:r>
            <a:r>
              <a:rPr lang="en-US" sz="1400" b="1" dirty="0"/>
              <a:t>.</a:t>
            </a:r>
            <a:r>
              <a:rPr lang="en-US" dirty="0"/>
              <a:t> </a:t>
            </a:r>
          </a:p>
          <a:p>
            <a:endParaRPr lang="en-US" dirty="0"/>
          </a:p>
          <a:p>
            <a:r>
              <a:rPr lang="en-US" sz="1400" b="1" dirty="0">
                <a:solidFill>
                  <a:srgbClr val="0000FF"/>
                </a:solidFill>
              </a:rPr>
              <a:t>7.15.3</a:t>
            </a:r>
            <a:r>
              <a:rPr lang="en-US" sz="1400" b="1" dirty="0"/>
              <a:t>  Only natural bristle or static dissipative brush materials are considered                             	safe for use on ESDS items.</a:t>
            </a:r>
          </a:p>
        </p:txBody>
      </p:sp>
      <p:pic>
        <p:nvPicPr>
          <p:cNvPr id="43012" name="Picture 2" descr="D:\Documents and Settings\E373767\Local Settings\Temporary Internet Files\Content.IE5\A92TA7E1\dglxasset[1].aspx"/>
          <p:cNvPicPr>
            <a:picLocks noChangeAspect="1" noChangeArrowheads="1"/>
          </p:cNvPicPr>
          <p:nvPr/>
        </p:nvPicPr>
        <p:blipFill>
          <a:blip r:embed="rId2" cstate="print"/>
          <a:srcRect/>
          <a:stretch>
            <a:fillRect/>
          </a:stretch>
        </p:blipFill>
        <p:spPr bwMode="auto">
          <a:xfrm>
            <a:off x="8229600" y="1143000"/>
            <a:ext cx="647700" cy="719138"/>
          </a:xfrm>
          <a:prstGeom prst="rect">
            <a:avLst/>
          </a:prstGeom>
          <a:noFill/>
          <a:ln w="9525">
            <a:noFill/>
            <a:miter lim="800000"/>
            <a:headEnd/>
            <a:tailEnd/>
          </a:ln>
        </p:spPr>
      </p:pic>
      <p:pic>
        <p:nvPicPr>
          <p:cNvPr id="43013" name="Picture 7" descr="D:\Documents and Settings\E373767\Local Settings\Temporary Internet Files\Content.IE5\A92TA7E1\dglxasset[3].aspx"/>
          <p:cNvPicPr>
            <a:picLocks noChangeAspect="1" noChangeArrowheads="1"/>
          </p:cNvPicPr>
          <p:nvPr/>
        </p:nvPicPr>
        <p:blipFill>
          <a:blip r:embed="rId3" cstate="print"/>
          <a:srcRect/>
          <a:stretch>
            <a:fillRect/>
          </a:stretch>
        </p:blipFill>
        <p:spPr bwMode="auto">
          <a:xfrm>
            <a:off x="7391400" y="2438400"/>
            <a:ext cx="1143000" cy="522288"/>
          </a:xfrm>
          <a:prstGeom prst="rect">
            <a:avLst/>
          </a:prstGeom>
          <a:noFill/>
          <a:ln w="9525">
            <a:noFill/>
            <a:miter lim="800000"/>
            <a:headEnd/>
            <a:tailEnd/>
          </a:ln>
        </p:spPr>
      </p:pic>
      <p:sp>
        <p:nvSpPr>
          <p:cNvPr id="43014" name="TextBox 6"/>
          <p:cNvSpPr txBox="1">
            <a:spLocks noChangeArrowheads="1"/>
          </p:cNvSpPr>
          <p:nvPr/>
        </p:nvSpPr>
        <p:spPr bwMode="auto">
          <a:xfrm>
            <a:off x="457200" y="3352800"/>
            <a:ext cx="8229600" cy="3323987"/>
          </a:xfrm>
          <a:prstGeom prst="rect">
            <a:avLst/>
          </a:prstGeom>
          <a:noFill/>
          <a:ln w="9525">
            <a:noFill/>
            <a:miter lim="800000"/>
            <a:headEnd/>
            <a:tailEnd/>
          </a:ln>
        </p:spPr>
        <p:txBody>
          <a:bodyPr>
            <a:spAutoFit/>
          </a:bodyPr>
          <a:lstStyle/>
          <a:p>
            <a:pPr algn="ctr"/>
            <a:r>
              <a:rPr lang="en-US" sz="1600" b="1" dirty="0">
                <a:solidFill>
                  <a:srgbClr val="0000FF"/>
                </a:solidFill>
              </a:rPr>
              <a:t>7.16  ELECTROSTATIC SURVEY METER, VOLTMETERS, AND MONITORS</a:t>
            </a:r>
          </a:p>
          <a:p>
            <a:pPr algn="ctr"/>
            <a:endParaRPr lang="en-US" sz="1600" b="1" dirty="0">
              <a:solidFill>
                <a:srgbClr val="0000FF"/>
              </a:solidFill>
            </a:endParaRPr>
          </a:p>
          <a:p>
            <a:r>
              <a:rPr lang="en-US" sz="1400" b="1" dirty="0">
                <a:solidFill>
                  <a:srgbClr val="0000FF"/>
                </a:solidFill>
              </a:rPr>
              <a:t>7.16.1  </a:t>
            </a:r>
            <a:r>
              <a:rPr lang="en-US" sz="1400" b="1" dirty="0"/>
              <a:t>Electrostatic survey meters are used to detect the presence of electrostatic charges. 	The types which read the electrostatic charge on a surface area without       	requiring contact should be used in NASA EPAs.</a:t>
            </a:r>
          </a:p>
          <a:p>
            <a:endParaRPr lang="en-US" sz="1400" b="1" dirty="0"/>
          </a:p>
          <a:p>
            <a:r>
              <a:rPr lang="en-US" sz="1400" b="1" dirty="0">
                <a:solidFill>
                  <a:srgbClr val="0000FF"/>
                </a:solidFill>
              </a:rPr>
              <a:t>7.16.2</a:t>
            </a:r>
            <a:r>
              <a:rPr lang="en-US" sz="1400" b="1" dirty="0"/>
              <a:t>  Use of electrostatic monitors designed to actuate an alarm when an                           	electrostatic field </a:t>
            </a:r>
            <a:r>
              <a:rPr lang="en-US" sz="1400" b="1" dirty="0" smtClean="0"/>
              <a:t>reaches </a:t>
            </a:r>
            <a:r>
              <a:rPr lang="en-US" sz="1400" b="1" dirty="0"/>
              <a:t>a preset level is recommended in an                                       	EPA handling ultra sensitive hardware</a:t>
            </a:r>
            <a:r>
              <a:rPr lang="en-US" sz="1400" b="1" dirty="0" smtClean="0"/>
              <a:t>.</a:t>
            </a:r>
          </a:p>
          <a:p>
            <a:pPr>
              <a:spcBef>
                <a:spcPts val="600"/>
              </a:spcBef>
            </a:pPr>
            <a:r>
              <a:rPr lang="en-US" sz="1400" i="1" dirty="0" smtClean="0"/>
              <a:t>Note:  These systems require careful calibration to avoid excessive false alarms which can result in reduced staff vigilance.</a:t>
            </a:r>
          </a:p>
          <a:p>
            <a:pPr>
              <a:spcBef>
                <a:spcPts val="600"/>
              </a:spcBef>
            </a:pPr>
            <a:endParaRPr lang="en-US" sz="1400" b="1" dirty="0"/>
          </a:p>
          <a:p>
            <a:r>
              <a:rPr lang="en-US" sz="1400" b="1" dirty="0">
                <a:solidFill>
                  <a:srgbClr val="0000FF"/>
                </a:solidFill>
              </a:rPr>
              <a:t>7.16.3 </a:t>
            </a:r>
            <a:r>
              <a:rPr lang="en-US" sz="1400" b="1" dirty="0"/>
              <a:t> Wrist strap testers and recording logs must be made available in all areas where ESDS 	items are handled, unless the EPA exclusively uses a CMS.</a:t>
            </a:r>
          </a:p>
        </p:txBody>
      </p:sp>
      <p:pic>
        <p:nvPicPr>
          <p:cNvPr id="43015" name="Picture 13" descr="MCj03639820000[1]"/>
          <p:cNvPicPr>
            <a:picLocks noChangeAspect="1" noChangeArrowheads="1"/>
          </p:cNvPicPr>
          <p:nvPr/>
        </p:nvPicPr>
        <p:blipFill>
          <a:blip r:embed="rId4" cstate="print"/>
          <a:srcRect/>
          <a:stretch>
            <a:fillRect/>
          </a:stretch>
        </p:blipFill>
        <p:spPr bwMode="auto">
          <a:xfrm>
            <a:off x="7620000" y="4114800"/>
            <a:ext cx="936625" cy="110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533400" y="685800"/>
            <a:ext cx="8077200" cy="338138"/>
          </a:xfrm>
          <a:prstGeom prst="rect">
            <a:avLst/>
          </a:prstGeom>
          <a:noFill/>
          <a:ln w="9525">
            <a:noFill/>
            <a:miter lim="800000"/>
            <a:headEnd/>
            <a:tailEnd/>
          </a:ln>
        </p:spPr>
        <p:txBody>
          <a:bodyPr>
            <a:spAutoFit/>
          </a:bodyPr>
          <a:lstStyle/>
          <a:p>
            <a:pPr algn="ctr"/>
            <a:r>
              <a:rPr lang="en-US" sz="1600" b="1">
                <a:solidFill>
                  <a:srgbClr val="0000FF"/>
                </a:solidFill>
              </a:rPr>
              <a:t>7.17  CLOTHING REQUIREMENTS</a:t>
            </a:r>
          </a:p>
        </p:txBody>
      </p:sp>
      <p:sp>
        <p:nvSpPr>
          <p:cNvPr id="44035" name="TextBox 2"/>
          <p:cNvSpPr txBox="1">
            <a:spLocks noChangeArrowheads="1"/>
          </p:cNvSpPr>
          <p:nvPr/>
        </p:nvSpPr>
        <p:spPr bwMode="auto">
          <a:xfrm>
            <a:off x="381000" y="1066800"/>
            <a:ext cx="8305800" cy="4616450"/>
          </a:xfrm>
          <a:prstGeom prst="rect">
            <a:avLst/>
          </a:prstGeom>
          <a:noFill/>
          <a:ln w="9525">
            <a:noFill/>
            <a:miter lim="800000"/>
            <a:headEnd/>
            <a:tailEnd/>
          </a:ln>
        </p:spPr>
        <p:txBody>
          <a:bodyPr>
            <a:spAutoFit/>
          </a:bodyPr>
          <a:lstStyle/>
          <a:p>
            <a:r>
              <a:rPr lang="en-US" sz="1400" b="1" dirty="0">
                <a:solidFill>
                  <a:srgbClr val="0000FF"/>
                </a:solidFill>
              </a:rPr>
              <a:t>7.17.1 </a:t>
            </a:r>
            <a:r>
              <a:rPr lang="en-US" sz="1400" b="1" dirty="0"/>
              <a:t> Static dissipative outer garments (smocks) must be worn at all times when in EPAs.  	Smock will cover all personal garments above the neck area and make intimate 	contact with the skin.                                                                                                                                	Smock must be fully sipped/buttoned all the time they are worn.  </a:t>
            </a:r>
          </a:p>
          <a:p>
            <a:endParaRPr lang="en-US" sz="1400" b="1" dirty="0"/>
          </a:p>
          <a:p>
            <a:r>
              <a:rPr lang="en-US" sz="1400" b="1" dirty="0">
                <a:solidFill>
                  <a:srgbClr val="0000FF"/>
                </a:solidFill>
              </a:rPr>
              <a:t>7.17.2 </a:t>
            </a:r>
            <a:r>
              <a:rPr lang="en-US" sz="1400" b="1" dirty="0"/>
              <a:t> Garments properly checked after laundering.  Use approved cleaning                                  	facility for ESD garments.</a:t>
            </a:r>
          </a:p>
          <a:p>
            <a:endParaRPr lang="en-US" sz="1400" b="1" dirty="0"/>
          </a:p>
          <a:p>
            <a:r>
              <a:rPr lang="en-US" sz="1400" b="1" dirty="0">
                <a:solidFill>
                  <a:srgbClr val="0000FF"/>
                </a:solidFill>
              </a:rPr>
              <a:t>7.17.3 </a:t>
            </a:r>
            <a:r>
              <a:rPr lang="en-US" sz="1400" b="1" dirty="0"/>
              <a:t> When handling Class 0 sensitive parts (HBM / &lt; 250 </a:t>
            </a:r>
            <a:r>
              <a:rPr lang="en-US" sz="1400" b="1" dirty="0" smtClean="0"/>
              <a:t>V), </a:t>
            </a:r>
            <a:r>
              <a:rPr lang="en-US" sz="1400" b="1" dirty="0"/>
              <a:t>the smock must                                  	be connected to CPG or wrist strap.</a:t>
            </a:r>
          </a:p>
          <a:p>
            <a:endParaRPr lang="en-US" sz="1400" b="1" dirty="0"/>
          </a:p>
          <a:p>
            <a:r>
              <a:rPr lang="en-US" sz="1400" b="1" dirty="0">
                <a:solidFill>
                  <a:srgbClr val="0000FF"/>
                </a:solidFill>
              </a:rPr>
              <a:t>7.17.4 </a:t>
            </a:r>
            <a:r>
              <a:rPr lang="en-US" sz="1400" b="1" dirty="0"/>
              <a:t> When cuff-to-cuff resistance of the garment is &lt; 3.5 x 10</a:t>
            </a:r>
            <a:r>
              <a:rPr lang="en-US" sz="1400" b="1" baseline="30000" dirty="0"/>
              <a:t>7</a:t>
            </a:r>
            <a:r>
              <a:rPr lang="en-US" sz="1400" b="1" dirty="0"/>
              <a:t> </a:t>
            </a:r>
            <a:r>
              <a:rPr lang="el-GR" sz="1400" b="1" dirty="0"/>
              <a:t>Ω</a:t>
            </a:r>
            <a:r>
              <a:rPr lang="en-US" sz="1400" b="1" dirty="0"/>
              <a:t>, the garment can be 	grounded using a single wire wrist strap cord.</a:t>
            </a:r>
          </a:p>
          <a:p>
            <a:endParaRPr lang="en-US" sz="1400" b="1" dirty="0"/>
          </a:p>
          <a:p>
            <a:r>
              <a:rPr lang="en-US" sz="1400" b="1" dirty="0">
                <a:solidFill>
                  <a:srgbClr val="0000FF"/>
                </a:solidFill>
              </a:rPr>
              <a:t>7.17.5 </a:t>
            </a:r>
            <a:r>
              <a:rPr lang="en-US" sz="1400" b="1" dirty="0"/>
              <a:t> For less sensitive areas (Class 1A and above), smocks may be used over cotton shirts or 	short-sleeved shirts w/o the extra connection.</a:t>
            </a:r>
          </a:p>
          <a:p>
            <a:r>
              <a:rPr lang="en-US" sz="1400" b="1" dirty="0"/>
              <a:t>	This configuration permits slow static charge dissipation acquired by the garment           	( wrist straps shall be worn).</a:t>
            </a:r>
          </a:p>
          <a:p>
            <a:endParaRPr lang="en-US" sz="1400" b="1" dirty="0"/>
          </a:p>
          <a:p>
            <a:r>
              <a:rPr lang="en-US" sz="1400" b="1" dirty="0">
                <a:solidFill>
                  <a:srgbClr val="0000FF"/>
                </a:solidFill>
              </a:rPr>
              <a:t>7.17.6 </a:t>
            </a:r>
            <a:r>
              <a:rPr lang="en-US" sz="1400" b="1" dirty="0"/>
              <a:t> ESD program monitors are responsible for ensuring that finger cots and gloves, when 	worn in an EPA, are made of static dissipative materials.</a:t>
            </a:r>
          </a:p>
        </p:txBody>
      </p:sp>
      <p:pic>
        <p:nvPicPr>
          <p:cNvPr id="44036" name="Picture 20" descr="Grounded smock"/>
          <p:cNvPicPr>
            <a:picLocks noChangeAspect="1" noChangeArrowheads="1"/>
          </p:cNvPicPr>
          <p:nvPr/>
        </p:nvPicPr>
        <p:blipFill>
          <a:blip r:embed="rId2" cstate="print">
            <a:lum bright="30000"/>
          </a:blip>
          <a:srcRect/>
          <a:stretch>
            <a:fillRect/>
          </a:stretch>
        </p:blipFill>
        <p:spPr bwMode="auto">
          <a:xfrm>
            <a:off x="7086600" y="1600200"/>
            <a:ext cx="16256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57200" y="152400"/>
            <a:ext cx="8229600" cy="457200"/>
          </a:xfrm>
        </p:spPr>
        <p:txBody>
          <a:bodyPr/>
          <a:lstStyle/>
          <a:p>
            <a:pPr algn="ctr" eaLnBrk="1" fontAlgn="auto" hangingPunct="1">
              <a:spcAft>
                <a:spcPts val="0"/>
              </a:spcAft>
              <a:defRPr/>
            </a:pPr>
            <a:r>
              <a:rPr lang="en-US" sz="2400" b="1" dirty="0" smtClean="0">
                <a:solidFill>
                  <a:srgbClr val="0000FF"/>
                </a:solidFill>
              </a:rPr>
              <a:t>Applicable Documents: </a:t>
            </a:r>
            <a:r>
              <a:rPr lang="en-US" sz="1400" b="1" dirty="0" smtClean="0">
                <a:solidFill>
                  <a:srgbClr val="0000FF"/>
                </a:solidFill>
              </a:rPr>
              <a:t>Page 12</a:t>
            </a:r>
          </a:p>
        </p:txBody>
      </p:sp>
      <p:sp>
        <p:nvSpPr>
          <p:cNvPr id="8195" name="Text Box 5"/>
          <p:cNvSpPr txBox="1">
            <a:spLocks noChangeArrowheads="1"/>
          </p:cNvSpPr>
          <p:nvPr/>
        </p:nvSpPr>
        <p:spPr bwMode="auto">
          <a:xfrm>
            <a:off x="228600" y="809625"/>
            <a:ext cx="8686800" cy="6124754"/>
          </a:xfrm>
          <a:prstGeom prst="rect">
            <a:avLst/>
          </a:prstGeom>
          <a:noFill/>
          <a:ln w="9525">
            <a:noFill/>
            <a:miter lim="800000"/>
            <a:headEnd/>
            <a:tailEnd/>
          </a:ln>
        </p:spPr>
        <p:txBody>
          <a:bodyPr>
            <a:spAutoFit/>
          </a:bodyPr>
          <a:lstStyle/>
          <a:p>
            <a:pPr>
              <a:spcBef>
                <a:spcPct val="50000"/>
              </a:spcBef>
            </a:pPr>
            <a:r>
              <a:rPr lang="en-US" sz="1400" b="1" dirty="0"/>
              <a:t>ANSI/ESD S20.20: 		Protection of Electrical and Electronic Parts, Assemblies and 				Equipment (Excluding Electrically Initiated Explosive Devices)</a:t>
            </a:r>
          </a:p>
          <a:p>
            <a:pPr>
              <a:spcBef>
                <a:spcPct val="50000"/>
              </a:spcBef>
            </a:pPr>
            <a:r>
              <a:rPr lang="en-US" sz="1400" b="1" dirty="0"/>
              <a:t>ANSI/ESD S541: 		Packaging Classification &amp; Technical Requirements</a:t>
            </a:r>
          </a:p>
          <a:p>
            <a:pPr>
              <a:spcBef>
                <a:spcPct val="50000"/>
              </a:spcBef>
            </a:pPr>
            <a:r>
              <a:rPr lang="en-US" sz="1400" b="1" dirty="0"/>
              <a:t>ANSI/ESD S6.1: 		Grounding</a:t>
            </a:r>
          </a:p>
          <a:p>
            <a:pPr>
              <a:spcBef>
                <a:spcPct val="50000"/>
              </a:spcBef>
            </a:pPr>
            <a:r>
              <a:rPr lang="en-US" sz="1400" b="1" dirty="0"/>
              <a:t>ANSI/ESD TR20.20:		Control Program Handbook, Technical Requirements</a:t>
            </a:r>
          </a:p>
          <a:p>
            <a:pPr>
              <a:spcBef>
                <a:spcPct val="50000"/>
              </a:spcBef>
            </a:pPr>
            <a:r>
              <a:rPr lang="en-US" sz="1400" b="1" dirty="0"/>
              <a:t>ESD ADV1.0: 		ESDA Glossary of Terms</a:t>
            </a:r>
          </a:p>
          <a:p>
            <a:pPr>
              <a:spcBef>
                <a:spcPct val="50000"/>
              </a:spcBef>
            </a:pPr>
            <a:r>
              <a:rPr lang="en-US" sz="1400" b="1" dirty="0"/>
              <a:t>ESD SP3.3: 		Periodic Verification of Air Ionizers</a:t>
            </a:r>
          </a:p>
          <a:p>
            <a:pPr>
              <a:spcBef>
                <a:spcPct val="50000"/>
              </a:spcBef>
            </a:pPr>
            <a:r>
              <a:rPr lang="en-US" sz="1400" b="1" dirty="0"/>
              <a:t>ESD S4.1-1997		</a:t>
            </a:r>
            <a:r>
              <a:rPr lang="en-US" sz="1400" b="1" dirty="0" err="1"/>
              <a:t>Worksurfaces</a:t>
            </a:r>
            <a:r>
              <a:rPr lang="en-US" sz="1400" b="1" dirty="0"/>
              <a:t>-Resistance Measurements</a:t>
            </a:r>
          </a:p>
          <a:p>
            <a:pPr>
              <a:spcBef>
                <a:spcPct val="50000"/>
              </a:spcBef>
            </a:pPr>
            <a:r>
              <a:rPr lang="en-US" sz="1400" b="1" dirty="0"/>
              <a:t>ESD STM2.1		Protection of ESD Sensitive Items-Garments</a:t>
            </a:r>
          </a:p>
          <a:p>
            <a:pPr>
              <a:spcBef>
                <a:spcPct val="50000"/>
              </a:spcBef>
            </a:pPr>
            <a:r>
              <a:rPr lang="en-US" sz="1400" b="1" dirty="0"/>
              <a:t>ESD STM5.1		Human Body Model (HBM)-Component Level</a:t>
            </a:r>
          </a:p>
          <a:p>
            <a:pPr>
              <a:spcBef>
                <a:spcPct val="50000"/>
              </a:spcBef>
            </a:pPr>
            <a:r>
              <a:rPr lang="en-US" sz="1400" b="1" dirty="0"/>
              <a:t>ESD STM5.2		Machine Model (MM)-Component Level</a:t>
            </a:r>
          </a:p>
          <a:p>
            <a:pPr>
              <a:spcBef>
                <a:spcPct val="50000"/>
              </a:spcBef>
            </a:pPr>
            <a:r>
              <a:rPr lang="en-US" sz="1400" b="1" dirty="0"/>
              <a:t>ESD STM5.3-1 		Charged Device Model (CDM)-Component Level</a:t>
            </a:r>
          </a:p>
          <a:p>
            <a:pPr>
              <a:spcBef>
                <a:spcPct val="50000"/>
              </a:spcBef>
            </a:pPr>
            <a:r>
              <a:rPr lang="en-US" sz="1400" b="1" dirty="0"/>
              <a:t>ESD STM7.1 		Resistive Characterization of Materials-Floor Materials</a:t>
            </a:r>
          </a:p>
          <a:p>
            <a:pPr>
              <a:spcBef>
                <a:spcPct val="50000"/>
              </a:spcBef>
            </a:pPr>
            <a:r>
              <a:rPr lang="en-US" sz="1400" b="1" dirty="0"/>
              <a:t>ESD STM12.1		Seating Resistive Measurements</a:t>
            </a:r>
          </a:p>
          <a:p>
            <a:pPr>
              <a:spcBef>
                <a:spcPct val="50000"/>
              </a:spcBef>
            </a:pPr>
            <a:r>
              <a:rPr lang="en-US" sz="1400" b="1" dirty="0"/>
              <a:t>ESD STM13.1		Electrical Soldering/De-Soldering of ESD Protective 					Equipment and Materials</a:t>
            </a:r>
          </a:p>
          <a:p>
            <a:pPr>
              <a:spcBef>
                <a:spcPct val="50000"/>
              </a:spcBef>
            </a:pPr>
            <a:r>
              <a:rPr lang="en-US" sz="1400" b="1" dirty="0"/>
              <a:t>ESD TR53-01-06		Compliance Verification of ESD Protective Equipment and 				Materials</a:t>
            </a:r>
          </a:p>
          <a:p>
            <a:pPr>
              <a:spcBef>
                <a:spcPct val="50000"/>
              </a:spcBef>
            </a:pPr>
            <a:r>
              <a:rPr lang="en-US" sz="1400" b="1" dirty="0">
                <a:solidFill>
                  <a:srgbClr val="0000FF"/>
                </a:solidFill>
              </a:rPr>
              <a:t>NPD </a:t>
            </a:r>
            <a:r>
              <a:rPr lang="en-US" sz="1400" b="1" dirty="0" smtClean="0">
                <a:solidFill>
                  <a:srgbClr val="0000FF"/>
                </a:solidFill>
              </a:rPr>
              <a:t>8730.5</a:t>
            </a:r>
            <a:r>
              <a:rPr lang="en-US" sz="1400" b="1" dirty="0">
                <a:solidFill>
                  <a:srgbClr val="0000FF"/>
                </a:solidFill>
              </a:rPr>
              <a:t>		NASA Quality Policy</a:t>
            </a:r>
          </a:p>
          <a:p>
            <a:pPr>
              <a:spcBef>
                <a:spcPct val="50000"/>
              </a:spcBef>
            </a:pPr>
            <a:endParaRPr lang="en-US" sz="1400" b="1" dirty="0"/>
          </a:p>
        </p:txBody>
      </p:sp>
      <p:pic>
        <p:nvPicPr>
          <p:cNvPr id="8196" name="Picture 6" descr="dglxasset[1]"/>
          <p:cNvPicPr>
            <a:picLocks noChangeAspect="1" noChangeArrowheads="1"/>
          </p:cNvPicPr>
          <p:nvPr/>
        </p:nvPicPr>
        <p:blipFill>
          <a:blip r:embed="rId2" cstate="print"/>
          <a:srcRect/>
          <a:stretch>
            <a:fillRect/>
          </a:stretch>
        </p:blipFill>
        <p:spPr bwMode="auto">
          <a:xfrm>
            <a:off x="7848600" y="1676400"/>
            <a:ext cx="501650" cy="533400"/>
          </a:xfrm>
          <a:prstGeom prst="rect">
            <a:avLst/>
          </a:prstGeom>
          <a:noFill/>
          <a:ln w="9525">
            <a:noFill/>
            <a:miter lim="800000"/>
            <a:headEnd/>
            <a:tailEnd/>
          </a:ln>
        </p:spPr>
      </p:pic>
      <p:sp>
        <p:nvSpPr>
          <p:cNvPr id="8197" name="Rectangle 8"/>
          <p:cNvSpPr>
            <a:spLocks noChangeArrowheads="1"/>
          </p:cNvSpPr>
          <p:nvPr/>
        </p:nvSpPr>
        <p:spPr bwMode="auto">
          <a:xfrm>
            <a:off x="7086600" y="2286000"/>
            <a:ext cx="1752600" cy="1600200"/>
          </a:xfrm>
          <a:prstGeom prst="rect">
            <a:avLst/>
          </a:prstGeom>
          <a:solidFill>
            <a:srgbClr val="FFFFFF"/>
          </a:solidFill>
          <a:ln w="9525">
            <a:solidFill>
              <a:schemeClr val="tx1"/>
            </a:solidFill>
            <a:miter lim="800000"/>
            <a:headEnd/>
            <a:tailEnd/>
          </a:ln>
        </p:spPr>
        <p:txBody>
          <a:bodyPr wrap="none" anchor="ctr"/>
          <a:lstStyle/>
          <a:p>
            <a:pPr algn="ctr"/>
            <a:r>
              <a:rPr lang="en-US" sz="1600" b="1" dirty="0">
                <a:solidFill>
                  <a:srgbClr val="CC00FF"/>
                </a:solidFill>
              </a:rPr>
              <a:t>Proprietary </a:t>
            </a:r>
          </a:p>
          <a:p>
            <a:pPr algn="ctr"/>
            <a:r>
              <a:rPr lang="en-US" sz="1600" b="1" dirty="0">
                <a:solidFill>
                  <a:srgbClr val="CC00FF"/>
                </a:solidFill>
              </a:rPr>
              <a:t>documents </a:t>
            </a:r>
          </a:p>
          <a:p>
            <a:pPr algn="ctr"/>
            <a:r>
              <a:rPr lang="en-US" sz="1600" b="1" dirty="0">
                <a:solidFill>
                  <a:srgbClr val="CC00FF"/>
                </a:solidFill>
              </a:rPr>
              <a:t>except for</a:t>
            </a:r>
          </a:p>
          <a:p>
            <a:pPr algn="ctr"/>
            <a:r>
              <a:rPr lang="en-US" sz="1600" b="1" dirty="0">
                <a:solidFill>
                  <a:srgbClr val="0000FF"/>
                </a:solidFill>
              </a:rPr>
              <a:t>NPD </a:t>
            </a:r>
            <a:r>
              <a:rPr lang="en-US" sz="1600" b="1" dirty="0" smtClean="0">
                <a:solidFill>
                  <a:srgbClr val="0000FF"/>
                </a:solidFill>
              </a:rPr>
              <a:t>8730.5</a:t>
            </a:r>
            <a:endParaRPr lang="en-US" sz="1600" b="1" dirty="0">
              <a:solidFill>
                <a:srgbClr val="0000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762000" y="1295400"/>
            <a:ext cx="7772400" cy="2308225"/>
          </a:xfrm>
          <a:prstGeom prst="rect">
            <a:avLst/>
          </a:prstGeom>
          <a:noFill/>
          <a:ln w="9525">
            <a:noFill/>
            <a:miter lim="800000"/>
            <a:headEnd/>
            <a:tailEnd/>
          </a:ln>
        </p:spPr>
        <p:txBody>
          <a:bodyPr>
            <a:spAutoFit/>
          </a:bodyPr>
          <a:lstStyle/>
          <a:p>
            <a:pPr algn="ctr"/>
            <a:r>
              <a:rPr lang="en-US" sz="2400" b="1">
                <a:solidFill>
                  <a:srgbClr val="0000FF"/>
                </a:solidFill>
              </a:rPr>
              <a:t>ORBIT REPLACEABLE UNITS (ORU) REQUIREMENTS</a:t>
            </a:r>
          </a:p>
          <a:p>
            <a:pPr algn="ctr"/>
            <a:endParaRPr lang="en-US" sz="2400" b="1">
              <a:solidFill>
                <a:srgbClr val="0000FF"/>
              </a:solidFill>
            </a:endParaRPr>
          </a:p>
          <a:p>
            <a:r>
              <a:rPr lang="en-US" b="1">
                <a:solidFill>
                  <a:srgbClr val="0000FF"/>
                </a:solidFill>
              </a:rPr>
              <a:t>		ESD – Safe Handling of ORUs</a:t>
            </a:r>
          </a:p>
          <a:p>
            <a:endParaRPr lang="en-US" b="1">
              <a:solidFill>
                <a:srgbClr val="0000FF"/>
              </a:solidFill>
            </a:endParaRPr>
          </a:p>
          <a:p>
            <a:endParaRPr lang="en-US" b="1">
              <a:solidFill>
                <a:srgbClr val="0000FF"/>
              </a:solidFill>
            </a:endParaRPr>
          </a:p>
          <a:p>
            <a:pPr algn="ctr"/>
            <a:r>
              <a:rPr lang="en-US" b="1">
                <a:solidFill>
                  <a:srgbClr val="FF0000"/>
                </a:solidFill>
              </a:rPr>
              <a:t>Go to page 42 and 43 and review at your leisure</a:t>
            </a:r>
            <a:r>
              <a:rPr lang="en-US" b="1"/>
              <a:t>                                              </a:t>
            </a:r>
          </a:p>
        </p:txBody>
      </p:sp>
      <p:pic>
        <p:nvPicPr>
          <p:cNvPr id="45059" name="Picture 5" descr="D:\Documents and Settings\E373767\Local Settings\Temporary Internet Files\Content.IE5\OAVPPT8Y\MP900399399[2].jpg"/>
          <p:cNvPicPr>
            <a:picLocks noChangeAspect="1" noChangeArrowheads="1"/>
          </p:cNvPicPr>
          <p:nvPr/>
        </p:nvPicPr>
        <p:blipFill>
          <a:blip r:embed="rId2" cstate="print"/>
          <a:srcRect/>
          <a:stretch>
            <a:fillRect/>
          </a:stretch>
        </p:blipFill>
        <p:spPr bwMode="auto">
          <a:xfrm>
            <a:off x="3352800" y="3733800"/>
            <a:ext cx="2179638" cy="145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914400" y="1066800"/>
            <a:ext cx="7162800" cy="1692275"/>
          </a:xfrm>
          <a:prstGeom prst="rect">
            <a:avLst/>
          </a:prstGeom>
          <a:noFill/>
          <a:ln w="9525">
            <a:noFill/>
            <a:miter lim="800000"/>
            <a:headEnd/>
            <a:tailEnd/>
          </a:ln>
        </p:spPr>
        <p:txBody>
          <a:bodyPr>
            <a:spAutoFit/>
          </a:bodyPr>
          <a:lstStyle/>
          <a:p>
            <a:pPr marL="514350" indent="-514350" algn="ctr"/>
            <a:r>
              <a:rPr lang="en-US" sz="3200" b="1">
                <a:solidFill>
                  <a:srgbClr val="0000FF"/>
                </a:solidFill>
              </a:rPr>
              <a:t>ESDS ITEM HANDLING</a:t>
            </a:r>
          </a:p>
          <a:p>
            <a:pPr marL="514350" indent="-514350" algn="ctr">
              <a:buFontTx/>
              <a:buAutoNum type="arabicPlain" startAt="8"/>
            </a:pPr>
            <a:endParaRPr lang="en-US" sz="3200" b="1">
              <a:solidFill>
                <a:srgbClr val="0000FF"/>
              </a:solidFill>
            </a:endParaRPr>
          </a:p>
          <a:p>
            <a:pPr marL="514350" indent="-514350" algn="ctr"/>
            <a:r>
              <a:rPr lang="en-US" sz="2000" b="1">
                <a:solidFill>
                  <a:srgbClr val="0000FF"/>
                </a:solidFill>
              </a:rPr>
              <a:t>Chapter 8</a:t>
            </a:r>
          </a:p>
          <a:p>
            <a:pPr marL="514350" indent="-514350" algn="ctr"/>
            <a:r>
              <a:rPr lang="en-US" sz="2000" b="1">
                <a:solidFill>
                  <a:srgbClr val="0000FF"/>
                </a:solidFill>
              </a:rPr>
              <a:t>Page 44</a:t>
            </a:r>
          </a:p>
        </p:txBody>
      </p:sp>
      <p:pic>
        <p:nvPicPr>
          <p:cNvPr id="46083" name="Picture 4" descr="D:\Documents and Settings\E373767\Local Settings\Temporary Internet Files\Content.IE5\NHSBZ2JE\dglxasset[1].aspx"/>
          <p:cNvPicPr>
            <a:picLocks noChangeAspect="1" noChangeArrowheads="1"/>
          </p:cNvPicPr>
          <p:nvPr/>
        </p:nvPicPr>
        <p:blipFill>
          <a:blip r:embed="rId2" cstate="print"/>
          <a:srcRect/>
          <a:stretch>
            <a:fillRect/>
          </a:stretch>
        </p:blipFill>
        <p:spPr bwMode="auto">
          <a:xfrm>
            <a:off x="2770188" y="3048000"/>
            <a:ext cx="3844925"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914400" y="228600"/>
            <a:ext cx="7010400" cy="369888"/>
          </a:xfrm>
          <a:prstGeom prst="rect">
            <a:avLst/>
          </a:prstGeom>
          <a:noFill/>
          <a:ln w="9525">
            <a:noFill/>
            <a:miter lim="800000"/>
            <a:headEnd/>
            <a:tailEnd/>
          </a:ln>
        </p:spPr>
        <p:txBody>
          <a:bodyPr>
            <a:spAutoFit/>
          </a:bodyPr>
          <a:lstStyle/>
          <a:p>
            <a:pPr algn="ctr"/>
            <a:r>
              <a:rPr lang="en-US" b="1">
                <a:solidFill>
                  <a:srgbClr val="0000FF"/>
                </a:solidFill>
              </a:rPr>
              <a:t>8.1  GENERAL</a:t>
            </a:r>
          </a:p>
        </p:txBody>
      </p:sp>
      <p:sp>
        <p:nvSpPr>
          <p:cNvPr id="47107" name="TextBox 2"/>
          <p:cNvSpPr txBox="1">
            <a:spLocks noChangeArrowheads="1"/>
          </p:cNvSpPr>
          <p:nvPr/>
        </p:nvSpPr>
        <p:spPr bwMode="auto">
          <a:xfrm>
            <a:off x="533400" y="685800"/>
            <a:ext cx="8153400" cy="5262563"/>
          </a:xfrm>
          <a:prstGeom prst="rect">
            <a:avLst/>
          </a:prstGeom>
          <a:noFill/>
          <a:ln w="9525">
            <a:noFill/>
            <a:miter lim="800000"/>
            <a:headEnd/>
            <a:tailEnd/>
          </a:ln>
        </p:spPr>
        <p:txBody>
          <a:bodyPr>
            <a:spAutoFit/>
          </a:bodyPr>
          <a:lstStyle/>
          <a:p>
            <a:r>
              <a:rPr lang="en-US" sz="1400" b="1">
                <a:solidFill>
                  <a:srgbClr val="0000FF"/>
                </a:solidFill>
              </a:rPr>
              <a:t>8.1.1</a:t>
            </a:r>
            <a:r>
              <a:rPr lang="en-US" sz="1400" b="1"/>
              <a:t>  ESDS items must be handled  </a:t>
            </a:r>
            <a:r>
              <a:rPr lang="en-US" sz="1400" b="1">
                <a:solidFill>
                  <a:srgbClr val="C00000"/>
                </a:solidFill>
              </a:rPr>
              <a:t>ONLY</a:t>
            </a:r>
            <a:r>
              <a:rPr lang="en-US" sz="1400" b="1"/>
              <a:t>  in EPAs.                                                                                  	Outside of EPAs, ESDS items must be completely enclosed inside                             	ESD-protective packaging in a ESD protective container (tote or box).</a:t>
            </a:r>
          </a:p>
          <a:p>
            <a:endParaRPr lang="en-US" sz="1400" b="1"/>
          </a:p>
          <a:p>
            <a:r>
              <a:rPr lang="en-US" sz="1400" b="1">
                <a:solidFill>
                  <a:srgbClr val="0000FF"/>
                </a:solidFill>
              </a:rPr>
              <a:t>8.1.2  </a:t>
            </a:r>
            <a:r>
              <a:rPr lang="en-US" sz="1400" b="1"/>
              <a:t>Paperwork accompanying an ESD item (e.g., QA records, routings, and instructions) 	must be in static dissipative bags or envelopes.</a:t>
            </a:r>
          </a:p>
          <a:p>
            <a:r>
              <a:rPr lang="en-US" sz="1400" b="1"/>
              <a:t>	Paperwork must never</a:t>
            </a:r>
            <a:r>
              <a:rPr lang="en-US" sz="1400" b="1">
                <a:solidFill>
                  <a:srgbClr val="FF0000"/>
                </a:solidFill>
              </a:rPr>
              <a:t> </a:t>
            </a:r>
            <a:r>
              <a:rPr lang="en-US" sz="1400" b="1"/>
              <a:t>come in </a:t>
            </a:r>
            <a:r>
              <a:rPr lang="en-US" sz="1400" b="1">
                <a:solidFill>
                  <a:srgbClr val="FF0000"/>
                </a:solidFill>
              </a:rPr>
              <a:t>physical </a:t>
            </a:r>
            <a:r>
              <a:rPr lang="en-US" sz="1400" b="1"/>
              <a:t>contact with ESDS items.</a:t>
            </a:r>
          </a:p>
          <a:p>
            <a:r>
              <a:rPr lang="en-US" sz="1400" b="1"/>
              <a:t>	</a:t>
            </a:r>
          </a:p>
          <a:p>
            <a:r>
              <a:rPr lang="en-US" sz="1400" b="1"/>
              <a:t>	Materials verified to be safe in an EPA are </a:t>
            </a:r>
            <a:r>
              <a:rPr lang="en-US" sz="1400" b="1">
                <a:solidFill>
                  <a:srgbClr val="009900"/>
                </a:solidFill>
              </a:rPr>
              <a:t>exempt</a:t>
            </a:r>
            <a:r>
              <a:rPr lang="en-US" sz="1400" b="1"/>
              <a:t> from this requirement.</a:t>
            </a:r>
          </a:p>
          <a:p>
            <a:endParaRPr lang="en-US" sz="1400" b="1"/>
          </a:p>
          <a:p>
            <a:r>
              <a:rPr lang="en-US" sz="1400" b="1">
                <a:solidFill>
                  <a:srgbClr val="0000FF"/>
                </a:solidFill>
              </a:rPr>
              <a:t>8.1.3 </a:t>
            </a:r>
            <a:r>
              <a:rPr lang="en-US" sz="1400" b="1"/>
              <a:t> Shunts such as bars, clips, or conductive coverings, are used to protect ESDS item 	when it is not being tested or worked on (</a:t>
            </a:r>
            <a:r>
              <a:rPr lang="en-US" sz="1400" b="1">
                <a:solidFill>
                  <a:srgbClr val="CC00FF"/>
                </a:solidFill>
              </a:rPr>
              <a:t>at equal potential</a:t>
            </a:r>
            <a:r>
              <a:rPr lang="en-US" sz="1400" b="1"/>
              <a:t>).</a:t>
            </a:r>
          </a:p>
          <a:p>
            <a:endParaRPr lang="en-US" sz="1400" b="1"/>
          </a:p>
          <a:p>
            <a:r>
              <a:rPr lang="en-US" sz="1400" b="1"/>
              <a:t>	Process-essential insulators (e.g., Kapton tape) must be neutralized with an 	ionizer before they are moved within 12 inches of ESDS items.</a:t>
            </a:r>
          </a:p>
          <a:p>
            <a:endParaRPr lang="en-US" sz="1400" b="1"/>
          </a:p>
          <a:p>
            <a:r>
              <a:rPr lang="en-US" sz="1400" b="1">
                <a:solidFill>
                  <a:srgbClr val="0000FF"/>
                </a:solidFill>
              </a:rPr>
              <a:t>8.1.4 </a:t>
            </a:r>
            <a:r>
              <a:rPr lang="en-US" sz="1400" b="1"/>
              <a:t> All containers, tools, test equipment, and fixtures used in EPAs must be grounded 	before and during use. </a:t>
            </a:r>
          </a:p>
          <a:p>
            <a:r>
              <a:rPr lang="en-US" sz="1400" b="1"/>
              <a:t>	Before connecting or disconnecting test cables, a common soft ground  between 	an ESDS item and any test equipment is to be established.</a:t>
            </a:r>
          </a:p>
          <a:p>
            <a:endParaRPr lang="en-US" sz="1400" b="1"/>
          </a:p>
          <a:p>
            <a:r>
              <a:rPr lang="en-US" sz="1400" b="1">
                <a:solidFill>
                  <a:srgbClr val="0000FF"/>
                </a:solidFill>
              </a:rPr>
              <a:t>8.1.5</a:t>
            </a:r>
            <a:r>
              <a:rPr lang="en-US" sz="1400" b="1"/>
              <a:t>  While in the vicinity of ESDS items, personnel handling ESDS items must avoid physical 	activities that  produce static charges (e.g., wiping feet, or adding or removing 	items of clothing – </a:t>
            </a:r>
            <a:r>
              <a:rPr lang="en-US" sz="1400" b="1">
                <a:solidFill>
                  <a:srgbClr val="CC00FF"/>
                </a:solidFill>
              </a:rPr>
              <a:t>triboelectric charging</a:t>
            </a:r>
            <a:r>
              <a:rPr lang="en-US" sz="1400" b="1"/>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990600" y="304800"/>
            <a:ext cx="7010400" cy="338138"/>
          </a:xfrm>
          <a:prstGeom prst="rect">
            <a:avLst/>
          </a:prstGeom>
          <a:noFill/>
          <a:ln w="9525">
            <a:noFill/>
            <a:miter lim="800000"/>
            <a:headEnd/>
            <a:tailEnd/>
          </a:ln>
        </p:spPr>
        <p:txBody>
          <a:bodyPr>
            <a:spAutoFit/>
          </a:bodyPr>
          <a:lstStyle/>
          <a:p>
            <a:pPr algn="ctr"/>
            <a:r>
              <a:rPr lang="en-US" sz="1600" b="1">
                <a:solidFill>
                  <a:srgbClr val="0000FF"/>
                </a:solidFill>
              </a:rPr>
              <a:t>8.2 SPECIAL REQUIREMENTS FOR </a:t>
            </a:r>
            <a:r>
              <a:rPr lang="en-US" sz="1600" b="1" u="sng">
                <a:solidFill>
                  <a:srgbClr val="CC00FF"/>
                </a:solidFill>
              </a:rPr>
              <a:t>HIGHLY SENSITIVE </a:t>
            </a:r>
            <a:r>
              <a:rPr lang="en-US" sz="1600" b="1">
                <a:solidFill>
                  <a:srgbClr val="0000FF"/>
                </a:solidFill>
              </a:rPr>
              <a:t>ITEMS</a:t>
            </a:r>
          </a:p>
        </p:txBody>
      </p:sp>
      <p:sp>
        <p:nvSpPr>
          <p:cNvPr id="48131" name="TextBox 2"/>
          <p:cNvSpPr txBox="1">
            <a:spLocks noChangeArrowheads="1"/>
          </p:cNvSpPr>
          <p:nvPr/>
        </p:nvSpPr>
        <p:spPr bwMode="auto">
          <a:xfrm>
            <a:off x="457200" y="685800"/>
            <a:ext cx="8305800" cy="830263"/>
          </a:xfrm>
          <a:prstGeom prst="rect">
            <a:avLst/>
          </a:prstGeom>
          <a:noFill/>
          <a:ln w="9525">
            <a:noFill/>
            <a:miter lim="800000"/>
            <a:headEnd/>
            <a:tailEnd/>
          </a:ln>
        </p:spPr>
        <p:txBody>
          <a:bodyPr>
            <a:spAutoFit/>
          </a:bodyPr>
          <a:lstStyle/>
          <a:p>
            <a:r>
              <a:rPr lang="en-US" sz="1200" b="1">
                <a:solidFill>
                  <a:srgbClr val="0000FF"/>
                </a:solidFill>
              </a:rPr>
              <a:t>8.2.1</a:t>
            </a:r>
            <a:r>
              <a:rPr lang="en-US" sz="1200" b="1"/>
              <a:t>  Table 8-1 summarizes recommendations made throughout this document which are particular to HBM 	Class 0 (&lt; 250 volts) and MM Class M1 (&lt; 100 volts) only.</a:t>
            </a:r>
          </a:p>
          <a:p>
            <a:endParaRPr lang="en-US" sz="1200" b="1"/>
          </a:p>
          <a:p>
            <a:r>
              <a:rPr lang="en-US" sz="1200" b="1"/>
              <a:t>	</a:t>
            </a:r>
          </a:p>
        </p:txBody>
      </p:sp>
      <p:graphicFrame>
        <p:nvGraphicFramePr>
          <p:cNvPr id="4" name="Table 3"/>
          <p:cNvGraphicFramePr>
            <a:graphicFrameLocks noGrp="1"/>
          </p:cNvGraphicFramePr>
          <p:nvPr/>
        </p:nvGraphicFramePr>
        <p:xfrm>
          <a:off x="1524000" y="1219200"/>
          <a:ext cx="6096000" cy="4287520"/>
        </p:xfrm>
        <a:graphic>
          <a:graphicData uri="http://schemas.openxmlformats.org/drawingml/2006/table">
            <a:tbl>
              <a:tblPr firstRow="1" bandRow="1">
                <a:tableStyleId>{5C22544A-7EE6-4342-B048-85BDC9FD1C3A}</a:tableStyleId>
              </a:tblPr>
              <a:tblGrid>
                <a:gridCol w="2286000"/>
                <a:gridCol w="3810000"/>
              </a:tblGrid>
              <a:tr h="370840">
                <a:tc>
                  <a:txBody>
                    <a:bodyPr/>
                    <a:lstStyle/>
                    <a:p>
                      <a:pPr algn="ctr"/>
                      <a:r>
                        <a:rPr lang="en-US" sz="1200" dirty="0" smtClean="0"/>
                        <a:t>Topic</a:t>
                      </a:r>
                      <a:endParaRPr lang="en-US" dirty="0"/>
                    </a:p>
                  </a:txBody>
                  <a:tcPr/>
                </a:tc>
                <a:tc>
                  <a:txBody>
                    <a:bodyPr/>
                    <a:lstStyle/>
                    <a:p>
                      <a:pPr algn="ctr"/>
                      <a:r>
                        <a:rPr lang="en-US" sz="1200" dirty="0" smtClean="0"/>
                        <a:t>Recommendation</a:t>
                      </a:r>
                      <a:endParaRPr lang="en-US" sz="1200" dirty="0"/>
                    </a:p>
                  </a:txBody>
                  <a:tcPr/>
                </a:tc>
              </a:tr>
              <a:tr h="370840">
                <a:tc>
                  <a:txBody>
                    <a:bodyPr/>
                    <a:lstStyle/>
                    <a:p>
                      <a:r>
                        <a:rPr lang="en-US" sz="1100" b="1" dirty="0" smtClean="0"/>
                        <a:t>Chairs &amp; tools</a:t>
                      </a:r>
                      <a:endParaRPr lang="en-US" sz="1100" b="1" dirty="0"/>
                    </a:p>
                  </a:txBody>
                  <a:tcPr/>
                </a:tc>
                <a:tc>
                  <a:txBody>
                    <a:bodyPr/>
                    <a:lstStyle/>
                    <a:p>
                      <a:r>
                        <a:rPr lang="en-US" sz="1100" b="1" dirty="0" smtClean="0"/>
                        <a:t>Ground &amp; periodically verify as ESD protective            See Table 7-1 for intervals</a:t>
                      </a:r>
                      <a:endParaRPr lang="en-US" sz="1100" b="1" dirty="0"/>
                    </a:p>
                  </a:txBody>
                  <a:tcPr/>
                </a:tc>
              </a:tr>
              <a:tr h="370840">
                <a:tc>
                  <a:txBody>
                    <a:bodyPr/>
                    <a:lstStyle/>
                    <a:p>
                      <a:pPr algn="l"/>
                      <a:r>
                        <a:rPr lang="en-US" sz="1100" b="1" dirty="0" smtClean="0"/>
                        <a:t>Conductive</a:t>
                      </a:r>
                      <a:r>
                        <a:rPr lang="en-US" sz="1100" b="1" baseline="0" dirty="0" smtClean="0"/>
                        <a:t> or dissipative floors or floor mats</a:t>
                      </a:r>
                      <a:endParaRPr lang="en-US" sz="1100" b="1" dirty="0"/>
                    </a:p>
                  </a:txBody>
                  <a:tcPr/>
                </a:tc>
                <a:tc>
                  <a:txBody>
                    <a:bodyPr/>
                    <a:lstStyle/>
                    <a:p>
                      <a:r>
                        <a:rPr lang="en-US" sz="1100" b="1" dirty="0" smtClean="0"/>
                        <a:t>Use them in area in front of the EPA or in the designated EPA floor space.</a:t>
                      </a:r>
                      <a:endParaRPr lang="en-US" sz="1100" b="1" dirty="0"/>
                    </a:p>
                  </a:txBody>
                  <a:tcPr/>
                </a:tc>
              </a:tr>
              <a:tr h="370840">
                <a:tc>
                  <a:txBody>
                    <a:bodyPr/>
                    <a:lstStyle/>
                    <a:p>
                      <a:r>
                        <a:rPr lang="en-US" sz="1100" b="1" dirty="0" smtClean="0"/>
                        <a:t>Relative humidity</a:t>
                      </a:r>
                      <a:endParaRPr lang="en-US" sz="1100" b="1" dirty="0"/>
                    </a:p>
                  </a:txBody>
                  <a:tcPr/>
                </a:tc>
                <a:tc>
                  <a:txBody>
                    <a:bodyPr/>
                    <a:lstStyle/>
                    <a:p>
                      <a:r>
                        <a:rPr lang="en-US" sz="1100" b="1" dirty="0" smtClean="0"/>
                        <a:t>Kept  &gt; 40%, monitor</a:t>
                      </a:r>
                      <a:r>
                        <a:rPr lang="en-US" sz="1100" b="1" baseline="0" dirty="0" smtClean="0"/>
                        <a:t> &amp; record just before work starts. Additional precautions must be used to operate &lt; 40%.</a:t>
                      </a:r>
                      <a:endParaRPr lang="en-US" sz="1100" b="1" dirty="0"/>
                    </a:p>
                  </a:txBody>
                  <a:tcPr/>
                </a:tc>
              </a:tr>
              <a:tr h="370840">
                <a:tc>
                  <a:txBody>
                    <a:bodyPr/>
                    <a:lstStyle/>
                    <a:p>
                      <a:r>
                        <a:rPr lang="en-US" sz="1100" b="1" dirty="0" smtClean="0"/>
                        <a:t>Ionizers</a:t>
                      </a:r>
                      <a:endParaRPr lang="en-US" sz="1100" b="1" dirty="0"/>
                    </a:p>
                  </a:txBody>
                  <a:tcPr/>
                </a:tc>
                <a:tc>
                  <a:txBody>
                    <a:bodyPr/>
                    <a:lstStyle/>
                    <a:p>
                      <a:r>
                        <a:rPr lang="en-US" sz="1100" b="1" dirty="0" smtClean="0"/>
                        <a:t>Keep them  in place &amp; working properly See Table 7-2. It is recommended a survey meter be used to check area before work starts.</a:t>
                      </a:r>
                      <a:endParaRPr lang="en-US" sz="1100" b="1" dirty="0"/>
                    </a:p>
                  </a:txBody>
                  <a:tcPr/>
                </a:tc>
              </a:tr>
              <a:tr h="370840">
                <a:tc>
                  <a:txBody>
                    <a:bodyPr/>
                    <a:lstStyle/>
                    <a:p>
                      <a:r>
                        <a:rPr lang="en-US" sz="1100" b="1" dirty="0" smtClean="0"/>
                        <a:t>Smocks</a:t>
                      </a:r>
                      <a:endParaRPr lang="en-US" sz="1100" b="1" dirty="0"/>
                    </a:p>
                  </a:txBody>
                  <a:tcPr/>
                </a:tc>
                <a:tc>
                  <a:txBody>
                    <a:bodyPr/>
                    <a:lstStyle/>
                    <a:p>
                      <a:r>
                        <a:rPr lang="en-US" sz="1100" b="1" dirty="0" smtClean="0"/>
                        <a:t>Must</a:t>
                      </a:r>
                      <a:r>
                        <a:rPr lang="en-US" sz="1100" b="1" baseline="0" dirty="0" smtClean="0"/>
                        <a:t> be discharged to CPG or through a wrist strap. The CMS, if used, must not interfere with grounding of the smock or vice versa.</a:t>
                      </a:r>
                      <a:endParaRPr lang="en-US" sz="1100" b="1" dirty="0"/>
                    </a:p>
                  </a:txBody>
                  <a:tcPr/>
                </a:tc>
              </a:tr>
              <a:tr h="370840">
                <a:tc>
                  <a:txBody>
                    <a:bodyPr/>
                    <a:lstStyle/>
                    <a:p>
                      <a:r>
                        <a:rPr lang="en-US" sz="1100" b="1" dirty="0" smtClean="0"/>
                        <a:t>Mating and De-mating cables and harnesses</a:t>
                      </a:r>
                      <a:endParaRPr lang="en-US" sz="1100" b="1" dirty="0"/>
                    </a:p>
                  </a:txBody>
                  <a:tcPr/>
                </a:tc>
                <a:tc>
                  <a:txBody>
                    <a:bodyPr/>
                    <a:lstStyle/>
                    <a:p>
                      <a:r>
                        <a:rPr lang="en-US" sz="1100" b="1" dirty="0" smtClean="0"/>
                        <a:t>Must be discharged to ground through an approved method prior to mating and de-mating to ESD sensitive assemblies.</a:t>
                      </a:r>
                      <a:endParaRPr lang="en-US" sz="1100" b="1" dirty="0"/>
                    </a:p>
                  </a:txBody>
                  <a:tcPr/>
                </a:tc>
              </a:tr>
              <a:tr h="370840">
                <a:tc>
                  <a:txBody>
                    <a:bodyPr/>
                    <a:lstStyle/>
                    <a:p>
                      <a:r>
                        <a:rPr lang="en-US" sz="1100" b="1" dirty="0" smtClean="0"/>
                        <a:t>Soldering irons</a:t>
                      </a:r>
                      <a:endParaRPr lang="en-US" sz="1100" b="1" dirty="0"/>
                    </a:p>
                  </a:txBody>
                  <a:tcPr/>
                </a:tc>
                <a:tc>
                  <a:txBody>
                    <a:bodyPr/>
                    <a:lstStyle/>
                    <a:p>
                      <a:r>
                        <a:rPr lang="en-US" sz="1100" b="1" dirty="0" smtClean="0"/>
                        <a:t>Check for proper ESD operation before start of operation.</a:t>
                      </a:r>
                      <a:endParaRPr lang="en-US" sz="1100" b="1" dirty="0"/>
                    </a:p>
                  </a:txBody>
                  <a:tcPr/>
                </a:tc>
              </a:tr>
              <a:tr h="370840">
                <a:tc>
                  <a:txBody>
                    <a:bodyPr/>
                    <a:lstStyle/>
                    <a:p>
                      <a:r>
                        <a:rPr lang="en-US" sz="1100" b="1" dirty="0" smtClean="0"/>
                        <a:t>Signage</a:t>
                      </a:r>
                      <a:endParaRPr lang="en-US" sz="1100" b="1" dirty="0"/>
                    </a:p>
                  </a:txBody>
                  <a:tcPr/>
                </a:tc>
                <a:tc>
                  <a:txBody>
                    <a:bodyPr/>
                    <a:lstStyle/>
                    <a:p>
                      <a:r>
                        <a:rPr lang="en-US" sz="1100" b="1" dirty="0" smtClean="0"/>
                        <a:t>Display them, describing the Class sensitivity level for the area.</a:t>
                      </a:r>
                      <a:endParaRPr lang="en-US" sz="1100" b="1" dirty="0"/>
                    </a:p>
                  </a:txBody>
                  <a:tcPr/>
                </a:tc>
              </a:tr>
            </a:tbl>
          </a:graphicData>
        </a:graphic>
      </p:graphicFrame>
      <p:sp>
        <p:nvSpPr>
          <p:cNvPr id="48164" name="TextBox 4"/>
          <p:cNvSpPr txBox="1">
            <a:spLocks noChangeArrowheads="1"/>
          </p:cNvSpPr>
          <p:nvPr/>
        </p:nvSpPr>
        <p:spPr bwMode="auto">
          <a:xfrm>
            <a:off x="381000" y="1371600"/>
            <a:ext cx="990600" cy="307975"/>
          </a:xfrm>
          <a:prstGeom prst="rect">
            <a:avLst/>
          </a:prstGeom>
          <a:noFill/>
          <a:ln w="9525">
            <a:noFill/>
            <a:miter lim="800000"/>
            <a:headEnd/>
            <a:tailEnd/>
          </a:ln>
        </p:spPr>
        <p:txBody>
          <a:bodyPr>
            <a:spAutoFit/>
          </a:bodyPr>
          <a:lstStyle/>
          <a:p>
            <a:r>
              <a:rPr lang="en-US" sz="1400" b="1"/>
              <a:t>Table 8-1</a:t>
            </a:r>
          </a:p>
        </p:txBody>
      </p:sp>
      <p:sp>
        <p:nvSpPr>
          <p:cNvPr id="48165" name="TextBox 5"/>
          <p:cNvSpPr txBox="1">
            <a:spLocks noChangeArrowheads="1"/>
          </p:cNvSpPr>
          <p:nvPr/>
        </p:nvSpPr>
        <p:spPr bwMode="auto">
          <a:xfrm>
            <a:off x="685800" y="5638800"/>
            <a:ext cx="7620000" cy="646113"/>
          </a:xfrm>
          <a:prstGeom prst="rect">
            <a:avLst/>
          </a:prstGeom>
          <a:noFill/>
          <a:ln w="9525">
            <a:noFill/>
            <a:miter lim="800000"/>
            <a:headEnd/>
            <a:tailEnd/>
          </a:ln>
        </p:spPr>
        <p:txBody>
          <a:bodyPr>
            <a:spAutoFit/>
          </a:bodyPr>
          <a:lstStyle/>
          <a:p>
            <a:r>
              <a:rPr lang="en-US" sz="1200" b="1"/>
              <a:t>For </a:t>
            </a:r>
            <a:r>
              <a:rPr lang="en-US" sz="1200" b="1" u="sng">
                <a:solidFill>
                  <a:srgbClr val="CC00FF"/>
                </a:solidFill>
              </a:rPr>
              <a:t>higher sensitivity </a:t>
            </a:r>
            <a:r>
              <a:rPr lang="en-US" sz="1200" b="1"/>
              <a:t>levels, for devices sensitive to </a:t>
            </a:r>
            <a:r>
              <a:rPr lang="en-US" sz="1200" b="1" u="sng">
                <a:solidFill>
                  <a:srgbClr val="CC00FF"/>
                </a:solidFill>
              </a:rPr>
              <a:t>CDM</a:t>
            </a:r>
            <a:r>
              <a:rPr lang="en-US" sz="1200" b="1"/>
              <a:t> events, or for other </a:t>
            </a:r>
            <a:r>
              <a:rPr lang="en-US" sz="1200" b="1" u="sng">
                <a:solidFill>
                  <a:srgbClr val="CC00FF"/>
                </a:solidFill>
              </a:rPr>
              <a:t>special</a:t>
            </a:r>
            <a:r>
              <a:rPr lang="en-US" sz="1200" b="1"/>
              <a:t> cases, the Project engineers should partner with the ESD Program Manager to determine suitable ESD Control Program requirements.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533400" y="533400"/>
            <a:ext cx="8001000" cy="1384995"/>
          </a:xfrm>
          <a:prstGeom prst="rect">
            <a:avLst/>
          </a:prstGeom>
          <a:noFill/>
          <a:ln w="9525">
            <a:noFill/>
            <a:miter lim="800000"/>
            <a:headEnd/>
            <a:tailEnd/>
          </a:ln>
        </p:spPr>
        <p:txBody>
          <a:bodyPr>
            <a:spAutoFit/>
          </a:bodyPr>
          <a:lstStyle/>
          <a:p>
            <a:r>
              <a:rPr lang="en-US" sz="1400" b="1" dirty="0">
                <a:solidFill>
                  <a:srgbClr val="0000FF"/>
                </a:solidFill>
              </a:rPr>
              <a:t>8.2.2   </a:t>
            </a:r>
            <a:r>
              <a:rPr lang="en-US" sz="1400" b="1" dirty="0" smtClean="0"/>
              <a:t>When assembling parts sensitive to high current/very low pulse time events, the measures prescribed for HBM and MM models </a:t>
            </a:r>
            <a:r>
              <a:rPr lang="en-US" sz="1400" b="1" i="1" u="sng" dirty="0" smtClean="0"/>
              <a:t>do not </a:t>
            </a:r>
            <a:r>
              <a:rPr lang="en-US" sz="1400" b="1" dirty="0" smtClean="0"/>
              <a:t>provide sufficient component  protection.  </a:t>
            </a:r>
            <a:endParaRPr lang="en-US" sz="1400" b="1" dirty="0"/>
          </a:p>
          <a:p>
            <a:r>
              <a:rPr lang="en-US" sz="1400" b="1" dirty="0" smtClean="0"/>
              <a:t>This  </a:t>
            </a:r>
            <a:r>
              <a:rPr lang="en-US" sz="1400" b="1" dirty="0"/>
              <a:t>section provides guidance for handling components sensitive to breakdown voltages as low as 2 volts and energies as low as 0.3</a:t>
            </a:r>
            <a:r>
              <a:rPr lang="el-GR" sz="1400" b="1" dirty="0"/>
              <a:t>μ</a:t>
            </a:r>
            <a:r>
              <a:rPr lang="en-US" sz="1400" b="1" dirty="0"/>
              <a:t>J.</a:t>
            </a:r>
          </a:p>
          <a:p>
            <a:r>
              <a:rPr lang="en-US" sz="1400" b="1" dirty="0"/>
              <a:t>	</a:t>
            </a:r>
            <a:r>
              <a:rPr lang="en-US" sz="1400" b="1" i="1" u="sng" dirty="0">
                <a:solidFill>
                  <a:srgbClr val="FF0000"/>
                </a:solidFill>
              </a:rPr>
              <a:t>(Review this section, par 8.2.2, at your leisure)  </a:t>
            </a:r>
          </a:p>
        </p:txBody>
      </p:sp>
      <p:sp>
        <p:nvSpPr>
          <p:cNvPr id="3" name="TextBox 2"/>
          <p:cNvSpPr txBox="1"/>
          <p:nvPr/>
        </p:nvSpPr>
        <p:spPr>
          <a:xfrm>
            <a:off x="457200" y="2286000"/>
            <a:ext cx="8077200" cy="3786188"/>
          </a:xfrm>
          <a:prstGeom prst="rect">
            <a:avLst/>
          </a:prstGeom>
          <a:noFill/>
        </p:spPr>
        <p:txBody>
          <a:bodyPr>
            <a:spAutoFit/>
          </a:bodyPr>
          <a:lstStyle/>
          <a:p>
            <a:pPr algn="ctr">
              <a:defRPr/>
            </a:pPr>
            <a:r>
              <a:rPr lang="en-US" sz="1600" b="1" dirty="0">
                <a:solidFill>
                  <a:srgbClr val="0000FF"/>
                </a:solidFill>
              </a:rPr>
              <a:t>8.3  RECEIVING, INTERNAL HANDLING, AND SHIPPING</a:t>
            </a:r>
          </a:p>
          <a:p>
            <a:pPr>
              <a:defRPr/>
            </a:pPr>
            <a:r>
              <a:rPr lang="en-US" sz="1400" b="1" dirty="0">
                <a:solidFill>
                  <a:srgbClr val="0000FF"/>
                </a:solidFill>
              </a:rPr>
              <a:t>8.3.1  </a:t>
            </a:r>
            <a:r>
              <a:rPr lang="en-US" sz="1400" b="1" dirty="0"/>
              <a:t>Incoming inspection includes examining all ESDS items for proper ESDS precautionary marking and ESD-protective packaging. </a:t>
            </a:r>
          </a:p>
          <a:p>
            <a:pPr>
              <a:defRPr/>
            </a:pPr>
            <a:r>
              <a:rPr lang="en-US" sz="1400" b="1" dirty="0"/>
              <a:t>Inadequate precautionary markings must be corrected and handling history investigated prior to further processing.</a:t>
            </a:r>
          </a:p>
          <a:p>
            <a:pPr>
              <a:defRPr/>
            </a:pPr>
            <a:endParaRPr lang="en-US" sz="1400" b="1" dirty="0"/>
          </a:p>
          <a:p>
            <a:pPr>
              <a:defRPr/>
            </a:pPr>
            <a:r>
              <a:rPr lang="en-US" sz="1400" b="1" dirty="0">
                <a:solidFill>
                  <a:srgbClr val="0000FF"/>
                </a:solidFill>
              </a:rPr>
              <a:t>8.3.2</a:t>
            </a:r>
            <a:r>
              <a:rPr lang="en-US" sz="1400" b="1" dirty="0"/>
              <a:t>  When an item is received that has not been protected during shipment or internal transfer, it should be:</a:t>
            </a:r>
          </a:p>
          <a:p>
            <a:pPr marL="342900" indent="-342900">
              <a:buClr>
                <a:srgbClr val="0000FF"/>
              </a:buClr>
              <a:buFont typeface="+mj-lt"/>
              <a:buAutoNum type="alphaLcPeriod"/>
              <a:defRPr/>
            </a:pPr>
            <a:r>
              <a:rPr lang="en-US" sz="1400" b="1" dirty="0"/>
              <a:t>Rejected as defective</a:t>
            </a:r>
          </a:p>
          <a:p>
            <a:pPr marL="342900" indent="-342900">
              <a:buClr>
                <a:srgbClr val="0000FF"/>
              </a:buClr>
              <a:buFontTx/>
              <a:buAutoNum type="alphaLcPeriod"/>
              <a:defRPr/>
            </a:pPr>
            <a:r>
              <a:rPr lang="en-US" sz="1400" b="1" dirty="0"/>
              <a:t>Processed as </a:t>
            </a:r>
            <a:r>
              <a:rPr lang="en-US" sz="1400" b="1" dirty="0" smtClean="0"/>
              <a:t>non-conforming </a:t>
            </a:r>
            <a:r>
              <a:rPr lang="en-US" sz="1400" b="1" dirty="0"/>
              <a:t>material</a:t>
            </a:r>
          </a:p>
          <a:p>
            <a:pPr marL="342900" indent="-342900">
              <a:buClr>
                <a:srgbClr val="0000FF"/>
              </a:buClr>
              <a:buFontTx/>
              <a:buAutoNum type="alphaLcPeriod"/>
              <a:defRPr/>
            </a:pPr>
            <a:r>
              <a:rPr lang="en-US" sz="1400" b="1" dirty="0"/>
              <a:t>Package should be labeled as </a:t>
            </a:r>
            <a:r>
              <a:rPr lang="en-US" sz="1400" b="1" dirty="0">
                <a:solidFill>
                  <a:srgbClr val="C00000"/>
                </a:solidFill>
              </a:rPr>
              <a:t>FAILED</a:t>
            </a:r>
            <a:r>
              <a:rPr lang="en-US" sz="1400" b="1" dirty="0"/>
              <a:t> ESDS material and the incident reported</a:t>
            </a:r>
          </a:p>
          <a:p>
            <a:pPr marL="342900" indent="-342900">
              <a:buClr>
                <a:srgbClr val="0000FF"/>
              </a:buClr>
              <a:defRPr/>
            </a:pPr>
            <a:endParaRPr lang="en-US" sz="1400" b="1" dirty="0"/>
          </a:p>
          <a:p>
            <a:pPr marL="342900" indent="-342900">
              <a:buClr>
                <a:srgbClr val="0000FF"/>
              </a:buClr>
              <a:defRPr/>
            </a:pPr>
            <a:r>
              <a:rPr lang="en-US" sz="1400" b="1" dirty="0">
                <a:solidFill>
                  <a:srgbClr val="0000FF"/>
                </a:solidFill>
              </a:rPr>
              <a:t>8.3.3</a:t>
            </a:r>
            <a:r>
              <a:rPr lang="en-US" sz="1400" b="1" dirty="0"/>
              <a:t>  When a kit is assembled that includes ESDS items, the entire kit and accompanying documentation must be packaged and marked as ESDS.</a:t>
            </a:r>
          </a:p>
          <a:p>
            <a:pPr marL="342900" indent="-342900">
              <a:buClr>
                <a:srgbClr val="0000FF"/>
              </a:buClr>
              <a:defRPr/>
            </a:pPr>
            <a:endParaRPr lang="en-US" sz="1400" b="1" dirty="0"/>
          </a:p>
          <a:p>
            <a:pPr marL="342900" indent="-342900">
              <a:buClr>
                <a:srgbClr val="0000FF"/>
              </a:buClr>
              <a:defRPr/>
            </a:pPr>
            <a:r>
              <a:rPr lang="en-US" sz="1400" b="1" dirty="0">
                <a:solidFill>
                  <a:srgbClr val="0000FF"/>
                </a:solidFill>
              </a:rPr>
              <a:t>8.3.4</a:t>
            </a:r>
            <a:r>
              <a:rPr lang="en-US" sz="1400" b="1" dirty="0"/>
              <a:t>  ESDS items packaged for shipping must be packaged and marked </a:t>
            </a:r>
            <a:r>
              <a:rPr lang="en-US" sz="1400" b="1" i="1" u="sng" dirty="0"/>
              <a:t>per contract</a:t>
            </a:r>
            <a:r>
              <a:rPr lang="en-US" sz="1400" b="1" i="1" dirty="0"/>
              <a:t>            </a:t>
            </a:r>
            <a:r>
              <a:rPr lang="en-US" sz="1400" b="1" dirty="0"/>
              <a:t>and per special instructions defined in these ESD implementation plan.</a:t>
            </a:r>
          </a:p>
        </p:txBody>
      </p:sp>
      <p:pic>
        <p:nvPicPr>
          <p:cNvPr id="49156" name="Picture 4" descr="D:\Documents and Settings\E373767\Local Settings\Temporary Internet Files\Content.IE5\NHSBZ2JE\MC910216335[2].png"/>
          <p:cNvPicPr>
            <a:picLocks noChangeAspect="1" noChangeArrowheads="1"/>
          </p:cNvPicPr>
          <p:nvPr/>
        </p:nvPicPr>
        <p:blipFill>
          <a:blip r:embed="rId2" cstate="print"/>
          <a:srcRect/>
          <a:stretch>
            <a:fillRect/>
          </a:stretch>
        </p:blipFill>
        <p:spPr bwMode="auto">
          <a:xfrm>
            <a:off x="7620000" y="4027488"/>
            <a:ext cx="838200" cy="900112"/>
          </a:xfrm>
          <a:prstGeom prst="rect">
            <a:avLst/>
          </a:prstGeom>
          <a:noFill/>
          <a:ln w="9525">
            <a:noFill/>
            <a:miter lim="800000"/>
            <a:headEnd/>
            <a:tailEnd/>
          </a:ln>
        </p:spPr>
      </p:pic>
      <p:pic>
        <p:nvPicPr>
          <p:cNvPr id="49157" name="Picture 5" descr="D:\Documents and Settings\E373767\Local Settings\Temporary Internet Files\Content.IE5\NHSBZ2JE\dglxasset[1].aspx"/>
          <p:cNvPicPr>
            <a:picLocks noChangeAspect="1" noChangeArrowheads="1"/>
          </p:cNvPicPr>
          <p:nvPr/>
        </p:nvPicPr>
        <p:blipFill>
          <a:blip r:embed="rId3" cstate="print"/>
          <a:srcRect/>
          <a:stretch>
            <a:fillRect/>
          </a:stretch>
        </p:blipFill>
        <p:spPr bwMode="auto">
          <a:xfrm>
            <a:off x="7727950" y="5327650"/>
            <a:ext cx="882650" cy="920750"/>
          </a:xfrm>
          <a:prstGeom prst="rect">
            <a:avLst/>
          </a:prstGeom>
          <a:noFill/>
          <a:ln w="9525">
            <a:noFill/>
            <a:miter lim="800000"/>
            <a:headEnd/>
            <a:tailEnd/>
          </a:ln>
        </p:spPr>
      </p:pic>
      <p:pic>
        <p:nvPicPr>
          <p:cNvPr id="49158" name="Picture 6" descr="D:\Documents and Settings\E373767\Local Settings\Temporary Internet Files\Content.IE5\MMR5H9OY\dglxasset[1].aspx"/>
          <p:cNvPicPr>
            <a:picLocks noChangeAspect="1" noChangeArrowheads="1"/>
          </p:cNvPicPr>
          <p:nvPr/>
        </p:nvPicPr>
        <p:blipFill>
          <a:blip r:embed="rId4" cstate="print"/>
          <a:srcRect/>
          <a:stretch>
            <a:fillRect/>
          </a:stretch>
        </p:blipFill>
        <p:spPr bwMode="auto">
          <a:xfrm>
            <a:off x="6400800" y="1371600"/>
            <a:ext cx="1325562" cy="94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14400"/>
            <a:ext cx="7848600" cy="4678363"/>
          </a:xfrm>
          <a:prstGeom prst="rect">
            <a:avLst/>
          </a:prstGeom>
          <a:noFill/>
        </p:spPr>
        <p:txBody>
          <a:bodyPr>
            <a:spAutoFit/>
          </a:bodyPr>
          <a:lstStyle/>
          <a:p>
            <a:pPr algn="ctr">
              <a:defRPr/>
            </a:pPr>
            <a:r>
              <a:rPr lang="en-US" sz="1600" b="1" dirty="0">
                <a:solidFill>
                  <a:srgbClr val="0000FF"/>
                </a:solidFill>
              </a:rPr>
              <a:t>8.4  EQUIPMENT LEVEL TEST, MAINTENANCE, AND INSTALLATION</a:t>
            </a:r>
          </a:p>
          <a:p>
            <a:pPr>
              <a:defRPr/>
            </a:pPr>
            <a:endParaRPr lang="en-US" sz="1600" b="1" dirty="0">
              <a:solidFill>
                <a:srgbClr val="0000FF"/>
              </a:solidFill>
            </a:endParaRPr>
          </a:p>
          <a:p>
            <a:pPr>
              <a:defRPr/>
            </a:pPr>
            <a:r>
              <a:rPr lang="en-US" sz="1400" b="1" dirty="0">
                <a:solidFill>
                  <a:srgbClr val="0000FF"/>
                </a:solidFill>
              </a:rPr>
              <a:t>8.4.1  </a:t>
            </a:r>
            <a:r>
              <a:rPr lang="en-US" sz="1400" b="1" dirty="0"/>
              <a:t>The following practices apply within a facility and in the field when equipment being serviced contains ESDS items.</a:t>
            </a:r>
          </a:p>
          <a:p>
            <a:pPr>
              <a:defRPr/>
            </a:pPr>
            <a:endParaRPr lang="en-US" sz="1400" b="1" dirty="0">
              <a:solidFill>
                <a:srgbClr val="0000FF"/>
              </a:solidFill>
            </a:endParaRPr>
          </a:p>
          <a:p>
            <a:pPr marL="342900" indent="-342900">
              <a:buClr>
                <a:srgbClr val="0000FF"/>
              </a:buClr>
              <a:buFontTx/>
              <a:buAutoNum type="alphaLcPeriod"/>
              <a:defRPr/>
            </a:pPr>
            <a:r>
              <a:rPr lang="en-US" sz="1400" b="1" dirty="0"/>
              <a:t>Personnel must be properly grounded.</a:t>
            </a:r>
          </a:p>
          <a:p>
            <a:pPr marL="342900" indent="-342900">
              <a:buClr>
                <a:srgbClr val="0000FF"/>
              </a:buClr>
              <a:buFontTx/>
              <a:buAutoNum type="alphaLcPeriod"/>
              <a:defRPr/>
            </a:pPr>
            <a:r>
              <a:rPr lang="en-US" sz="1400" b="1" dirty="0"/>
              <a:t>Protective packaging of a replacement ESDS item is to be grounded to the equipment to dissipate any static charge before the package is opened.</a:t>
            </a:r>
          </a:p>
          <a:p>
            <a:pPr marL="342900" indent="-342900">
              <a:buClr>
                <a:srgbClr val="0000FF"/>
              </a:buClr>
              <a:buFontTx/>
              <a:buAutoNum type="alphaLcPeriod"/>
              <a:defRPr/>
            </a:pPr>
            <a:r>
              <a:rPr lang="en-US" sz="1400" b="1" dirty="0"/>
              <a:t>As ESDS item is installed, contact with parts, electrical terminals, and circuitry is to be kept to a minimum.</a:t>
            </a:r>
          </a:p>
          <a:p>
            <a:pPr marL="342900" indent="-342900">
              <a:buClr>
                <a:srgbClr val="0000FF"/>
              </a:buClr>
              <a:buFontTx/>
              <a:buAutoNum type="alphaLcPeriod"/>
              <a:defRPr/>
            </a:pPr>
            <a:r>
              <a:rPr lang="en-US" sz="1400" b="1" dirty="0">
                <a:solidFill>
                  <a:srgbClr val="FF0000"/>
                </a:solidFill>
              </a:rPr>
              <a:t>Failed </a:t>
            </a:r>
            <a:r>
              <a:rPr lang="en-US" sz="1400" b="1" dirty="0"/>
              <a:t>ESDS items are placed in protective packaging to facilitate root cause analysis.</a:t>
            </a:r>
          </a:p>
          <a:p>
            <a:pPr marL="342900" indent="-342900">
              <a:buClr>
                <a:srgbClr val="0000FF"/>
              </a:buClr>
              <a:buFontTx/>
              <a:buAutoNum type="alphaLcPeriod"/>
              <a:defRPr/>
            </a:pPr>
            <a:r>
              <a:rPr lang="en-US" sz="1400" b="1" dirty="0"/>
              <a:t>Probing ESDS items with test leads is to be conducted only in certified EPA.</a:t>
            </a:r>
          </a:p>
          <a:p>
            <a:pPr marL="342900" indent="-342900">
              <a:buFontTx/>
              <a:buAutoNum type="alphaLcPeriod"/>
              <a:defRPr/>
            </a:pPr>
            <a:endParaRPr lang="en-US" sz="1400" b="1" dirty="0"/>
          </a:p>
          <a:p>
            <a:pPr marL="342900" indent="-342900">
              <a:defRPr/>
            </a:pPr>
            <a:r>
              <a:rPr lang="en-US" sz="1400" b="1" dirty="0">
                <a:solidFill>
                  <a:srgbClr val="0000FF"/>
                </a:solidFill>
              </a:rPr>
              <a:t>8.4.2 </a:t>
            </a:r>
            <a:r>
              <a:rPr lang="en-US" sz="1400" b="1" dirty="0"/>
              <a:t> ESD-protective covering or protective caps on external terminals, interconnecting cables, and connector assemblies are never removed until it is necessary to permit the installation.</a:t>
            </a:r>
          </a:p>
          <a:p>
            <a:pPr marL="342900" indent="-342900">
              <a:defRPr/>
            </a:pPr>
            <a:endParaRPr lang="en-US" sz="1400" b="1" dirty="0"/>
          </a:p>
          <a:p>
            <a:pPr marL="342900" indent="-342900">
              <a:defRPr/>
            </a:pPr>
            <a:r>
              <a:rPr lang="en-US" sz="1400" b="1" dirty="0">
                <a:solidFill>
                  <a:srgbClr val="0000FF"/>
                </a:solidFill>
              </a:rPr>
              <a:t>8.4.3</a:t>
            </a:r>
            <a:r>
              <a:rPr lang="en-US" sz="1400" b="1" dirty="0"/>
              <a:t>  Cable connector pins and cable shield (connector outer shell) must be                           grounded prior to engaging a de-energized connector and cable with a                                 mating receptacle which is connected to an ESDS item.                                                   Soft grounding (addition of a resistor) is used to avoid rapid discharge.</a:t>
            </a:r>
          </a:p>
        </p:txBody>
      </p:sp>
      <p:pic>
        <p:nvPicPr>
          <p:cNvPr id="50179" name="Picture 3" descr="D:\Documents and Settings\E373767\Local Settings\Temporary Internet Files\Content.IE5\OAVPPT8Y\dglxasset[2].aspx"/>
          <p:cNvPicPr>
            <a:picLocks noChangeAspect="1" noChangeArrowheads="1"/>
          </p:cNvPicPr>
          <p:nvPr/>
        </p:nvPicPr>
        <p:blipFill>
          <a:blip r:embed="rId2" cstate="print"/>
          <a:srcRect/>
          <a:stretch>
            <a:fillRect/>
          </a:stretch>
        </p:blipFill>
        <p:spPr bwMode="auto">
          <a:xfrm>
            <a:off x="7078663" y="4267200"/>
            <a:ext cx="1357312"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609600" y="457200"/>
            <a:ext cx="7391400" cy="369888"/>
          </a:xfrm>
          <a:prstGeom prst="rect">
            <a:avLst/>
          </a:prstGeom>
          <a:noFill/>
          <a:ln w="9525">
            <a:noFill/>
            <a:miter lim="800000"/>
            <a:headEnd/>
            <a:tailEnd/>
          </a:ln>
        </p:spPr>
        <p:txBody>
          <a:bodyPr>
            <a:spAutoFit/>
          </a:bodyPr>
          <a:lstStyle/>
          <a:p>
            <a:pPr algn="ctr"/>
            <a:r>
              <a:rPr lang="en-US" b="1">
                <a:solidFill>
                  <a:srgbClr val="0000FF"/>
                </a:solidFill>
              </a:rPr>
              <a:t>8.5 IDENTIFICATION AND MARKING</a:t>
            </a:r>
          </a:p>
        </p:txBody>
      </p:sp>
      <p:pic>
        <p:nvPicPr>
          <p:cNvPr id="51203" name="Picture 7" descr="Symbol3"/>
          <p:cNvPicPr>
            <a:picLocks noChangeAspect="1" noChangeArrowheads="1"/>
          </p:cNvPicPr>
          <p:nvPr/>
        </p:nvPicPr>
        <p:blipFill>
          <a:blip r:embed="rId2" cstate="print"/>
          <a:srcRect/>
          <a:stretch>
            <a:fillRect/>
          </a:stretch>
        </p:blipFill>
        <p:spPr bwMode="auto">
          <a:xfrm>
            <a:off x="1143000" y="1828800"/>
            <a:ext cx="1546225" cy="1600200"/>
          </a:xfrm>
          <a:prstGeom prst="rect">
            <a:avLst/>
          </a:prstGeom>
          <a:noFill/>
          <a:ln w="9525">
            <a:noFill/>
            <a:miter lim="800000"/>
            <a:headEnd/>
            <a:tailEnd/>
          </a:ln>
        </p:spPr>
      </p:pic>
      <p:pic>
        <p:nvPicPr>
          <p:cNvPr id="51204" name="Picture 11" descr="CPGND"/>
          <p:cNvPicPr>
            <a:picLocks noChangeAspect="1" noChangeArrowheads="1"/>
          </p:cNvPicPr>
          <p:nvPr/>
        </p:nvPicPr>
        <p:blipFill>
          <a:blip r:embed="rId3" cstate="print"/>
          <a:srcRect/>
          <a:stretch>
            <a:fillRect/>
          </a:stretch>
        </p:blipFill>
        <p:spPr bwMode="auto">
          <a:xfrm>
            <a:off x="3886200" y="3962400"/>
            <a:ext cx="1447800" cy="1447800"/>
          </a:xfrm>
          <a:prstGeom prst="rect">
            <a:avLst/>
          </a:prstGeom>
          <a:noFill/>
          <a:ln w="28575">
            <a:solidFill>
              <a:schemeClr val="tx1"/>
            </a:solidFill>
            <a:miter lim="800000"/>
            <a:headEnd/>
            <a:tailEnd/>
          </a:ln>
        </p:spPr>
      </p:pic>
      <p:pic>
        <p:nvPicPr>
          <p:cNvPr id="51205" name="Picture 9" descr="ESDSYMB3"/>
          <p:cNvPicPr>
            <a:picLocks noChangeAspect="1" noChangeArrowheads="1"/>
          </p:cNvPicPr>
          <p:nvPr/>
        </p:nvPicPr>
        <p:blipFill>
          <a:blip r:embed="rId4" cstate="print"/>
          <a:srcRect/>
          <a:stretch>
            <a:fillRect/>
          </a:stretch>
        </p:blipFill>
        <p:spPr bwMode="auto">
          <a:xfrm>
            <a:off x="6477000" y="1828800"/>
            <a:ext cx="1557338" cy="1611313"/>
          </a:xfrm>
          <a:prstGeom prst="rect">
            <a:avLst/>
          </a:prstGeom>
          <a:noFill/>
          <a:ln w="9525">
            <a:noFill/>
            <a:miter lim="800000"/>
            <a:headEnd/>
            <a:tailEnd/>
          </a:ln>
        </p:spPr>
      </p:pic>
      <p:sp>
        <p:nvSpPr>
          <p:cNvPr id="51206" name="TextBox 7"/>
          <p:cNvSpPr txBox="1">
            <a:spLocks noChangeArrowheads="1"/>
          </p:cNvSpPr>
          <p:nvPr/>
        </p:nvSpPr>
        <p:spPr bwMode="auto">
          <a:xfrm>
            <a:off x="533400" y="838200"/>
            <a:ext cx="7924800" cy="923925"/>
          </a:xfrm>
          <a:prstGeom prst="rect">
            <a:avLst/>
          </a:prstGeom>
          <a:noFill/>
          <a:ln w="9525">
            <a:noFill/>
            <a:miter lim="800000"/>
            <a:headEnd/>
            <a:tailEnd/>
          </a:ln>
        </p:spPr>
        <p:txBody>
          <a:bodyPr>
            <a:spAutoFit/>
          </a:bodyPr>
          <a:lstStyle/>
          <a:p>
            <a:r>
              <a:rPr lang="en-US">
                <a:solidFill>
                  <a:srgbClr val="0000FF"/>
                </a:solidFill>
              </a:rPr>
              <a:t>8.5.1</a:t>
            </a:r>
            <a:r>
              <a:rPr lang="en-US"/>
              <a:t>  ESDS items, equipment, and assemblies must be identified in order to warn personnel before any potentially ESD-damaging procedure can be performed.</a:t>
            </a:r>
          </a:p>
        </p:txBody>
      </p:sp>
      <p:sp>
        <p:nvSpPr>
          <p:cNvPr id="51207" name="TextBox 8"/>
          <p:cNvSpPr txBox="1">
            <a:spLocks noChangeArrowheads="1"/>
          </p:cNvSpPr>
          <p:nvPr/>
        </p:nvSpPr>
        <p:spPr bwMode="auto">
          <a:xfrm>
            <a:off x="457200" y="3429000"/>
            <a:ext cx="3048000" cy="584200"/>
          </a:xfrm>
          <a:prstGeom prst="rect">
            <a:avLst/>
          </a:prstGeom>
          <a:noFill/>
          <a:ln w="9525">
            <a:noFill/>
            <a:miter lim="800000"/>
            <a:headEnd/>
            <a:tailEnd/>
          </a:ln>
        </p:spPr>
        <p:txBody>
          <a:bodyPr>
            <a:spAutoFit/>
          </a:bodyPr>
          <a:lstStyle/>
          <a:p>
            <a:pPr algn="ctr"/>
            <a:r>
              <a:rPr lang="en-US" sz="1600" b="1">
                <a:solidFill>
                  <a:srgbClr val="0000FF"/>
                </a:solidFill>
              </a:rPr>
              <a:t>Sensitivity with                             class level  HBM -1B </a:t>
            </a:r>
          </a:p>
        </p:txBody>
      </p:sp>
      <p:sp>
        <p:nvSpPr>
          <p:cNvPr id="51208" name="TextBox 9"/>
          <p:cNvSpPr txBox="1">
            <a:spLocks noChangeArrowheads="1"/>
          </p:cNvSpPr>
          <p:nvPr/>
        </p:nvSpPr>
        <p:spPr bwMode="auto">
          <a:xfrm>
            <a:off x="5791200" y="3505200"/>
            <a:ext cx="2895600" cy="584200"/>
          </a:xfrm>
          <a:prstGeom prst="rect">
            <a:avLst/>
          </a:prstGeom>
          <a:noFill/>
          <a:ln w="9525">
            <a:noFill/>
            <a:miter lim="800000"/>
            <a:headEnd/>
            <a:tailEnd/>
          </a:ln>
        </p:spPr>
        <p:txBody>
          <a:bodyPr>
            <a:spAutoFit/>
          </a:bodyPr>
          <a:lstStyle/>
          <a:p>
            <a:pPr algn="ctr"/>
            <a:r>
              <a:rPr lang="en-US" sz="1600" b="1">
                <a:solidFill>
                  <a:srgbClr val="CC00FF"/>
                </a:solidFill>
              </a:rPr>
              <a:t>Sensitivity without                           class level</a:t>
            </a:r>
          </a:p>
        </p:txBody>
      </p:sp>
      <p:sp>
        <p:nvSpPr>
          <p:cNvPr id="51209" name="TextBox 10"/>
          <p:cNvSpPr txBox="1">
            <a:spLocks noChangeArrowheads="1"/>
          </p:cNvSpPr>
          <p:nvPr/>
        </p:nvSpPr>
        <p:spPr bwMode="auto">
          <a:xfrm>
            <a:off x="2743200" y="5562600"/>
            <a:ext cx="3962400" cy="523875"/>
          </a:xfrm>
          <a:prstGeom prst="rect">
            <a:avLst/>
          </a:prstGeom>
          <a:noFill/>
          <a:ln w="9525">
            <a:noFill/>
            <a:miter lim="800000"/>
            <a:headEnd/>
            <a:tailEnd/>
          </a:ln>
        </p:spPr>
        <p:txBody>
          <a:bodyPr>
            <a:spAutoFit/>
          </a:bodyPr>
          <a:lstStyle/>
          <a:p>
            <a:pPr algn="ctr"/>
            <a:r>
              <a:rPr lang="en-US" sz="1400" b="1">
                <a:solidFill>
                  <a:srgbClr val="008000"/>
                </a:solidFill>
              </a:rPr>
              <a:t>ESD Common Point Ground (CPG) indicates the </a:t>
            </a:r>
            <a:r>
              <a:rPr lang="en-US" sz="1400" b="1" i="1" u="sng">
                <a:solidFill>
                  <a:srgbClr val="008000"/>
                </a:solidFill>
              </a:rPr>
              <a:t>location </a:t>
            </a:r>
            <a:r>
              <a:rPr lang="en-US" sz="1400" b="1">
                <a:solidFill>
                  <a:srgbClr val="008000"/>
                </a:solidFill>
              </a:rPr>
              <a:t>of an acceptable CPG </a:t>
            </a:r>
          </a:p>
        </p:txBody>
      </p:sp>
      <p:sp>
        <p:nvSpPr>
          <p:cNvPr id="51210" name="TextBox 11"/>
          <p:cNvSpPr txBox="1">
            <a:spLocks noChangeArrowheads="1"/>
          </p:cNvSpPr>
          <p:nvPr/>
        </p:nvSpPr>
        <p:spPr bwMode="auto">
          <a:xfrm>
            <a:off x="3429000" y="1752600"/>
            <a:ext cx="2362200" cy="1230313"/>
          </a:xfrm>
          <a:prstGeom prst="rect">
            <a:avLst/>
          </a:prstGeom>
          <a:solidFill>
            <a:srgbClr val="009900"/>
          </a:solidFill>
          <a:ln w="9525">
            <a:noFill/>
            <a:miter lim="800000"/>
            <a:headEnd/>
            <a:tailEnd/>
          </a:ln>
        </p:spPr>
        <p:txBody>
          <a:bodyPr>
            <a:spAutoFit/>
          </a:bodyPr>
          <a:lstStyle/>
          <a:p>
            <a:pPr algn="ctr"/>
            <a:r>
              <a:rPr lang="en-US" sz="1400" b="1">
                <a:solidFill>
                  <a:srgbClr val="FFFF00"/>
                </a:solidFill>
              </a:rPr>
              <a:t>Note: </a:t>
            </a:r>
            <a:endParaRPr lang="en-US" sz="1200" b="1">
              <a:solidFill>
                <a:srgbClr val="FFFF00"/>
              </a:solidFill>
            </a:endParaRPr>
          </a:p>
          <a:p>
            <a:r>
              <a:rPr lang="en-US" sz="1200" b="1">
                <a:solidFill>
                  <a:srgbClr val="FFFF00"/>
                </a:solidFill>
              </a:rPr>
              <a:t>If the class sensitivity level is not specified within the symbol,  or is other than Classes 0, M1, or C1, it   </a:t>
            </a:r>
            <a:r>
              <a:rPr lang="en-US" sz="1200" b="1" i="1" u="sng">
                <a:solidFill>
                  <a:srgbClr val="FF0000"/>
                </a:solidFill>
              </a:rPr>
              <a:t>defaults</a:t>
            </a:r>
            <a:r>
              <a:rPr lang="en-US" sz="1200" b="1">
                <a:solidFill>
                  <a:srgbClr val="FFFF00"/>
                </a:solidFill>
              </a:rPr>
              <a:t>  to HBM Class 1A.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9" descr="ESDSYMB2"/>
          <p:cNvPicPr>
            <a:picLocks noChangeAspect="1" noChangeArrowheads="1"/>
          </p:cNvPicPr>
          <p:nvPr/>
        </p:nvPicPr>
        <p:blipFill>
          <a:blip r:embed="rId2" cstate="print"/>
          <a:srcRect/>
          <a:stretch>
            <a:fillRect/>
          </a:stretch>
        </p:blipFill>
        <p:spPr bwMode="auto">
          <a:xfrm>
            <a:off x="3657600" y="914400"/>
            <a:ext cx="2057400" cy="1879600"/>
          </a:xfrm>
          <a:prstGeom prst="rect">
            <a:avLst/>
          </a:prstGeom>
          <a:noFill/>
          <a:ln w="9525">
            <a:noFill/>
            <a:miter lim="800000"/>
            <a:headEnd/>
            <a:tailEnd/>
          </a:ln>
        </p:spPr>
      </p:pic>
      <p:pic>
        <p:nvPicPr>
          <p:cNvPr id="52227" name="Picture 17" descr="2Bag w-arc"/>
          <p:cNvPicPr>
            <a:picLocks noChangeAspect="1" noChangeArrowheads="1"/>
          </p:cNvPicPr>
          <p:nvPr/>
        </p:nvPicPr>
        <p:blipFill>
          <a:blip r:embed="rId3" cstate="print"/>
          <a:srcRect/>
          <a:stretch>
            <a:fillRect/>
          </a:stretch>
        </p:blipFill>
        <p:spPr bwMode="auto">
          <a:xfrm>
            <a:off x="1219200" y="2971800"/>
            <a:ext cx="2133600" cy="2978150"/>
          </a:xfrm>
          <a:prstGeom prst="rect">
            <a:avLst/>
          </a:prstGeom>
          <a:noFill/>
          <a:ln w="38100">
            <a:solidFill>
              <a:srgbClr val="FF0000"/>
            </a:solidFill>
            <a:miter lim="800000"/>
            <a:headEnd/>
            <a:tailEnd/>
          </a:ln>
        </p:spPr>
      </p:pic>
      <p:pic>
        <p:nvPicPr>
          <p:cNvPr id="52228" name="Picture 19" descr="2Smock w-arc"/>
          <p:cNvPicPr>
            <a:picLocks noChangeAspect="1" noChangeArrowheads="1"/>
          </p:cNvPicPr>
          <p:nvPr/>
        </p:nvPicPr>
        <p:blipFill>
          <a:blip r:embed="rId4" cstate="print"/>
          <a:srcRect/>
          <a:stretch>
            <a:fillRect/>
          </a:stretch>
        </p:blipFill>
        <p:spPr bwMode="auto">
          <a:xfrm>
            <a:off x="5562600" y="2819400"/>
            <a:ext cx="2287588" cy="3200400"/>
          </a:xfrm>
          <a:prstGeom prst="rect">
            <a:avLst/>
          </a:prstGeom>
          <a:noFill/>
          <a:ln w="28575">
            <a:solidFill>
              <a:schemeClr val="accent2"/>
            </a:solidFill>
            <a:miter lim="800000"/>
            <a:headEnd/>
            <a:tailEnd/>
          </a:ln>
        </p:spPr>
      </p:pic>
      <p:sp>
        <p:nvSpPr>
          <p:cNvPr id="52229" name="TextBox 6"/>
          <p:cNvSpPr txBox="1">
            <a:spLocks noChangeArrowheads="1"/>
          </p:cNvSpPr>
          <p:nvPr/>
        </p:nvSpPr>
        <p:spPr bwMode="auto">
          <a:xfrm>
            <a:off x="1905000" y="609600"/>
            <a:ext cx="5562600" cy="381000"/>
          </a:xfrm>
          <a:prstGeom prst="rect">
            <a:avLst/>
          </a:prstGeom>
          <a:noFill/>
          <a:ln w="9525">
            <a:noFill/>
            <a:miter lim="800000"/>
            <a:headEnd/>
            <a:tailEnd/>
          </a:ln>
        </p:spPr>
        <p:txBody>
          <a:bodyPr>
            <a:spAutoFit/>
          </a:bodyPr>
          <a:lstStyle/>
          <a:p>
            <a:pPr algn="ctr"/>
            <a:r>
              <a:rPr lang="en-US">
                <a:solidFill>
                  <a:srgbClr val="0000FF"/>
                </a:solidFill>
              </a:rPr>
              <a:t>ESD Protective Item Symbol</a:t>
            </a:r>
          </a:p>
        </p:txBody>
      </p:sp>
      <p:sp>
        <p:nvSpPr>
          <p:cNvPr id="52230" name="TextBox 7"/>
          <p:cNvSpPr txBox="1">
            <a:spLocks noChangeArrowheads="1"/>
          </p:cNvSpPr>
          <p:nvPr/>
        </p:nvSpPr>
        <p:spPr bwMode="auto">
          <a:xfrm>
            <a:off x="5791200" y="1371600"/>
            <a:ext cx="2362200" cy="830263"/>
          </a:xfrm>
          <a:prstGeom prst="rect">
            <a:avLst/>
          </a:prstGeom>
          <a:solidFill>
            <a:srgbClr val="FFFF00"/>
          </a:solidFill>
          <a:ln w="12700">
            <a:solidFill>
              <a:schemeClr val="tx1"/>
            </a:solidFill>
            <a:miter lim="800000"/>
            <a:headEnd/>
            <a:tailEnd/>
          </a:ln>
        </p:spPr>
        <p:txBody>
          <a:bodyPr>
            <a:spAutoFit/>
          </a:bodyPr>
          <a:lstStyle/>
          <a:p>
            <a:r>
              <a:rPr lang="en-US" sz="1200"/>
              <a:t>This ESD Symbol identifies items that are designed to provide ESD protection for ESD assemblies and devices</a:t>
            </a:r>
          </a:p>
        </p:txBody>
      </p:sp>
      <p:sp>
        <p:nvSpPr>
          <p:cNvPr id="52231" name="TextBox 8"/>
          <p:cNvSpPr txBox="1">
            <a:spLocks noChangeArrowheads="1"/>
          </p:cNvSpPr>
          <p:nvPr/>
        </p:nvSpPr>
        <p:spPr bwMode="auto">
          <a:xfrm>
            <a:off x="2667000" y="1219200"/>
            <a:ext cx="685800" cy="369888"/>
          </a:xfrm>
          <a:prstGeom prst="rect">
            <a:avLst/>
          </a:prstGeom>
          <a:noFill/>
          <a:ln w="9525">
            <a:noFill/>
            <a:miter lim="800000"/>
            <a:headEnd/>
            <a:tailEnd/>
          </a:ln>
        </p:spPr>
        <p:txBody>
          <a:bodyPr>
            <a:spAutoFit/>
          </a:bodyPr>
          <a:lstStyle/>
          <a:p>
            <a:pPr algn="ctr"/>
            <a:r>
              <a:rPr lang="en-US">
                <a:solidFill>
                  <a:srgbClr val="CC00FF"/>
                </a:solidFill>
              </a:rPr>
              <a:t>arc</a:t>
            </a:r>
          </a:p>
        </p:txBody>
      </p:sp>
      <p:cxnSp>
        <p:nvCxnSpPr>
          <p:cNvPr id="11" name="Straight Arrow Connector 10"/>
          <p:cNvCxnSpPr/>
          <p:nvPr/>
        </p:nvCxnSpPr>
        <p:spPr>
          <a:xfrm>
            <a:off x="3276600" y="1524000"/>
            <a:ext cx="457200" cy="76200"/>
          </a:xfrm>
          <a:prstGeom prst="straightConnector1">
            <a:avLst/>
          </a:prstGeom>
          <a:ln w="28575">
            <a:solidFill>
              <a:srgbClr val="CC00FF"/>
            </a:solidFill>
            <a:tailEnd type="arrow"/>
          </a:ln>
        </p:spPr>
        <p:style>
          <a:lnRef idx="1">
            <a:schemeClr val="accent1"/>
          </a:lnRef>
          <a:fillRef idx="0">
            <a:schemeClr val="accent1"/>
          </a:fillRef>
          <a:effectRef idx="0">
            <a:schemeClr val="accent1"/>
          </a:effectRef>
          <a:fontRef idx="minor">
            <a:schemeClr val="tx1"/>
          </a:fontRef>
        </p:style>
      </p:cxnSp>
      <p:sp>
        <p:nvSpPr>
          <p:cNvPr id="52233" name="TextBox 11"/>
          <p:cNvSpPr txBox="1">
            <a:spLocks noChangeArrowheads="1"/>
          </p:cNvSpPr>
          <p:nvPr/>
        </p:nvSpPr>
        <p:spPr bwMode="auto">
          <a:xfrm>
            <a:off x="1447800" y="5181600"/>
            <a:ext cx="1752600" cy="307975"/>
          </a:xfrm>
          <a:prstGeom prst="rect">
            <a:avLst/>
          </a:prstGeom>
          <a:noFill/>
          <a:ln w="9525">
            <a:noFill/>
            <a:miter lim="800000"/>
            <a:headEnd/>
            <a:tailEnd/>
          </a:ln>
        </p:spPr>
        <p:txBody>
          <a:bodyPr>
            <a:spAutoFit/>
          </a:bodyPr>
          <a:lstStyle/>
          <a:p>
            <a:r>
              <a:rPr lang="en-US" sz="1400" b="1">
                <a:solidFill>
                  <a:srgbClr val="CC00FF"/>
                </a:solidFill>
              </a:rPr>
              <a:t>ESD bag with arc</a:t>
            </a:r>
          </a:p>
        </p:txBody>
      </p:sp>
      <p:sp>
        <p:nvSpPr>
          <p:cNvPr id="52234" name="TextBox 12"/>
          <p:cNvSpPr txBox="1">
            <a:spLocks noChangeArrowheads="1"/>
          </p:cNvSpPr>
          <p:nvPr/>
        </p:nvSpPr>
        <p:spPr bwMode="auto">
          <a:xfrm>
            <a:off x="5943600" y="5334000"/>
            <a:ext cx="1600200" cy="646113"/>
          </a:xfrm>
          <a:prstGeom prst="rect">
            <a:avLst/>
          </a:prstGeom>
          <a:noFill/>
          <a:ln w="9525">
            <a:noFill/>
            <a:miter lim="800000"/>
            <a:headEnd/>
            <a:tailEnd/>
          </a:ln>
        </p:spPr>
        <p:txBody>
          <a:bodyPr>
            <a:spAutoFit/>
          </a:bodyPr>
          <a:lstStyle/>
          <a:p>
            <a:pPr algn="ctr"/>
            <a:r>
              <a:rPr lang="en-US" b="1">
                <a:solidFill>
                  <a:srgbClr val="CC00FF"/>
                </a:solidFill>
              </a:rPr>
              <a:t>Smock with arc</a:t>
            </a:r>
          </a:p>
        </p:txBody>
      </p:sp>
      <p:sp>
        <p:nvSpPr>
          <p:cNvPr id="52235" name="TextBox 15"/>
          <p:cNvSpPr txBox="1">
            <a:spLocks noChangeArrowheads="1"/>
          </p:cNvSpPr>
          <p:nvPr/>
        </p:nvSpPr>
        <p:spPr bwMode="auto">
          <a:xfrm>
            <a:off x="3810000" y="2438400"/>
            <a:ext cx="1600200" cy="400050"/>
          </a:xfrm>
          <a:prstGeom prst="rect">
            <a:avLst/>
          </a:prstGeom>
          <a:noFill/>
          <a:ln w="9525">
            <a:noFill/>
            <a:miter lim="800000"/>
            <a:headEnd/>
            <a:tailEnd/>
          </a:ln>
        </p:spPr>
        <p:txBody>
          <a:bodyPr>
            <a:spAutoFit/>
          </a:bodyPr>
          <a:lstStyle/>
          <a:p>
            <a:pPr algn="ctr"/>
            <a:r>
              <a:rPr lang="en-US" sz="1000" b="1">
                <a:solidFill>
                  <a:srgbClr val="CC00FF"/>
                </a:solidFill>
              </a:rPr>
              <a:t>ESD Protective Item Symbol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Documents and Settings\E373767\Local Settings\Temporary Internet Files\Content.IE5\MMR5H9OY\MC900441400[2].png"/>
          <p:cNvPicPr>
            <a:picLocks noChangeAspect="1" noChangeArrowheads="1"/>
          </p:cNvPicPr>
          <p:nvPr/>
        </p:nvPicPr>
        <p:blipFill>
          <a:blip r:embed="rId2" cstate="print"/>
          <a:srcRect/>
          <a:stretch>
            <a:fillRect/>
          </a:stretch>
        </p:blipFill>
        <p:spPr bwMode="auto">
          <a:xfrm>
            <a:off x="4724400" y="0"/>
            <a:ext cx="2362200" cy="2362200"/>
          </a:xfrm>
          <a:prstGeom prst="rect">
            <a:avLst/>
          </a:prstGeom>
          <a:noFill/>
          <a:ln w="9525">
            <a:noFill/>
            <a:miter lim="800000"/>
            <a:headEnd/>
            <a:tailEnd/>
          </a:ln>
        </p:spPr>
      </p:pic>
      <p:pic>
        <p:nvPicPr>
          <p:cNvPr id="53251" name="Picture 10" descr="solder paste"/>
          <p:cNvPicPr>
            <a:picLocks noChangeAspect="1" noChangeArrowheads="1"/>
          </p:cNvPicPr>
          <p:nvPr/>
        </p:nvPicPr>
        <p:blipFill>
          <a:blip r:embed="rId3" cstate="print"/>
          <a:srcRect/>
          <a:stretch>
            <a:fillRect/>
          </a:stretch>
        </p:blipFill>
        <p:spPr bwMode="auto">
          <a:xfrm>
            <a:off x="3429000" y="3352800"/>
            <a:ext cx="2160588" cy="2971800"/>
          </a:xfrm>
          <a:prstGeom prst="rect">
            <a:avLst/>
          </a:prstGeom>
          <a:noFill/>
          <a:ln w="25400">
            <a:solidFill>
              <a:schemeClr val="tx1"/>
            </a:solidFill>
            <a:miter lim="800000"/>
            <a:headEnd/>
            <a:tailEnd/>
          </a:ln>
        </p:spPr>
      </p:pic>
      <p:pic>
        <p:nvPicPr>
          <p:cNvPr id="4" name="Picture 3" descr="NASA HDK 8739.21 front page.bmp"/>
          <p:cNvPicPr>
            <a:picLocks noChangeAspect="1"/>
          </p:cNvPicPr>
          <p:nvPr/>
        </p:nvPicPr>
        <p:blipFill>
          <a:blip r:embed="rId4" cstate="print"/>
          <a:stretch>
            <a:fillRect/>
          </a:stretch>
        </p:blipFill>
        <p:spPr>
          <a:xfrm>
            <a:off x="6400800" y="3352800"/>
            <a:ext cx="2216150" cy="3048000"/>
          </a:xfrm>
          <a:prstGeom prst="rect">
            <a:avLst/>
          </a:prstGeom>
          <a:ln w="28575">
            <a:solidFill>
              <a:schemeClr val="accent6"/>
            </a:solidFill>
          </a:ln>
        </p:spPr>
      </p:pic>
      <p:sp>
        <p:nvSpPr>
          <p:cNvPr id="53253" name="TextBox 4"/>
          <p:cNvSpPr txBox="1">
            <a:spLocks noChangeArrowheads="1"/>
          </p:cNvSpPr>
          <p:nvPr/>
        </p:nvSpPr>
        <p:spPr bwMode="auto">
          <a:xfrm>
            <a:off x="304800" y="381000"/>
            <a:ext cx="2590800" cy="3108325"/>
          </a:xfrm>
          <a:prstGeom prst="rect">
            <a:avLst/>
          </a:prstGeom>
          <a:solidFill>
            <a:srgbClr val="FFC000"/>
          </a:solidFill>
          <a:ln w="19050">
            <a:solidFill>
              <a:schemeClr val="tx1"/>
            </a:solidFill>
            <a:miter lim="800000"/>
            <a:headEnd/>
            <a:tailEnd/>
          </a:ln>
        </p:spPr>
        <p:txBody>
          <a:bodyPr>
            <a:spAutoFit/>
          </a:bodyPr>
          <a:lstStyle/>
          <a:p>
            <a:pPr algn="ctr"/>
            <a:r>
              <a:rPr lang="en-US" b="1" u="sng">
                <a:solidFill>
                  <a:srgbClr val="008000"/>
                </a:solidFill>
              </a:rPr>
              <a:t>Summarizing</a:t>
            </a:r>
          </a:p>
          <a:p>
            <a:pPr algn="ctr"/>
            <a:endParaRPr lang="en-US"/>
          </a:p>
          <a:p>
            <a:pPr>
              <a:buClr>
                <a:srgbClr val="3333FF"/>
              </a:buClr>
              <a:buSzPct val="110000"/>
              <a:buFont typeface="Wingdings" pitchFamily="2" charset="2"/>
              <a:buChar char="Ø"/>
            </a:pPr>
            <a:r>
              <a:rPr lang="en-US" sz="1600" b="1"/>
              <a:t> </a:t>
            </a:r>
            <a:r>
              <a:rPr lang="en-US" sz="1600" b="1" i="1" u="sng">
                <a:solidFill>
                  <a:srgbClr val="7030A0"/>
                </a:solidFill>
              </a:rPr>
              <a:t>ANSI/ESD S20.20 </a:t>
            </a:r>
            <a:r>
              <a:rPr lang="en-US" sz="1600" b="1"/>
              <a:t>is the </a:t>
            </a:r>
            <a:r>
              <a:rPr lang="en-US" sz="1600" b="1" u="sng">
                <a:solidFill>
                  <a:srgbClr val="FF0000"/>
                </a:solidFill>
              </a:rPr>
              <a:t>primary </a:t>
            </a:r>
            <a:r>
              <a:rPr lang="en-US" sz="1600" b="1"/>
              <a:t>document in developing  your organization’s ESD Control Plan.</a:t>
            </a:r>
          </a:p>
          <a:p>
            <a:pPr>
              <a:buClr>
                <a:srgbClr val="3333FF"/>
              </a:buClr>
              <a:buSzPct val="110000"/>
              <a:buFont typeface="Wingdings" pitchFamily="2" charset="2"/>
              <a:buChar char="Ø"/>
            </a:pPr>
            <a:endParaRPr lang="en-US" sz="1600" b="1"/>
          </a:p>
          <a:p>
            <a:pPr>
              <a:buClr>
                <a:srgbClr val="3333FF"/>
              </a:buClr>
              <a:buSzPct val="110000"/>
              <a:buFont typeface="Wingdings" pitchFamily="2" charset="2"/>
              <a:buChar char="Ø"/>
            </a:pPr>
            <a:r>
              <a:rPr lang="en-US" sz="1600" b="1"/>
              <a:t> </a:t>
            </a:r>
            <a:r>
              <a:rPr lang="en-US" sz="1600" b="1" i="1" u="sng">
                <a:solidFill>
                  <a:srgbClr val="0000FF"/>
                </a:solidFill>
              </a:rPr>
              <a:t>NASA-HDBK  8739.21 </a:t>
            </a:r>
            <a:r>
              <a:rPr lang="en-US" sz="1600" b="1"/>
              <a:t>is a generic plan and may be used to develop the ESD control plan. </a:t>
            </a:r>
          </a:p>
        </p:txBody>
      </p:sp>
      <p:sp>
        <p:nvSpPr>
          <p:cNvPr id="53254" name="TextBox 5"/>
          <p:cNvSpPr txBox="1">
            <a:spLocks noChangeArrowheads="1"/>
          </p:cNvSpPr>
          <p:nvPr/>
        </p:nvSpPr>
        <p:spPr bwMode="auto">
          <a:xfrm>
            <a:off x="3429000" y="3048000"/>
            <a:ext cx="2133600" cy="307975"/>
          </a:xfrm>
          <a:prstGeom prst="rect">
            <a:avLst/>
          </a:prstGeom>
          <a:noFill/>
          <a:ln w="9525">
            <a:noFill/>
            <a:miter lim="800000"/>
            <a:headEnd/>
            <a:tailEnd/>
          </a:ln>
        </p:spPr>
        <p:txBody>
          <a:bodyPr>
            <a:spAutoFit/>
          </a:bodyPr>
          <a:lstStyle/>
          <a:p>
            <a:pPr algn="ctr"/>
            <a:r>
              <a:rPr lang="en-US" sz="1400" b="1"/>
              <a:t>ANSI/ESD S20.20</a:t>
            </a:r>
          </a:p>
        </p:txBody>
      </p:sp>
      <p:sp>
        <p:nvSpPr>
          <p:cNvPr id="53255" name="TextBox 6"/>
          <p:cNvSpPr txBox="1">
            <a:spLocks noChangeArrowheads="1"/>
          </p:cNvSpPr>
          <p:nvPr/>
        </p:nvSpPr>
        <p:spPr bwMode="auto">
          <a:xfrm>
            <a:off x="6400800" y="3048000"/>
            <a:ext cx="2133600" cy="307975"/>
          </a:xfrm>
          <a:prstGeom prst="rect">
            <a:avLst/>
          </a:prstGeom>
          <a:noFill/>
          <a:ln w="9525">
            <a:noFill/>
            <a:miter lim="800000"/>
            <a:headEnd/>
            <a:tailEnd/>
          </a:ln>
        </p:spPr>
        <p:txBody>
          <a:bodyPr>
            <a:spAutoFit/>
          </a:bodyPr>
          <a:lstStyle/>
          <a:p>
            <a:pPr algn="ctr"/>
            <a:r>
              <a:rPr lang="en-US" sz="1400" b="1"/>
              <a:t>NASA-HDBK 8739.21</a:t>
            </a:r>
          </a:p>
        </p:txBody>
      </p:sp>
      <p:sp>
        <p:nvSpPr>
          <p:cNvPr id="53256" name="TextBox 7"/>
          <p:cNvSpPr txBox="1">
            <a:spLocks noChangeArrowheads="1"/>
          </p:cNvSpPr>
          <p:nvPr/>
        </p:nvSpPr>
        <p:spPr bwMode="auto">
          <a:xfrm>
            <a:off x="5257800" y="457200"/>
            <a:ext cx="1295400" cy="646113"/>
          </a:xfrm>
          <a:prstGeom prst="rect">
            <a:avLst/>
          </a:prstGeom>
          <a:solidFill>
            <a:schemeClr val="bg1"/>
          </a:solidFill>
          <a:ln w="9525">
            <a:noFill/>
            <a:miter lim="800000"/>
            <a:headEnd/>
            <a:tailEnd/>
          </a:ln>
        </p:spPr>
        <p:txBody>
          <a:bodyPr>
            <a:spAutoFit/>
          </a:bodyPr>
          <a:lstStyle/>
          <a:p>
            <a:pPr algn="ctr"/>
            <a:r>
              <a:rPr lang="en-US" sz="1200" b="1"/>
              <a:t>Organization’s ESD Control Plan</a:t>
            </a:r>
          </a:p>
        </p:txBody>
      </p:sp>
      <p:cxnSp>
        <p:nvCxnSpPr>
          <p:cNvPr id="10" name="Straight Arrow Connector 9"/>
          <p:cNvCxnSpPr/>
          <p:nvPr/>
        </p:nvCxnSpPr>
        <p:spPr>
          <a:xfrm rot="5400000" flipH="1" flipV="1">
            <a:off x="5791994" y="2285206"/>
            <a:ext cx="304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0" y="2438400"/>
            <a:ext cx="2971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305300" y="2705100"/>
            <a:ext cx="533400" cy="0"/>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7315200" y="2667000"/>
            <a:ext cx="457200" cy="0"/>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
          <p:cNvSpPr txBox="1">
            <a:spLocks noChangeArrowheads="1"/>
          </p:cNvSpPr>
          <p:nvPr/>
        </p:nvSpPr>
        <p:spPr bwMode="auto">
          <a:xfrm>
            <a:off x="2057400" y="1447800"/>
            <a:ext cx="5334000" cy="584200"/>
          </a:xfrm>
          <a:prstGeom prst="rect">
            <a:avLst/>
          </a:prstGeom>
          <a:noFill/>
          <a:ln w="9525">
            <a:noFill/>
            <a:miter lim="800000"/>
            <a:headEnd/>
            <a:tailEnd/>
          </a:ln>
        </p:spPr>
        <p:txBody>
          <a:bodyPr>
            <a:spAutoFit/>
          </a:bodyPr>
          <a:lstStyle/>
          <a:p>
            <a:pPr algn="ctr"/>
            <a:r>
              <a:rPr lang="en-US" sz="3200" b="1">
                <a:solidFill>
                  <a:srgbClr val="FF0000"/>
                </a:solidFill>
              </a:rPr>
              <a:t>THE END</a:t>
            </a:r>
          </a:p>
        </p:txBody>
      </p:sp>
      <p:sp>
        <p:nvSpPr>
          <p:cNvPr id="54275" name="TextBox 2"/>
          <p:cNvSpPr txBox="1">
            <a:spLocks noChangeArrowheads="1"/>
          </p:cNvSpPr>
          <p:nvPr/>
        </p:nvSpPr>
        <p:spPr bwMode="auto">
          <a:xfrm>
            <a:off x="1219200" y="2286000"/>
            <a:ext cx="6629400" cy="646113"/>
          </a:xfrm>
          <a:prstGeom prst="rect">
            <a:avLst/>
          </a:prstGeom>
          <a:noFill/>
          <a:ln w="9525">
            <a:noFill/>
            <a:miter lim="800000"/>
            <a:headEnd/>
            <a:tailEnd/>
          </a:ln>
        </p:spPr>
        <p:txBody>
          <a:bodyPr>
            <a:spAutoFit/>
          </a:bodyPr>
          <a:lstStyle/>
          <a:p>
            <a:pPr algn="ctr"/>
            <a:r>
              <a:rPr lang="en-US" b="1">
                <a:solidFill>
                  <a:srgbClr val="0000FF"/>
                </a:solidFill>
              </a:rPr>
              <a:t>The next presentation is NASA-HDBK 8739.21 Appendix B </a:t>
            </a:r>
            <a:r>
              <a:rPr lang="en-US" b="1" u="sng">
                <a:solidFill>
                  <a:srgbClr val="0000FF"/>
                </a:solidFill>
              </a:rPr>
              <a:t>Hands-on Exercises</a:t>
            </a:r>
          </a:p>
        </p:txBody>
      </p:sp>
      <p:pic>
        <p:nvPicPr>
          <p:cNvPr id="54276" name="Picture 6" descr="D:\Documents and Settings\E373767\Local Settings\Temporary Internet Files\Content.IE5\MMR5H9OY\dglxasset[2].aspx"/>
          <p:cNvPicPr>
            <a:picLocks noChangeAspect="1" noChangeArrowheads="1"/>
          </p:cNvPicPr>
          <p:nvPr/>
        </p:nvPicPr>
        <p:blipFill>
          <a:blip r:embed="rId2" cstate="print"/>
          <a:srcRect/>
          <a:stretch>
            <a:fillRect/>
          </a:stretch>
        </p:blipFill>
        <p:spPr bwMode="auto">
          <a:xfrm>
            <a:off x="3505200" y="3124200"/>
            <a:ext cx="2441575" cy="2027238"/>
          </a:xfrm>
          <a:prstGeom prst="rect">
            <a:avLst/>
          </a:prstGeom>
          <a:noFill/>
          <a:ln w="9525">
            <a:noFill/>
            <a:miter lim="800000"/>
            <a:headEnd/>
            <a:tailEnd/>
          </a:ln>
        </p:spPr>
      </p:pic>
      <p:pic>
        <p:nvPicPr>
          <p:cNvPr id="54277" name="Picture 6" descr="D:\Documents and Settings\E373767\Local Settings\Temporary Internet Files\Content.IE5\A92TA7E1\dglxasset[1].aspx"/>
          <p:cNvPicPr>
            <a:picLocks noChangeAspect="1" noChangeArrowheads="1"/>
          </p:cNvPicPr>
          <p:nvPr/>
        </p:nvPicPr>
        <p:blipFill>
          <a:blip r:embed="rId3" cstate="print"/>
          <a:srcRect/>
          <a:stretch>
            <a:fillRect/>
          </a:stretch>
        </p:blipFill>
        <p:spPr bwMode="auto">
          <a:xfrm>
            <a:off x="6324600" y="3276600"/>
            <a:ext cx="1808163" cy="120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381000" y="152400"/>
            <a:ext cx="8153400" cy="792163"/>
          </a:xfrm>
        </p:spPr>
        <p:txBody>
          <a:bodyPr/>
          <a:lstStyle/>
          <a:p>
            <a:pPr algn="ctr" eaLnBrk="1" fontAlgn="auto" hangingPunct="1">
              <a:spcAft>
                <a:spcPts val="0"/>
              </a:spcAft>
              <a:defRPr/>
            </a:pPr>
            <a:r>
              <a:rPr lang="en-US" sz="2800" b="1" dirty="0" smtClean="0">
                <a:solidFill>
                  <a:srgbClr val="0000FF"/>
                </a:solidFill>
              </a:rPr>
              <a:t>GENERAL: </a:t>
            </a:r>
            <a:r>
              <a:rPr lang="en-US" sz="1600" b="1" dirty="0" smtClean="0">
                <a:solidFill>
                  <a:srgbClr val="0000FF"/>
                </a:solidFill>
              </a:rPr>
              <a:t>Page 16</a:t>
            </a:r>
          </a:p>
        </p:txBody>
      </p:sp>
      <p:sp>
        <p:nvSpPr>
          <p:cNvPr id="9219" name="Text Box 5"/>
          <p:cNvSpPr txBox="1">
            <a:spLocks noChangeArrowheads="1"/>
          </p:cNvSpPr>
          <p:nvPr/>
        </p:nvSpPr>
        <p:spPr bwMode="auto">
          <a:xfrm>
            <a:off x="304800" y="1066800"/>
            <a:ext cx="8610600" cy="5140325"/>
          </a:xfrm>
          <a:prstGeom prst="rect">
            <a:avLst/>
          </a:prstGeom>
          <a:noFill/>
          <a:ln w="9525">
            <a:noFill/>
            <a:miter lim="800000"/>
            <a:headEnd/>
            <a:tailEnd/>
          </a:ln>
        </p:spPr>
        <p:txBody>
          <a:bodyPr>
            <a:spAutoFit/>
          </a:bodyPr>
          <a:lstStyle/>
          <a:p>
            <a:pPr marL="342900" indent="-342900">
              <a:spcBef>
                <a:spcPct val="50000"/>
              </a:spcBef>
            </a:pPr>
            <a:r>
              <a:rPr lang="en-US" sz="1600" b="1" u="sng" dirty="0">
                <a:solidFill>
                  <a:srgbClr val="0000FF"/>
                </a:solidFill>
              </a:rPr>
              <a:t>4.1: Configuration Control</a:t>
            </a:r>
          </a:p>
          <a:p>
            <a:pPr marL="342900" indent="-342900">
              <a:spcBef>
                <a:spcPct val="50000"/>
              </a:spcBef>
            </a:pPr>
            <a:r>
              <a:rPr lang="en-US" sz="1600" b="1" dirty="0">
                <a:solidFill>
                  <a:srgbClr val="0000FF"/>
                </a:solidFill>
              </a:rPr>
              <a:t>4.1.1:</a:t>
            </a:r>
            <a:r>
              <a:rPr lang="en-US" sz="1600" b="1" dirty="0"/>
              <a:t> Document controlled by NASA Headquarters OSSMA configuration management  procedures.</a:t>
            </a:r>
          </a:p>
          <a:p>
            <a:pPr marL="342900" indent="-342900">
              <a:spcBef>
                <a:spcPct val="50000"/>
              </a:spcBef>
            </a:pPr>
            <a:r>
              <a:rPr lang="en-US" sz="1600" b="1" dirty="0">
                <a:solidFill>
                  <a:srgbClr val="0000FF"/>
                </a:solidFill>
              </a:rPr>
              <a:t>4.1.2:</a:t>
            </a:r>
            <a:r>
              <a:rPr lang="en-US" sz="1600" b="1" dirty="0"/>
              <a:t> Requests for technical changes are processed per NASA Headquarters </a:t>
            </a:r>
            <a:r>
              <a:rPr lang="en-US" sz="1600" b="1" dirty="0" smtClean="0"/>
              <a:t>OSMA </a:t>
            </a:r>
            <a:r>
              <a:rPr lang="en-US" sz="1600" b="1" dirty="0"/>
              <a:t>configuration management procedures.</a:t>
            </a:r>
          </a:p>
          <a:p>
            <a:pPr marL="342900" indent="-342900">
              <a:spcBef>
                <a:spcPct val="50000"/>
              </a:spcBef>
            </a:pPr>
            <a:r>
              <a:rPr lang="en-US" sz="1600" b="1" u="sng" dirty="0">
                <a:solidFill>
                  <a:srgbClr val="0000FF"/>
                </a:solidFill>
              </a:rPr>
              <a:t>4.2 Implementation</a:t>
            </a:r>
          </a:p>
          <a:p>
            <a:pPr marL="342900" indent="-342900">
              <a:spcBef>
                <a:spcPct val="50000"/>
              </a:spcBef>
            </a:pPr>
            <a:r>
              <a:rPr lang="en-US" sz="1600" b="1" dirty="0">
                <a:solidFill>
                  <a:srgbClr val="0000FF"/>
                </a:solidFill>
              </a:rPr>
              <a:t>4.2.1:</a:t>
            </a:r>
            <a:r>
              <a:rPr lang="en-US" sz="1600" b="1" dirty="0">
                <a:solidFill>
                  <a:schemeClr val="tx2"/>
                </a:solidFill>
              </a:rPr>
              <a:t>  </a:t>
            </a:r>
            <a:r>
              <a:rPr lang="en-US" sz="1600" b="1" dirty="0">
                <a:solidFill>
                  <a:srgbClr val="000000"/>
                </a:solidFill>
              </a:rPr>
              <a:t>ESD Control Program Plans which </a:t>
            </a:r>
            <a:r>
              <a:rPr lang="en-US" sz="1600" b="1" dirty="0" smtClean="0">
                <a:solidFill>
                  <a:srgbClr val="000000"/>
                </a:solidFill>
              </a:rPr>
              <a:t>conform </a:t>
            </a:r>
            <a:r>
              <a:rPr lang="en-US" sz="1600" b="1" dirty="0">
                <a:solidFill>
                  <a:srgbClr val="000000"/>
                </a:solidFill>
              </a:rPr>
              <a:t>to the recommendations in this  handbook include requirements related to:</a:t>
            </a:r>
          </a:p>
          <a:p>
            <a:pPr marL="342900" indent="-342900">
              <a:spcBef>
                <a:spcPct val="50000"/>
              </a:spcBef>
              <a:buClr>
                <a:srgbClr val="0000FF"/>
              </a:buClr>
              <a:buFontTx/>
              <a:buAutoNum type="alphaLcPeriod"/>
            </a:pPr>
            <a:r>
              <a:rPr lang="en-US" sz="1600" b="1" dirty="0">
                <a:solidFill>
                  <a:srgbClr val="000000"/>
                </a:solidFill>
              </a:rPr>
              <a:t>facility preparation and certification</a:t>
            </a:r>
          </a:p>
          <a:p>
            <a:pPr marL="342900" indent="-342900">
              <a:spcBef>
                <a:spcPct val="50000"/>
              </a:spcBef>
              <a:buClr>
                <a:srgbClr val="0000FF"/>
              </a:buClr>
              <a:buFontTx/>
              <a:buAutoNum type="alphaLcPeriod"/>
            </a:pPr>
            <a:r>
              <a:rPr lang="en-US" sz="1600" b="1" dirty="0">
                <a:solidFill>
                  <a:srgbClr val="000000"/>
                </a:solidFill>
              </a:rPr>
              <a:t>records management, assignment of responsible personnel, manager and operator training</a:t>
            </a:r>
          </a:p>
          <a:p>
            <a:pPr marL="342900" indent="-342900">
              <a:spcBef>
                <a:spcPct val="50000"/>
              </a:spcBef>
              <a:buClr>
                <a:srgbClr val="0000FF"/>
              </a:buClr>
              <a:buFontTx/>
              <a:buAutoNum type="alphaLcPeriod"/>
            </a:pPr>
            <a:r>
              <a:rPr lang="en-US" sz="1600" b="1" dirty="0">
                <a:solidFill>
                  <a:srgbClr val="000000"/>
                </a:solidFill>
              </a:rPr>
              <a:t>assessment of the sensitivity of the hardware to be handled</a:t>
            </a:r>
          </a:p>
          <a:p>
            <a:pPr marL="342900" indent="-342900">
              <a:spcBef>
                <a:spcPct val="50000"/>
              </a:spcBef>
              <a:buClr>
                <a:srgbClr val="0000FF"/>
              </a:buClr>
              <a:buFontTx/>
              <a:buAutoNum type="alphaLcPeriod"/>
            </a:pPr>
            <a:r>
              <a:rPr lang="en-US" sz="1600" b="1" dirty="0">
                <a:solidFill>
                  <a:srgbClr val="000000"/>
                </a:solidFill>
              </a:rPr>
              <a:t>declaration and use of special processes and criteria as applicable.</a:t>
            </a:r>
            <a:endParaRPr lang="en-US" sz="1600" b="1" dirty="0">
              <a:solidFill>
                <a:schemeClr val="tx2"/>
              </a:solidFill>
            </a:endParaRPr>
          </a:p>
          <a:p>
            <a:pPr marL="342900" indent="-342900">
              <a:spcBef>
                <a:spcPct val="50000"/>
              </a:spcBef>
            </a:pPr>
            <a:r>
              <a:rPr lang="en-US" sz="1600" b="1" i="1" dirty="0">
                <a:solidFill>
                  <a:srgbClr val="CC00FF"/>
                </a:solidFill>
              </a:rPr>
              <a:t>It is intended that recommendations made using language such as “is”, “are”, “should”, and  “will”, will be converted to “shall” statements in the </a:t>
            </a:r>
            <a:r>
              <a:rPr lang="en-US" sz="1600" b="1" i="1" u="sng" dirty="0">
                <a:solidFill>
                  <a:srgbClr val="CC00FF"/>
                </a:solidFill>
              </a:rPr>
              <a:t>local ESD Control Plans.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381000" y="888996"/>
            <a:ext cx="8382000" cy="5447645"/>
          </a:xfrm>
          <a:prstGeom prst="rect">
            <a:avLst/>
          </a:prstGeom>
          <a:noFill/>
          <a:ln w="9525">
            <a:noFill/>
            <a:miter lim="800000"/>
            <a:headEnd/>
            <a:tailEnd/>
          </a:ln>
        </p:spPr>
        <p:txBody>
          <a:bodyPr>
            <a:spAutoFit/>
          </a:bodyPr>
          <a:lstStyle/>
          <a:p>
            <a:pPr>
              <a:spcBef>
                <a:spcPct val="50000"/>
              </a:spcBef>
            </a:pPr>
            <a:r>
              <a:rPr lang="en-US" sz="1600" b="1" dirty="0">
                <a:solidFill>
                  <a:srgbClr val="0000FF"/>
                </a:solidFill>
              </a:rPr>
              <a:t>4.2.2:</a:t>
            </a:r>
            <a:r>
              <a:rPr lang="en-US" sz="1600" b="1" dirty="0"/>
              <a:t> </a:t>
            </a:r>
            <a:r>
              <a:rPr lang="en-US" sz="1400" b="1" dirty="0">
                <a:solidFill>
                  <a:srgbClr val="CC00FF"/>
                </a:solidFill>
              </a:rPr>
              <a:t>Suppliers</a:t>
            </a:r>
            <a:r>
              <a:rPr lang="en-US" sz="1400" b="1" dirty="0"/>
              <a:t> should provide a central ESD Point of Contact (POC) that can advise and assist operators, Program Monitors, contractors, subcontractors and other authorized                         personnel in the proper and effective implementation of this handbook. This person                     can be the ESD Control Program Manager that is required by ANSI/ESD S20.20-2007.</a:t>
            </a:r>
          </a:p>
          <a:p>
            <a:pPr>
              <a:spcBef>
                <a:spcPts val="1800"/>
              </a:spcBef>
            </a:pPr>
            <a:r>
              <a:rPr lang="en-US" sz="1600" b="1" dirty="0" smtClean="0">
                <a:solidFill>
                  <a:srgbClr val="0000FF"/>
                </a:solidFill>
              </a:rPr>
              <a:t>4.2.3</a:t>
            </a:r>
            <a:r>
              <a:rPr lang="en-US" sz="1600" b="1" dirty="0">
                <a:solidFill>
                  <a:srgbClr val="0000FF"/>
                </a:solidFill>
              </a:rPr>
              <a:t>;</a:t>
            </a:r>
            <a:r>
              <a:rPr lang="en-US" sz="1600" b="1" dirty="0"/>
              <a:t> </a:t>
            </a:r>
            <a:r>
              <a:rPr lang="en-US" sz="1400" b="1" dirty="0"/>
              <a:t>Methods described in this handbook for developing an  ESD Control Program Plan are implemented directly by operators, Program Monitors, Audit Teams, Audit Coordinators, and Program  Managers.</a:t>
            </a:r>
          </a:p>
          <a:p>
            <a:pPr>
              <a:spcBef>
                <a:spcPct val="50000"/>
              </a:spcBef>
            </a:pPr>
            <a:r>
              <a:rPr lang="en-US" sz="1400" b="1" dirty="0">
                <a:solidFill>
                  <a:srgbClr val="0000FF"/>
                </a:solidFill>
              </a:rPr>
              <a:t>4.2.4:</a:t>
            </a:r>
            <a:r>
              <a:rPr lang="en-US" sz="1400" b="1" dirty="0"/>
              <a:t> ESD Protected Area (EPA) certification level and associated ESD event model are determined by the </a:t>
            </a:r>
            <a:r>
              <a:rPr lang="en-US" sz="1400" b="1" i="1" u="sng" dirty="0"/>
              <a:t>hardware designer</a:t>
            </a:r>
            <a:r>
              <a:rPr lang="en-US" sz="1400" b="1" dirty="0"/>
              <a:t> based on the </a:t>
            </a:r>
            <a:r>
              <a:rPr lang="en-US" sz="1400" b="1" i="1" u="sng" dirty="0"/>
              <a:t>most sensitive</a:t>
            </a:r>
            <a:r>
              <a:rPr lang="en-US" sz="1400" b="1" dirty="0"/>
              <a:t> piece-part to be handled. </a:t>
            </a:r>
          </a:p>
          <a:p>
            <a:pPr>
              <a:spcBef>
                <a:spcPct val="50000"/>
              </a:spcBef>
            </a:pPr>
            <a:r>
              <a:rPr lang="en-US" sz="1400" b="1" dirty="0"/>
              <a:t>The  recommended default EPA certification level is Human Body Model (HBM) Class 1A (see Table 5-1). Where HBM </a:t>
            </a:r>
            <a:r>
              <a:rPr lang="en-US" sz="1400" b="1" i="1" u="sng" dirty="0"/>
              <a:t>does not</a:t>
            </a:r>
            <a:r>
              <a:rPr lang="en-US" sz="1400" b="1" dirty="0"/>
              <a:t> provide sufficient protection for the hardware, the Machine Model (MM) or the charged Device Model (CDM) should be considered when </a:t>
            </a:r>
            <a:r>
              <a:rPr lang="en-US" sz="1400" b="1" dirty="0" smtClean="0"/>
              <a:t>designing the EPA. </a:t>
            </a:r>
            <a:r>
              <a:rPr lang="en-US" sz="1400" b="1" dirty="0"/>
              <a:t>(For areas required to protect extremely sensitive devices see Paragraph 8.2, “Special Requirements for Highly Sensitive Items</a:t>
            </a:r>
            <a:r>
              <a:rPr lang="en-US" sz="1400" b="1" dirty="0" smtClean="0"/>
              <a:t>.”)</a:t>
            </a:r>
            <a:endParaRPr lang="en-US" sz="1400" b="1" dirty="0"/>
          </a:p>
          <a:p>
            <a:pPr>
              <a:spcBef>
                <a:spcPct val="50000"/>
              </a:spcBef>
            </a:pPr>
            <a:r>
              <a:rPr lang="en-US" sz="1400" b="1" dirty="0">
                <a:solidFill>
                  <a:srgbClr val="0000FF"/>
                </a:solidFill>
              </a:rPr>
              <a:t>4.2.5:</a:t>
            </a:r>
            <a:r>
              <a:rPr lang="en-US" sz="1400" b="1" dirty="0"/>
              <a:t> Use of </a:t>
            </a:r>
            <a:r>
              <a:rPr lang="en-US" sz="1400" b="1" dirty="0" smtClean="0"/>
              <a:t>these </a:t>
            </a:r>
            <a:r>
              <a:rPr lang="en-US" sz="1400" b="1" dirty="0"/>
              <a:t>guidelines facilitates compliance to NASA Agency-level ESD requirements, however, it </a:t>
            </a:r>
            <a:r>
              <a:rPr lang="en-US" sz="1400" b="1" i="1" u="sng" dirty="0"/>
              <a:t>does not</a:t>
            </a:r>
            <a:r>
              <a:rPr lang="en-US" sz="1400" b="1" dirty="0"/>
              <a:t> supersede or </a:t>
            </a:r>
            <a:r>
              <a:rPr lang="en-US" sz="1400" b="1" i="1" u="sng" dirty="0"/>
              <a:t>preclude</a:t>
            </a:r>
            <a:r>
              <a:rPr lang="en-US" sz="1400" b="1" dirty="0"/>
              <a:t> Project review and approval of suppliers’ ANSI/ESD S20.20-compliant ESD Control Program </a:t>
            </a:r>
            <a:r>
              <a:rPr lang="en-US" sz="1400" b="1" dirty="0" smtClean="0"/>
              <a:t>Plans.</a:t>
            </a:r>
            <a:endParaRPr lang="en-US" sz="1400" b="1" dirty="0"/>
          </a:p>
          <a:p>
            <a:pPr>
              <a:spcBef>
                <a:spcPct val="50000"/>
              </a:spcBef>
            </a:pPr>
            <a:r>
              <a:rPr lang="en-US" sz="1400" b="1" dirty="0"/>
              <a:t>It is the Project’s responsibility for assuring that local ESD Control Program Plans meet  ANSI/ESD S20.20 as well as Project-specific requirements.</a:t>
            </a:r>
          </a:p>
          <a:p>
            <a:pPr>
              <a:spcBef>
                <a:spcPct val="50000"/>
              </a:spcBef>
            </a:pPr>
            <a:r>
              <a:rPr lang="en-US" sz="1400" b="1" dirty="0"/>
              <a:t>It is</a:t>
            </a:r>
            <a:r>
              <a:rPr lang="en-US" sz="1400" b="1" dirty="0">
                <a:solidFill>
                  <a:srgbClr val="FF3300"/>
                </a:solidFill>
              </a:rPr>
              <a:t> recommended </a:t>
            </a:r>
            <a:r>
              <a:rPr lang="en-US" sz="1400" b="1" dirty="0"/>
              <a:t>that Projects utilize this document as a benchmark against which suppliers’ plans are evaluated.</a:t>
            </a:r>
          </a:p>
        </p:txBody>
      </p:sp>
      <p:grpSp>
        <p:nvGrpSpPr>
          <p:cNvPr id="5" name="Group 4"/>
          <p:cNvGrpSpPr/>
          <p:nvPr/>
        </p:nvGrpSpPr>
        <p:grpSpPr>
          <a:xfrm>
            <a:off x="7543800" y="1135740"/>
            <a:ext cx="1143000" cy="1008063"/>
            <a:chOff x="7543800" y="990600"/>
            <a:chExt cx="1143000" cy="1008063"/>
          </a:xfrm>
        </p:grpSpPr>
        <p:sp>
          <p:nvSpPr>
            <p:cNvPr id="10243" name="Text Box 11"/>
            <p:cNvSpPr txBox="1">
              <a:spLocks noChangeArrowheads="1"/>
            </p:cNvSpPr>
            <p:nvPr/>
          </p:nvSpPr>
          <p:spPr bwMode="auto">
            <a:xfrm>
              <a:off x="7772400" y="1752600"/>
              <a:ext cx="914400" cy="246063"/>
            </a:xfrm>
            <a:prstGeom prst="rect">
              <a:avLst/>
            </a:prstGeom>
            <a:noFill/>
            <a:ln w="9525">
              <a:noFill/>
              <a:miter lim="800000"/>
              <a:headEnd/>
              <a:tailEnd/>
            </a:ln>
          </p:spPr>
          <p:txBody>
            <a:bodyPr>
              <a:spAutoFit/>
            </a:bodyPr>
            <a:lstStyle/>
            <a:p>
              <a:pPr algn="ctr">
                <a:spcBef>
                  <a:spcPct val="50000"/>
                </a:spcBef>
              </a:pPr>
              <a:r>
                <a:rPr lang="en-US" sz="1000" b="1" dirty="0">
                  <a:solidFill>
                    <a:srgbClr val="FF0000"/>
                  </a:solidFill>
                </a:rPr>
                <a:t>ESD POC</a:t>
              </a:r>
            </a:p>
          </p:txBody>
        </p:sp>
        <p:pic>
          <p:nvPicPr>
            <p:cNvPr id="10244" name="Picture 6" descr="D:\Documents and Settings\E373767\Local Settings\Temporary Internet Files\Content.IE5\MMR5H9OY\dglxasset[1].aspx"/>
            <p:cNvPicPr>
              <a:picLocks noChangeAspect="1" noChangeArrowheads="1"/>
            </p:cNvPicPr>
            <p:nvPr/>
          </p:nvPicPr>
          <p:blipFill>
            <a:blip r:embed="rId2" cstate="print"/>
            <a:srcRect/>
            <a:stretch>
              <a:fillRect/>
            </a:stretch>
          </p:blipFill>
          <p:spPr bwMode="auto">
            <a:xfrm>
              <a:off x="7543800" y="990600"/>
              <a:ext cx="1130300" cy="76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685800" y="533400"/>
            <a:ext cx="7696200" cy="1192213"/>
          </a:xfrm>
          <a:prstGeom prst="rect">
            <a:avLst/>
          </a:prstGeom>
          <a:noFill/>
          <a:ln w="9525">
            <a:noFill/>
            <a:miter lim="800000"/>
            <a:headEnd/>
            <a:tailEnd/>
          </a:ln>
        </p:spPr>
        <p:txBody>
          <a:bodyPr>
            <a:spAutoFit/>
          </a:bodyPr>
          <a:lstStyle/>
          <a:p>
            <a:pPr algn="ctr">
              <a:spcBef>
                <a:spcPct val="50000"/>
              </a:spcBef>
            </a:pPr>
            <a:r>
              <a:rPr lang="en-US" b="1" dirty="0">
                <a:solidFill>
                  <a:srgbClr val="0000FF"/>
                </a:solidFill>
              </a:rPr>
              <a:t>4.3 RECORDS</a:t>
            </a:r>
          </a:p>
          <a:p>
            <a:pPr>
              <a:spcBef>
                <a:spcPct val="50000"/>
              </a:spcBef>
            </a:pPr>
            <a:r>
              <a:rPr lang="en-US" dirty="0"/>
              <a:t>Records required by the processes should be retained per </a:t>
            </a:r>
            <a:r>
              <a:rPr lang="en-US" dirty="0" smtClean="0"/>
              <a:t>Table 4-1</a:t>
            </a:r>
            <a:r>
              <a:rPr lang="en-US" dirty="0"/>
              <a:t>.</a:t>
            </a:r>
          </a:p>
          <a:p>
            <a:pPr>
              <a:spcBef>
                <a:spcPct val="50000"/>
              </a:spcBef>
            </a:pPr>
            <a:endParaRPr lang="en-US" dirty="0"/>
          </a:p>
        </p:txBody>
      </p:sp>
      <p:graphicFrame>
        <p:nvGraphicFramePr>
          <p:cNvPr id="12350" name="Group 62"/>
          <p:cNvGraphicFramePr>
            <a:graphicFrameLocks noGrp="1"/>
          </p:cNvGraphicFramePr>
          <p:nvPr/>
        </p:nvGraphicFramePr>
        <p:xfrm>
          <a:off x="838200" y="1447800"/>
          <a:ext cx="7315200" cy="4150360"/>
        </p:xfrm>
        <a:graphic>
          <a:graphicData uri="http://schemas.openxmlformats.org/drawingml/2006/table">
            <a:tbl>
              <a:tblPr/>
              <a:tblGrid>
                <a:gridCol w="2057400"/>
                <a:gridCol w="2819400"/>
                <a:gridCol w="2438400"/>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Record Title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latin typeface="Arial" charset="0"/>
                        </a:rPr>
                        <a:t>Record Custodian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latin typeface="Arial" charset="0"/>
                        </a:rPr>
                        <a:t>Retention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Training Records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Office of Human Resources and/or Supervisor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NRRS 3/33G1*  Destroy 5 years after employee discontinues or completes training.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ESD workstation records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Laboratory Manager or owning project manager when there is no Program  Manager.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NRRS  8/109* - Temporary– Destroy/delete when between 1 &amp; 15 years old. Do not retain longer than life of program/project plus 5 years.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Temporary/ Intermittent workstation records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Project Manager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NRRS  9/109*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289" name="Text Box 61"/>
          <p:cNvSpPr txBox="1">
            <a:spLocks noChangeArrowheads="1"/>
          </p:cNvSpPr>
          <p:nvPr/>
        </p:nvSpPr>
        <p:spPr bwMode="auto">
          <a:xfrm>
            <a:off x="1066800" y="5638800"/>
            <a:ext cx="6553200" cy="366713"/>
          </a:xfrm>
          <a:prstGeom prst="rect">
            <a:avLst/>
          </a:prstGeom>
          <a:noFill/>
          <a:ln w="9525">
            <a:noFill/>
            <a:miter lim="800000"/>
            <a:headEnd/>
            <a:tailEnd/>
          </a:ln>
        </p:spPr>
        <p:txBody>
          <a:bodyPr>
            <a:spAutoFit/>
          </a:bodyPr>
          <a:lstStyle/>
          <a:p>
            <a:pPr algn="ctr">
              <a:spcBef>
                <a:spcPct val="50000"/>
              </a:spcBef>
            </a:pPr>
            <a:r>
              <a:rPr lang="en-US"/>
              <a:t>*NRRS – NASA Records Retention Schedules (NPR 1441.1)</a:t>
            </a:r>
          </a:p>
        </p:txBody>
      </p:sp>
      <p:pic>
        <p:nvPicPr>
          <p:cNvPr id="11290" name="Picture 29" descr="D:\Documents and Settings\E373767\Local Settings\Temporary Internet Files\Content.IE5\MMR5H9OY\dglxasset[5].aspx"/>
          <p:cNvPicPr>
            <a:picLocks noChangeAspect="1" noChangeArrowheads="1"/>
          </p:cNvPicPr>
          <p:nvPr/>
        </p:nvPicPr>
        <p:blipFill>
          <a:blip r:embed="rId2" cstate="print"/>
          <a:srcRect/>
          <a:stretch>
            <a:fillRect/>
          </a:stretch>
        </p:blipFill>
        <p:spPr bwMode="auto">
          <a:xfrm>
            <a:off x="5334000" y="0"/>
            <a:ext cx="974725"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457200" y="609600"/>
            <a:ext cx="8153400" cy="5832366"/>
          </a:xfrm>
          <a:prstGeom prst="rect">
            <a:avLst/>
          </a:prstGeom>
          <a:noFill/>
          <a:ln w="9525">
            <a:noFill/>
            <a:miter lim="800000"/>
            <a:headEnd/>
            <a:tailEnd/>
          </a:ln>
        </p:spPr>
        <p:txBody>
          <a:bodyPr>
            <a:spAutoFit/>
          </a:bodyPr>
          <a:lstStyle/>
          <a:p>
            <a:pPr algn="ctr">
              <a:spcBef>
                <a:spcPct val="50000"/>
              </a:spcBef>
            </a:pPr>
            <a:r>
              <a:rPr lang="en-US" b="1" dirty="0">
                <a:solidFill>
                  <a:srgbClr val="0000FF"/>
                </a:solidFill>
              </a:rPr>
              <a:t>5  ESD CONTROL PROGRAM</a:t>
            </a:r>
          </a:p>
          <a:p>
            <a:pPr>
              <a:spcBef>
                <a:spcPct val="50000"/>
              </a:spcBef>
            </a:pPr>
            <a:r>
              <a:rPr lang="en-US" sz="1600" b="1" dirty="0">
                <a:solidFill>
                  <a:srgbClr val="0000FF"/>
                </a:solidFill>
              </a:rPr>
              <a:t>5.1 General</a:t>
            </a:r>
          </a:p>
          <a:p>
            <a:pPr>
              <a:spcBef>
                <a:spcPct val="50000"/>
              </a:spcBef>
            </a:pPr>
            <a:r>
              <a:rPr lang="en-US" sz="1600" b="1" dirty="0">
                <a:solidFill>
                  <a:srgbClr val="0000FF"/>
                </a:solidFill>
              </a:rPr>
              <a:t>5.1.1</a:t>
            </a:r>
            <a:r>
              <a:rPr lang="en-US" sz="1600" b="1" dirty="0"/>
              <a:t> The intent of this ESD Control Program Guide </a:t>
            </a:r>
            <a:r>
              <a:rPr lang="en-US" sz="1600" b="1" dirty="0" smtClean="0"/>
              <a:t>is to meet </a:t>
            </a:r>
            <a:r>
              <a:rPr lang="en-US" sz="1600" b="1" dirty="0"/>
              <a:t>or </a:t>
            </a:r>
            <a:r>
              <a:rPr lang="en-US" sz="1600" b="1" dirty="0" smtClean="0"/>
              <a:t>exceed </a:t>
            </a:r>
            <a:r>
              <a:rPr lang="en-US" sz="1600" b="1" dirty="0"/>
              <a:t>the requirements of ANSI/ESD S20.20 as well as the NASA ESD Workmanship requirements for processing ESD sensitive equipment.</a:t>
            </a:r>
          </a:p>
          <a:p>
            <a:pPr>
              <a:spcBef>
                <a:spcPct val="50000"/>
              </a:spcBef>
            </a:pPr>
            <a:r>
              <a:rPr lang="en-US" sz="1600" b="1" dirty="0">
                <a:solidFill>
                  <a:srgbClr val="0000FF"/>
                </a:solidFill>
              </a:rPr>
              <a:t>5.1.2</a:t>
            </a:r>
            <a:r>
              <a:rPr lang="en-US" sz="1600" b="1" dirty="0"/>
              <a:t> Proper control of ESD is critical at every step that an electronic part may see, from part manufacturing through testing and </a:t>
            </a:r>
            <a:r>
              <a:rPr lang="en-US" sz="1600" b="1" dirty="0" smtClean="0"/>
              <a:t>shipment, </a:t>
            </a:r>
            <a:r>
              <a:rPr lang="en-US" sz="1600" b="1" dirty="0"/>
              <a:t>to incorporation on printed wiring boards, electronic modules, and directly into boxes.</a:t>
            </a:r>
          </a:p>
          <a:p>
            <a:pPr>
              <a:spcBef>
                <a:spcPct val="50000"/>
              </a:spcBef>
            </a:pPr>
            <a:endParaRPr lang="en-US" sz="1600" b="1" dirty="0"/>
          </a:p>
          <a:p>
            <a:pPr algn="ctr">
              <a:spcBef>
                <a:spcPct val="50000"/>
              </a:spcBef>
            </a:pPr>
            <a:r>
              <a:rPr lang="en-US" b="1" dirty="0">
                <a:solidFill>
                  <a:srgbClr val="0000FF"/>
                </a:solidFill>
              </a:rPr>
              <a:t>5.2  ELECTROSTATIC DISCHARGE (ESD) TECHNICAL OVERVIEW</a:t>
            </a:r>
          </a:p>
          <a:p>
            <a:pPr>
              <a:spcBef>
                <a:spcPct val="50000"/>
              </a:spcBef>
            </a:pPr>
            <a:r>
              <a:rPr lang="en-US" sz="1600" b="1" dirty="0">
                <a:solidFill>
                  <a:srgbClr val="0000FF"/>
                </a:solidFill>
              </a:rPr>
              <a:t>5.2.1 </a:t>
            </a:r>
            <a:r>
              <a:rPr lang="en-US" sz="1600" b="1" dirty="0"/>
              <a:t> ESD is the sudden </a:t>
            </a:r>
            <a:r>
              <a:rPr lang="en-US" sz="1600" b="1" dirty="0">
                <a:solidFill>
                  <a:srgbClr val="FF0000"/>
                </a:solidFill>
              </a:rPr>
              <a:t>transfer</a:t>
            </a:r>
            <a:r>
              <a:rPr lang="en-US" sz="1600" b="1" dirty="0"/>
              <a:t> of electrical charge between two objects at different potentials.</a:t>
            </a:r>
          </a:p>
          <a:p>
            <a:pPr>
              <a:spcBef>
                <a:spcPct val="50000"/>
              </a:spcBef>
            </a:pPr>
            <a:r>
              <a:rPr lang="en-US" sz="1600" b="1" dirty="0">
                <a:solidFill>
                  <a:srgbClr val="0000FF"/>
                </a:solidFill>
              </a:rPr>
              <a:t>5.2.2 </a:t>
            </a:r>
            <a:r>
              <a:rPr lang="en-US" sz="1600" b="1" dirty="0"/>
              <a:t>The  human body or other conductive objects can become electrostatically charged if not properly grounded. If this charge </a:t>
            </a:r>
            <a:r>
              <a:rPr lang="en-US" sz="1600" b="1" dirty="0" smtClean="0"/>
              <a:t>is given the opportunity to discharge without a current limit or the charge effectively lowers a threshold voltage ESD </a:t>
            </a:r>
            <a:r>
              <a:rPr lang="en-US" sz="1600" b="1" dirty="0"/>
              <a:t>damage can occur.                                                                                             </a:t>
            </a:r>
            <a:endParaRPr lang="en-US" sz="1600" b="1" dirty="0" smtClean="0"/>
          </a:p>
          <a:p>
            <a:pPr>
              <a:spcBef>
                <a:spcPct val="50000"/>
              </a:spcBef>
            </a:pPr>
            <a:r>
              <a:rPr lang="en-US" sz="1600" b="1" dirty="0" smtClean="0"/>
              <a:t>Charge </a:t>
            </a:r>
            <a:r>
              <a:rPr lang="en-US" sz="1600" b="1" dirty="0"/>
              <a:t>is not localized on the surface of a conductor, but is spread out uniformly over the conductor’s surface. Thus, </a:t>
            </a:r>
            <a:r>
              <a:rPr lang="en-US" sz="1600" b="1" dirty="0">
                <a:solidFill>
                  <a:srgbClr val="FF0000"/>
                </a:solidFill>
              </a:rPr>
              <a:t>very low </a:t>
            </a:r>
            <a:r>
              <a:rPr lang="en-US" sz="1600" b="1" dirty="0"/>
              <a:t>voltages are capable of damaging ESDS devices.</a:t>
            </a:r>
            <a:endParaRPr lang="en-US" sz="1600" b="1" dirty="0">
              <a:solidFill>
                <a:srgbClr val="0000FF"/>
              </a:solidFill>
            </a:endParaRPr>
          </a:p>
        </p:txBody>
      </p:sp>
      <p:pic>
        <p:nvPicPr>
          <p:cNvPr id="12291" name="Picture 6" descr="dglxasset[1]"/>
          <p:cNvPicPr>
            <a:picLocks noChangeAspect="1" noChangeArrowheads="1"/>
          </p:cNvPicPr>
          <p:nvPr/>
        </p:nvPicPr>
        <p:blipFill>
          <a:blip r:embed="rId2" cstate="print"/>
          <a:srcRect/>
          <a:stretch>
            <a:fillRect/>
          </a:stretch>
        </p:blipFill>
        <p:spPr bwMode="auto">
          <a:xfrm>
            <a:off x="7772400" y="2895600"/>
            <a:ext cx="1139825" cy="1211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04800" y="304800"/>
            <a:ext cx="8153400" cy="366713"/>
          </a:xfrm>
          <a:prstGeom prst="rect">
            <a:avLst/>
          </a:prstGeom>
          <a:noFill/>
          <a:ln w="9525">
            <a:noFill/>
            <a:miter lim="800000"/>
            <a:headEnd/>
            <a:tailEnd/>
          </a:ln>
        </p:spPr>
        <p:txBody>
          <a:bodyPr>
            <a:spAutoFit/>
          </a:bodyPr>
          <a:lstStyle/>
          <a:p>
            <a:pPr>
              <a:spcBef>
                <a:spcPct val="50000"/>
              </a:spcBef>
            </a:pPr>
            <a:endParaRPr lang="en-US"/>
          </a:p>
        </p:txBody>
      </p:sp>
      <p:sp>
        <p:nvSpPr>
          <p:cNvPr id="13315" name="Text Box 5"/>
          <p:cNvSpPr txBox="1">
            <a:spLocks noChangeArrowheads="1"/>
          </p:cNvSpPr>
          <p:nvPr/>
        </p:nvSpPr>
        <p:spPr bwMode="auto">
          <a:xfrm>
            <a:off x="304800" y="304800"/>
            <a:ext cx="8458200" cy="3451225"/>
          </a:xfrm>
          <a:prstGeom prst="rect">
            <a:avLst/>
          </a:prstGeom>
          <a:noFill/>
          <a:ln w="9525">
            <a:noFill/>
            <a:miter lim="800000"/>
            <a:headEnd/>
            <a:tailEnd/>
          </a:ln>
        </p:spPr>
        <p:txBody>
          <a:bodyPr>
            <a:spAutoFit/>
          </a:bodyPr>
          <a:lstStyle/>
          <a:p>
            <a:pPr marL="342900" indent="-342900" algn="ctr">
              <a:spcBef>
                <a:spcPct val="50000"/>
              </a:spcBef>
            </a:pPr>
            <a:r>
              <a:rPr lang="en-US" b="1">
                <a:solidFill>
                  <a:srgbClr val="0000FF"/>
                </a:solidFill>
              </a:rPr>
              <a:t>5.3 ESD SENSITIVITY LEVELS</a:t>
            </a:r>
          </a:p>
          <a:p>
            <a:pPr marL="342900" indent="-342900">
              <a:spcBef>
                <a:spcPct val="50000"/>
              </a:spcBef>
            </a:pPr>
            <a:r>
              <a:rPr lang="en-US" sz="1400" b="1">
                <a:solidFill>
                  <a:srgbClr val="0000FF"/>
                </a:solidFill>
              </a:rPr>
              <a:t>5.3.1</a:t>
            </a:r>
            <a:r>
              <a:rPr lang="en-US" sz="1400" b="1"/>
              <a:t> ESD sensitivity of devices is determined using three different electrical models: </a:t>
            </a:r>
          </a:p>
          <a:p>
            <a:pPr marL="342900" indent="-342900">
              <a:spcBef>
                <a:spcPct val="50000"/>
              </a:spcBef>
              <a:buClr>
                <a:srgbClr val="0000FF"/>
              </a:buClr>
              <a:buSzPct val="120000"/>
              <a:buFontTx/>
              <a:buAutoNum type="alphaLcPeriod"/>
            </a:pPr>
            <a:r>
              <a:rPr lang="en-US" sz="1400" b="1">
                <a:solidFill>
                  <a:srgbClr val="0000FF"/>
                </a:solidFill>
              </a:rPr>
              <a:t>Human Body Levl (HBM):</a:t>
            </a:r>
            <a:r>
              <a:rPr lang="en-US" sz="1400" b="1"/>
              <a:t> Simulates the discharge from                                                                      the fingertip of an operator to an electronic component.</a:t>
            </a:r>
          </a:p>
          <a:p>
            <a:pPr marL="342900" indent="-342900">
              <a:spcBef>
                <a:spcPct val="50000"/>
              </a:spcBef>
            </a:pPr>
            <a:endParaRPr lang="en-US" sz="1400" b="1"/>
          </a:p>
          <a:p>
            <a:pPr marL="342900" indent="-342900">
              <a:spcBef>
                <a:spcPct val="50000"/>
              </a:spcBef>
            </a:pPr>
            <a:endParaRPr lang="en-US" sz="1400" b="1"/>
          </a:p>
          <a:p>
            <a:pPr marL="342900" indent="-342900">
              <a:spcBef>
                <a:spcPct val="50000"/>
              </a:spcBef>
            </a:pPr>
            <a:endParaRPr lang="en-US" sz="1400" b="1"/>
          </a:p>
          <a:p>
            <a:pPr marL="342900" indent="-342900">
              <a:spcBef>
                <a:spcPct val="50000"/>
              </a:spcBef>
            </a:pPr>
            <a:endParaRPr lang="en-US" sz="1400" b="1"/>
          </a:p>
          <a:p>
            <a:pPr marL="342900" indent="-342900">
              <a:spcBef>
                <a:spcPct val="50000"/>
              </a:spcBef>
            </a:pPr>
            <a:endParaRPr lang="en-US" sz="1400" b="1"/>
          </a:p>
          <a:p>
            <a:pPr marL="342900" indent="-342900">
              <a:spcBef>
                <a:spcPct val="50000"/>
              </a:spcBef>
            </a:pPr>
            <a:endParaRPr lang="en-US" sz="1400" b="1"/>
          </a:p>
          <a:p>
            <a:pPr marL="342900" indent="-342900">
              <a:spcBef>
                <a:spcPct val="50000"/>
              </a:spcBef>
            </a:pPr>
            <a:endParaRPr lang="en-US" sz="1400" b="1"/>
          </a:p>
        </p:txBody>
      </p:sp>
      <p:graphicFrame>
        <p:nvGraphicFramePr>
          <p:cNvPr id="17488" name="Group 80"/>
          <p:cNvGraphicFramePr>
            <a:graphicFrameLocks noGrp="1"/>
          </p:cNvGraphicFramePr>
          <p:nvPr/>
        </p:nvGraphicFramePr>
        <p:xfrm>
          <a:off x="1828800" y="1828800"/>
          <a:ext cx="1905000" cy="1972628"/>
        </p:xfrm>
        <a:graphic>
          <a:graphicData uri="http://schemas.openxmlformats.org/drawingml/2006/table">
            <a:tbl>
              <a:tblPr/>
              <a:tblGrid>
                <a:gridCol w="544513"/>
                <a:gridCol w="1360487"/>
              </a:tblGrid>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FF3300"/>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FF3300"/>
                          </a:solidFill>
                          <a:effectLst/>
                          <a:latin typeface="Arial" charset="0"/>
                        </a:rPr>
                        <a:t>Voltage Range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&lt; 250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1A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250 to  </a:t>
                      </a:r>
                      <a:r>
                        <a:rPr kumimoji="0" lang="en-US" sz="1000" b="1" i="0" u="none" strike="noStrike" cap="none" normalizeH="0" baseline="0" smtClean="0">
                          <a:ln>
                            <a:noFill/>
                          </a:ln>
                          <a:solidFill>
                            <a:schemeClr val="tx1"/>
                          </a:solidFill>
                          <a:effectLst/>
                          <a:latin typeface="Arial" charset="0"/>
                          <a:cs typeface="Arial" charset="0"/>
                        </a:rPr>
                        <a:t>&lt;</a:t>
                      </a:r>
                      <a:r>
                        <a:rPr kumimoji="0" lang="en-US" sz="1000" b="1" i="0" u="none" strike="noStrike" cap="none" normalizeH="0" baseline="0" smtClean="0">
                          <a:ln>
                            <a:noFill/>
                          </a:ln>
                          <a:solidFill>
                            <a:schemeClr val="tx1"/>
                          </a:solidFill>
                          <a:effectLst/>
                          <a:latin typeface="Arial" charset="0"/>
                        </a:rPr>
                        <a:t>500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1B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500 to  </a:t>
                      </a:r>
                      <a:r>
                        <a:rPr kumimoji="0" lang="en-US" sz="1000" b="1" i="0" u="none" strike="noStrike" cap="none" normalizeH="0" baseline="0" dirty="0" smtClean="0">
                          <a:ln>
                            <a:noFill/>
                          </a:ln>
                          <a:solidFill>
                            <a:schemeClr val="tx1"/>
                          </a:solidFill>
                          <a:effectLst/>
                          <a:latin typeface="Arial" charset="0"/>
                          <a:cs typeface="Arial" charset="0"/>
                        </a:rPr>
                        <a:t>&lt;</a:t>
                      </a:r>
                      <a:r>
                        <a:rPr kumimoji="0" lang="en-US" sz="1000" b="1" i="0" u="none" strike="noStrike" cap="none" normalizeH="0" baseline="0" dirty="0" smtClean="0">
                          <a:ln>
                            <a:noFill/>
                          </a:ln>
                          <a:solidFill>
                            <a:schemeClr val="tx1"/>
                          </a:solidFill>
                          <a:effectLst/>
                          <a:latin typeface="Arial" charset="0"/>
                        </a:rPr>
                        <a:t>1000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1C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1000 to  </a:t>
                      </a:r>
                      <a:r>
                        <a:rPr kumimoji="0" lang="en-US" sz="1000" b="1" i="0" u="none" strike="noStrike" cap="none" normalizeH="0" baseline="0" smtClean="0">
                          <a:ln>
                            <a:noFill/>
                          </a:ln>
                          <a:solidFill>
                            <a:schemeClr val="tx1"/>
                          </a:solidFill>
                          <a:effectLst/>
                          <a:latin typeface="Arial" charset="0"/>
                          <a:cs typeface="Arial" charset="0"/>
                        </a:rPr>
                        <a:t>&lt;</a:t>
                      </a:r>
                      <a:r>
                        <a:rPr kumimoji="0" lang="en-US" sz="1000" b="1" i="0" u="none" strike="noStrike" cap="none" normalizeH="0" baseline="0" smtClean="0">
                          <a:ln>
                            <a:noFill/>
                          </a:ln>
                          <a:solidFill>
                            <a:schemeClr val="tx1"/>
                          </a:solidFill>
                          <a:effectLst/>
                          <a:latin typeface="Arial" charset="0"/>
                        </a:rPr>
                        <a:t>2000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2000 to  </a:t>
                      </a:r>
                      <a:r>
                        <a:rPr kumimoji="0" lang="en-US" sz="1000" b="1" i="0" u="none" strike="noStrike" cap="none" normalizeH="0" baseline="0" smtClean="0">
                          <a:ln>
                            <a:noFill/>
                          </a:ln>
                          <a:solidFill>
                            <a:schemeClr val="tx1"/>
                          </a:solidFill>
                          <a:effectLst/>
                          <a:latin typeface="Arial" charset="0"/>
                          <a:cs typeface="Arial" charset="0"/>
                        </a:rPr>
                        <a:t>&lt;</a:t>
                      </a:r>
                      <a:r>
                        <a:rPr kumimoji="0" lang="en-US" sz="1000" b="1" i="0" u="none" strike="noStrike" cap="none" normalizeH="0" baseline="0" smtClean="0">
                          <a:ln>
                            <a:noFill/>
                          </a:ln>
                          <a:solidFill>
                            <a:schemeClr val="tx1"/>
                          </a:solidFill>
                          <a:effectLst/>
                          <a:latin typeface="Arial" charset="0"/>
                        </a:rPr>
                        <a:t>4000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3A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4000 to  </a:t>
                      </a:r>
                      <a:r>
                        <a:rPr kumimoji="0" lang="en-US" sz="1000" b="1" i="0" u="none" strike="noStrike" cap="none" normalizeH="0" baseline="0" smtClean="0">
                          <a:ln>
                            <a:noFill/>
                          </a:ln>
                          <a:solidFill>
                            <a:schemeClr val="tx1"/>
                          </a:solidFill>
                          <a:effectLst/>
                          <a:latin typeface="Arial" charset="0"/>
                          <a:cs typeface="Arial" charset="0"/>
                        </a:rPr>
                        <a:t>&lt;</a:t>
                      </a:r>
                      <a:r>
                        <a:rPr kumimoji="0" lang="en-US" sz="1000" b="1" i="0" u="none" strike="noStrike" cap="none" normalizeH="0" baseline="0" smtClean="0">
                          <a:ln>
                            <a:noFill/>
                          </a:ln>
                          <a:solidFill>
                            <a:schemeClr val="tx1"/>
                          </a:solidFill>
                          <a:effectLst/>
                          <a:latin typeface="Arial" charset="0"/>
                        </a:rPr>
                        <a:t>8000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3B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  </a:t>
                      </a: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000" b="1" i="0" u="none" strike="noStrike" cap="none" normalizeH="0" baseline="0" dirty="0" smtClean="0">
                          <a:ln>
                            <a:noFill/>
                          </a:ln>
                          <a:solidFill>
                            <a:schemeClr val="tx1"/>
                          </a:solidFill>
                          <a:effectLst/>
                          <a:latin typeface="Arial" charset="0"/>
                        </a:rPr>
                        <a:t>8000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45" name="Text Box 49"/>
          <p:cNvSpPr txBox="1">
            <a:spLocks noChangeArrowheads="1"/>
          </p:cNvSpPr>
          <p:nvPr/>
        </p:nvSpPr>
        <p:spPr bwMode="auto">
          <a:xfrm>
            <a:off x="304800" y="3962400"/>
            <a:ext cx="8534400" cy="579438"/>
          </a:xfrm>
          <a:prstGeom prst="rect">
            <a:avLst/>
          </a:prstGeom>
          <a:noFill/>
          <a:ln w="9525">
            <a:noFill/>
            <a:miter lim="800000"/>
            <a:headEnd/>
            <a:tailEnd/>
          </a:ln>
        </p:spPr>
        <p:txBody>
          <a:bodyPr>
            <a:spAutoFit/>
          </a:bodyPr>
          <a:lstStyle/>
          <a:p>
            <a:pPr>
              <a:spcBef>
                <a:spcPct val="50000"/>
              </a:spcBef>
            </a:pPr>
            <a:r>
              <a:rPr lang="en-US">
                <a:solidFill>
                  <a:srgbClr val="0000FF"/>
                </a:solidFill>
              </a:rPr>
              <a:t>b. </a:t>
            </a:r>
            <a:r>
              <a:rPr lang="en-US" sz="1400" b="1">
                <a:solidFill>
                  <a:srgbClr val="0000FF"/>
                </a:solidFill>
              </a:rPr>
              <a:t>Machine Model (MM):</a:t>
            </a:r>
            <a:r>
              <a:rPr lang="en-US" sz="1400" b="1"/>
              <a:t> Originated in Japan as a worst-case HBM. It is a faster                       discharge model, designed to simulate ESD events in automatic handling and testing equipment.</a:t>
            </a:r>
          </a:p>
        </p:txBody>
      </p:sp>
      <p:graphicFrame>
        <p:nvGraphicFramePr>
          <p:cNvPr id="17487" name="Group 79"/>
          <p:cNvGraphicFramePr>
            <a:graphicFrameLocks noGrp="1"/>
          </p:cNvGraphicFramePr>
          <p:nvPr/>
        </p:nvGraphicFramePr>
        <p:xfrm>
          <a:off x="1676400" y="4800600"/>
          <a:ext cx="1981200" cy="1446213"/>
        </p:xfrm>
        <a:graphic>
          <a:graphicData uri="http://schemas.openxmlformats.org/drawingml/2006/table">
            <a:tbl>
              <a:tblPr/>
              <a:tblGrid>
                <a:gridCol w="546100"/>
                <a:gridCol w="1435100"/>
              </a:tblGrid>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FF3300"/>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FF3300"/>
                          </a:solidFill>
                          <a:effectLst/>
                          <a:latin typeface="Arial" charset="0"/>
                        </a:rPr>
                        <a:t>Voltage Range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M1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 </a:t>
                      </a:r>
                      <a:r>
                        <a:rPr kumimoji="0" lang="en-US" sz="1000" b="1" i="0" u="none" strike="noStrike" cap="none" normalizeH="0" baseline="0" dirty="0" smtClean="0">
                          <a:ln>
                            <a:noFill/>
                          </a:ln>
                          <a:solidFill>
                            <a:schemeClr val="tx1"/>
                          </a:solidFill>
                          <a:effectLst/>
                          <a:latin typeface="Arial" charset="0"/>
                          <a:cs typeface="Arial" charset="0"/>
                        </a:rPr>
                        <a:t>&lt; </a:t>
                      </a:r>
                      <a:r>
                        <a:rPr kumimoji="0" lang="en-US" sz="1000" b="1" i="0" u="none" strike="noStrike" cap="none" normalizeH="0" baseline="0" dirty="0" smtClean="0">
                          <a:ln>
                            <a:noFill/>
                          </a:ln>
                          <a:solidFill>
                            <a:schemeClr val="tx1"/>
                          </a:solidFill>
                          <a:effectLst/>
                          <a:latin typeface="Arial" charset="0"/>
                        </a:rPr>
                        <a:t>100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M2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100 to  </a:t>
                      </a:r>
                      <a:r>
                        <a:rPr kumimoji="0" lang="en-US" sz="1000" b="1" i="0" u="none" strike="noStrike" cap="none" normalizeH="0" baseline="0" smtClean="0">
                          <a:ln>
                            <a:noFill/>
                          </a:ln>
                          <a:solidFill>
                            <a:schemeClr val="tx1"/>
                          </a:solidFill>
                          <a:effectLst/>
                          <a:latin typeface="Arial" charset="0"/>
                          <a:cs typeface="Arial" charset="0"/>
                        </a:rPr>
                        <a:t>&lt; </a:t>
                      </a:r>
                      <a:r>
                        <a:rPr kumimoji="0" lang="en-US" sz="1000" b="1" i="0" u="none" strike="noStrike" cap="none" normalizeH="0" baseline="0" smtClean="0">
                          <a:ln>
                            <a:noFill/>
                          </a:ln>
                          <a:solidFill>
                            <a:schemeClr val="tx1"/>
                          </a:solidFill>
                          <a:effectLst/>
                          <a:latin typeface="Arial" charset="0"/>
                        </a:rPr>
                        <a:t>200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M3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200 to  </a:t>
                      </a:r>
                      <a:r>
                        <a:rPr kumimoji="0" lang="en-US" sz="1000" b="1" i="0" u="none" strike="noStrike" cap="none" normalizeH="0" baseline="0" smtClean="0">
                          <a:ln>
                            <a:noFill/>
                          </a:ln>
                          <a:solidFill>
                            <a:schemeClr val="tx1"/>
                          </a:solidFill>
                          <a:effectLst/>
                          <a:latin typeface="Arial" charset="0"/>
                          <a:cs typeface="Arial" charset="0"/>
                        </a:rPr>
                        <a:t>&lt; </a:t>
                      </a:r>
                      <a:r>
                        <a:rPr kumimoji="0" lang="en-US" sz="1000" b="1" i="0" u="none" strike="noStrike" cap="none" normalizeH="0" baseline="0" smtClean="0">
                          <a:ln>
                            <a:noFill/>
                          </a:ln>
                          <a:solidFill>
                            <a:schemeClr val="tx1"/>
                          </a:solidFill>
                          <a:effectLst/>
                          <a:latin typeface="Arial" charset="0"/>
                        </a:rPr>
                        <a:t>400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M4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 </a:t>
                      </a: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000" b="1" i="0" u="none" strike="noStrike" cap="none" normalizeH="0" baseline="0" dirty="0" smtClean="0">
                          <a:ln>
                            <a:noFill/>
                          </a:ln>
                          <a:solidFill>
                            <a:schemeClr val="tx1"/>
                          </a:solidFill>
                          <a:effectLst/>
                          <a:latin typeface="Arial" charset="0"/>
                        </a:rPr>
                        <a:t>400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66" name="Text Box 81"/>
          <p:cNvSpPr txBox="1">
            <a:spLocks noChangeArrowheads="1"/>
          </p:cNvSpPr>
          <p:nvPr/>
        </p:nvSpPr>
        <p:spPr bwMode="auto">
          <a:xfrm>
            <a:off x="1905000" y="4495800"/>
            <a:ext cx="1905000" cy="274638"/>
          </a:xfrm>
          <a:prstGeom prst="rect">
            <a:avLst/>
          </a:prstGeom>
          <a:noFill/>
          <a:ln w="9525">
            <a:noFill/>
            <a:miter lim="800000"/>
            <a:headEnd/>
            <a:tailEnd/>
          </a:ln>
        </p:spPr>
        <p:txBody>
          <a:bodyPr>
            <a:spAutoFit/>
          </a:bodyPr>
          <a:lstStyle/>
          <a:p>
            <a:pPr>
              <a:spcBef>
                <a:spcPct val="50000"/>
              </a:spcBef>
            </a:pPr>
            <a:r>
              <a:rPr lang="en-US" sz="1200" b="1" dirty="0"/>
              <a:t>Table 5-2: MM</a:t>
            </a:r>
          </a:p>
        </p:txBody>
      </p:sp>
      <p:sp>
        <p:nvSpPr>
          <p:cNvPr id="13367" name="Text Box 83"/>
          <p:cNvSpPr txBox="1">
            <a:spLocks noChangeArrowheads="1"/>
          </p:cNvSpPr>
          <p:nvPr/>
        </p:nvSpPr>
        <p:spPr bwMode="auto">
          <a:xfrm>
            <a:off x="1905000" y="1524000"/>
            <a:ext cx="1905000" cy="274638"/>
          </a:xfrm>
          <a:prstGeom prst="rect">
            <a:avLst/>
          </a:prstGeom>
          <a:noFill/>
          <a:ln w="9525">
            <a:noFill/>
            <a:miter lim="800000"/>
            <a:headEnd/>
            <a:tailEnd/>
          </a:ln>
        </p:spPr>
        <p:txBody>
          <a:bodyPr>
            <a:spAutoFit/>
          </a:bodyPr>
          <a:lstStyle/>
          <a:p>
            <a:pPr>
              <a:spcBef>
                <a:spcPct val="50000"/>
              </a:spcBef>
            </a:pPr>
            <a:r>
              <a:rPr lang="en-US" sz="1200" b="1"/>
              <a:t>Table 5-1: HBM</a:t>
            </a:r>
          </a:p>
        </p:txBody>
      </p:sp>
      <p:pic>
        <p:nvPicPr>
          <p:cNvPr id="13368" name="Picture 84" descr="MC900441735[2]"/>
          <p:cNvPicPr>
            <a:picLocks noChangeAspect="1" noChangeArrowheads="1"/>
          </p:cNvPicPr>
          <p:nvPr/>
        </p:nvPicPr>
        <p:blipFill>
          <a:blip r:embed="rId2" cstate="print"/>
          <a:srcRect/>
          <a:stretch>
            <a:fillRect/>
          </a:stretch>
        </p:blipFill>
        <p:spPr bwMode="auto">
          <a:xfrm>
            <a:off x="7391400" y="304800"/>
            <a:ext cx="1143000" cy="1143000"/>
          </a:xfrm>
          <a:prstGeom prst="rect">
            <a:avLst/>
          </a:prstGeom>
          <a:noFill/>
          <a:ln w="9525">
            <a:noFill/>
            <a:miter lim="800000"/>
            <a:headEnd/>
            <a:tailEnd/>
          </a:ln>
        </p:spPr>
      </p:pic>
      <p:pic>
        <p:nvPicPr>
          <p:cNvPr id="13369" name="Picture 9" descr="3HBM"/>
          <p:cNvPicPr>
            <a:picLocks noChangeAspect="1" noChangeArrowheads="1"/>
          </p:cNvPicPr>
          <p:nvPr/>
        </p:nvPicPr>
        <p:blipFill>
          <a:blip r:embed="rId3" cstate="print"/>
          <a:srcRect/>
          <a:stretch>
            <a:fillRect/>
          </a:stretch>
        </p:blipFill>
        <p:spPr bwMode="auto">
          <a:xfrm>
            <a:off x="4546600" y="1600200"/>
            <a:ext cx="3048000" cy="2286000"/>
          </a:xfrm>
          <a:prstGeom prst="rect">
            <a:avLst/>
          </a:prstGeom>
          <a:noFill/>
          <a:ln w="9525">
            <a:noFill/>
            <a:miter lim="800000"/>
            <a:headEnd/>
            <a:tailEnd/>
          </a:ln>
        </p:spPr>
      </p:pic>
      <p:sp>
        <p:nvSpPr>
          <p:cNvPr id="13370" name="TextBox 10"/>
          <p:cNvSpPr txBox="1">
            <a:spLocks noChangeArrowheads="1"/>
          </p:cNvSpPr>
          <p:nvPr/>
        </p:nvSpPr>
        <p:spPr bwMode="auto">
          <a:xfrm>
            <a:off x="4648200" y="2362200"/>
            <a:ext cx="685800" cy="369888"/>
          </a:xfrm>
          <a:prstGeom prst="rect">
            <a:avLst/>
          </a:prstGeom>
          <a:noFill/>
          <a:ln w="9525">
            <a:noFill/>
            <a:miter lim="800000"/>
            <a:headEnd/>
            <a:tailEnd/>
          </a:ln>
        </p:spPr>
        <p:txBody>
          <a:bodyPr>
            <a:spAutoFit/>
          </a:bodyPr>
          <a:lstStyle/>
          <a:p>
            <a:r>
              <a:rPr lang="en-US" sz="900" b="1"/>
              <a:t>Charged person</a:t>
            </a:r>
          </a:p>
        </p:txBody>
      </p:sp>
      <p:pic>
        <p:nvPicPr>
          <p:cNvPr id="12" name="Picture 2"/>
          <p:cNvPicPr>
            <a:picLocks noChangeAspect="1" noChangeArrowheads="1"/>
          </p:cNvPicPr>
          <p:nvPr/>
        </p:nvPicPr>
        <p:blipFill>
          <a:blip r:embed="rId4" cstate="print"/>
          <a:srcRect/>
          <a:stretch>
            <a:fillRect/>
          </a:stretch>
        </p:blipFill>
        <p:spPr bwMode="auto">
          <a:xfrm>
            <a:off x="4724400" y="4648200"/>
            <a:ext cx="3352800" cy="1794827"/>
          </a:xfrm>
          <a:prstGeom prst="rect">
            <a:avLst/>
          </a:prstGeom>
          <a:noFill/>
          <a:ln w="9525">
            <a:noFill/>
            <a:miter lim="800000"/>
            <a:headEnd/>
            <a:tailEnd/>
          </a:ln>
          <a:effectLst/>
        </p:spPr>
      </p:pic>
      <p:sp>
        <p:nvSpPr>
          <p:cNvPr id="13" name="TextBox 12"/>
          <p:cNvSpPr txBox="1"/>
          <p:nvPr/>
        </p:nvSpPr>
        <p:spPr>
          <a:xfrm>
            <a:off x="4949370" y="6477000"/>
            <a:ext cx="4042230" cy="338554"/>
          </a:xfrm>
          <a:prstGeom prst="rect">
            <a:avLst/>
          </a:prstGeom>
          <a:noFill/>
        </p:spPr>
        <p:txBody>
          <a:bodyPr wrap="square" rtlCol="0">
            <a:spAutoFit/>
          </a:bodyPr>
          <a:lstStyle/>
          <a:p>
            <a:r>
              <a:rPr lang="en-US" sz="800" i="1" dirty="0"/>
              <a:t>White Paper 2: A Case for Lowering </a:t>
            </a:r>
            <a:r>
              <a:rPr lang="en-US" sz="800" i="1" dirty="0" smtClean="0"/>
              <a:t>Component Level </a:t>
            </a:r>
            <a:r>
              <a:rPr lang="en-US" sz="800" i="1" dirty="0"/>
              <a:t>CDM ESD Specifications </a:t>
            </a:r>
            <a:r>
              <a:rPr lang="en-US" sz="800" i="1" dirty="0" smtClean="0"/>
              <a:t>and Requirements, Industry </a:t>
            </a:r>
            <a:r>
              <a:rPr lang="en-US" sz="800" i="1" dirty="0"/>
              <a:t>Council on ESD Target </a:t>
            </a:r>
            <a:r>
              <a:rPr lang="en-US" sz="800" i="1" dirty="0" smtClean="0"/>
              <a:t>Levels, March 2009</a:t>
            </a:r>
            <a:endParaRPr lang="en-US" sz="800" i="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2748</TotalTime>
  <Words>5468</Words>
  <Application>Microsoft Office PowerPoint</Application>
  <PresentationFormat>On-screen Show (4:3)</PresentationFormat>
  <Paragraphs>674</Paragraphs>
  <Slides>49</Slides>
  <Notes>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Flow</vt:lpstr>
      <vt:lpstr>Slide 1</vt:lpstr>
      <vt:lpstr>Slide 2</vt:lpstr>
      <vt:lpstr>Scope: Page 11   </vt:lpstr>
      <vt:lpstr>Applicable Documents: Page 12</vt:lpstr>
      <vt:lpstr>GENERAL: Page 16</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NASA-HDBK-8739.21 :Workmanship Manual for Electrostatic Discharge Control</dc:title>
  <dc:subject> NASA-HDBK-8739.21 </dc:subject>
  <dc:creator/>
  <cp:keywords>NASA-HDBK-8739.21, workmanship, manual, electrostatic, discharge, control, overview</cp:keywords>
  <cp:lastModifiedBy>Russell Young</cp:lastModifiedBy>
  <cp:revision>172</cp:revision>
  <cp:lastPrinted>1601-01-01T00:00:00Z</cp:lastPrinted>
  <dcterms:created xsi:type="dcterms:W3CDTF">1601-01-01T00:00:00Z</dcterms:created>
  <dcterms:modified xsi:type="dcterms:W3CDTF">2011-06-09T20:25:13Z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