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4" r:id="rId1"/>
    <p:sldMasterId id="2147483661" r:id="rId2"/>
  </p:sldMasterIdLst>
  <p:notesMasterIdLst>
    <p:notesMasterId r:id="rId44"/>
  </p:notesMasterIdLst>
  <p:handoutMasterIdLst>
    <p:handoutMasterId r:id="rId45"/>
  </p:handoutMasterIdLst>
  <p:sldIdLst>
    <p:sldId id="315" r:id="rId3"/>
    <p:sldId id="291" r:id="rId4"/>
    <p:sldId id="446" r:id="rId5"/>
    <p:sldId id="383" r:id="rId6"/>
    <p:sldId id="413" r:id="rId7"/>
    <p:sldId id="448" r:id="rId8"/>
    <p:sldId id="429" r:id="rId9"/>
    <p:sldId id="430" r:id="rId10"/>
    <p:sldId id="466" r:id="rId11"/>
    <p:sldId id="467" r:id="rId12"/>
    <p:sldId id="468" r:id="rId13"/>
    <p:sldId id="469" r:id="rId14"/>
    <p:sldId id="454" r:id="rId15"/>
    <p:sldId id="455" r:id="rId16"/>
    <p:sldId id="456" r:id="rId17"/>
    <p:sldId id="457" r:id="rId18"/>
    <p:sldId id="458" r:id="rId19"/>
    <p:sldId id="459" r:id="rId20"/>
    <p:sldId id="460" r:id="rId21"/>
    <p:sldId id="461" r:id="rId22"/>
    <p:sldId id="462" r:id="rId23"/>
    <p:sldId id="463" r:id="rId24"/>
    <p:sldId id="464" r:id="rId25"/>
    <p:sldId id="449" r:id="rId26"/>
    <p:sldId id="453" r:id="rId27"/>
    <p:sldId id="465" r:id="rId28"/>
    <p:sldId id="471" r:id="rId29"/>
    <p:sldId id="477" r:id="rId30"/>
    <p:sldId id="478" r:id="rId31"/>
    <p:sldId id="479" r:id="rId32"/>
    <p:sldId id="480" r:id="rId33"/>
    <p:sldId id="481" r:id="rId34"/>
    <p:sldId id="473" r:id="rId35"/>
    <p:sldId id="482" r:id="rId36"/>
    <p:sldId id="451" r:id="rId37"/>
    <p:sldId id="474" r:id="rId38"/>
    <p:sldId id="475" r:id="rId39"/>
    <p:sldId id="452" r:id="rId40"/>
    <p:sldId id="483" r:id="rId41"/>
    <p:sldId id="484" r:id="rId42"/>
    <p:sldId id="485" r:id="rId43"/>
  </p:sldIdLst>
  <p:sldSz cx="9144000" cy="6858000" type="screen4x3"/>
  <p:notesSz cx="6934200" cy="9232900"/>
  <p:defaultTextStyle>
    <a:defPPr>
      <a:defRPr lang="en-US"/>
    </a:defPPr>
    <a:lvl1pPr algn="l" rtl="0" eaLnBrk="0" fontAlgn="base" hangingPunct="0">
      <a:spcBef>
        <a:spcPct val="0"/>
      </a:spcBef>
      <a:spcAft>
        <a:spcPct val="0"/>
      </a:spcAft>
      <a:defRPr sz="1000" kern="1200">
        <a:solidFill>
          <a:schemeClr val="bg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1000" kern="1200">
        <a:solidFill>
          <a:schemeClr val="bg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1000" kern="1200">
        <a:solidFill>
          <a:schemeClr val="bg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1000" kern="1200">
        <a:solidFill>
          <a:schemeClr val="bg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1000" kern="1200">
        <a:solidFill>
          <a:schemeClr val="bg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1000" kern="1200">
        <a:solidFill>
          <a:schemeClr val="bg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1000" kern="1200">
        <a:solidFill>
          <a:schemeClr val="bg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1000" kern="1200">
        <a:solidFill>
          <a:schemeClr val="bg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1000" kern="1200">
        <a:solidFill>
          <a:schemeClr val="bg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6600"/>
    <a:srgbClr val="DA0000"/>
    <a:srgbClr val="99CCFF"/>
    <a:srgbClr val="D93401"/>
    <a:srgbClr val="E13801"/>
    <a:srgbClr val="339933"/>
    <a:srgbClr val="0000FF"/>
    <a:srgbClr val="000000"/>
    <a:srgbClr val="FF0000"/>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5620"/>
    <p:restoredTop sz="89189" autoAdjust="0"/>
  </p:normalViewPr>
  <p:slideViewPr>
    <p:cSldViewPr snapToGrid="0">
      <p:cViewPr>
        <p:scale>
          <a:sx n="62" d="100"/>
          <a:sy n="62" d="100"/>
        </p:scale>
        <p:origin x="-2358" y="-246"/>
      </p:cViewPr>
      <p:guideLst>
        <p:guide orient="horz" pos="336"/>
        <p:guide orient="horz" pos="657"/>
        <p:guide orient="horz" pos="495"/>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100" d="100"/>
        <a:sy n="100" d="100"/>
      </p:scale>
      <p:origin x="0" y="7950"/>
    </p:cViewPr>
  </p:sorterViewPr>
  <p:notesViewPr>
    <p:cSldViewPr snapToGrid="0">
      <p:cViewPr>
        <p:scale>
          <a:sx n="100" d="100"/>
          <a:sy n="100" d="100"/>
        </p:scale>
        <p:origin x="-1206" y="1326"/>
      </p:cViewPr>
      <p:guideLst>
        <p:guide orient="horz" pos="2908"/>
        <p:guide pos="218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8" Type="http://schemas.openxmlformats.org/officeDocument/2006/relationships/slide" Target="slides/slide20.xml"/><Relationship Id="rId3" Type="http://schemas.openxmlformats.org/officeDocument/2006/relationships/slide" Target="slides/slide15.xml"/><Relationship Id="rId7" Type="http://schemas.openxmlformats.org/officeDocument/2006/relationships/slide" Target="slides/slide19.xml"/><Relationship Id="rId2" Type="http://schemas.openxmlformats.org/officeDocument/2006/relationships/slide" Target="slides/slide14.xml"/><Relationship Id="rId1" Type="http://schemas.openxmlformats.org/officeDocument/2006/relationships/slide" Target="slides/slide13.xml"/><Relationship Id="rId6" Type="http://schemas.openxmlformats.org/officeDocument/2006/relationships/slide" Target="slides/slide18.xml"/><Relationship Id="rId5" Type="http://schemas.openxmlformats.org/officeDocument/2006/relationships/slide" Target="slides/slide17.xml"/><Relationship Id="rId4" Type="http://schemas.openxmlformats.org/officeDocument/2006/relationships/slide" Target="slides/slide16.xml"/><Relationship Id="rId9"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1"/>
            <a:ext cx="3005121" cy="462561"/>
          </a:xfrm>
          <a:prstGeom prst="rect">
            <a:avLst/>
          </a:prstGeom>
          <a:noFill/>
          <a:ln w="9525">
            <a:noFill/>
            <a:miter lim="800000"/>
            <a:headEnd/>
            <a:tailEnd/>
          </a:ln>
        </p:spPr>
        <p:txBody>
          <a:bodyPr vert="horz" wrap="square" lIns="92377" tIns="46189" rIns="92377" bIns="46189" numCol="1" anchor="t" anchorCtr="0" compatLnSpc="1">
            <a:prstTxWarp prst="textNoShape">
              <a:avLst/>
            </a:prstTxWarp>
          </a:bodyPr>
          <a:lstStyle>
            <a:lvl1pPr defTabSz="923959">
              <a:defRPr sz="1200">
                <a:solidFill>
                  <a:schemeClr val="tx1"/>
                </a:solidFill>
                <a:effectLst/>
              </a:defRPr>
            </a:lvl1pPr>
          </a:lstStyle>
          <a:p>
            <a:pPr>
              <a:defRPr/>
            </a:pPr>
            <a:endParaRPr lang="en-US"/>
          </a:p>
        </p:txBody>
      </p:sp>
      <p:sp>
        <p:nvSpPr>
          <p:cNvPr id="21507" name="Rectangle 3"/>
          <p:cNvSpPr>
            <a:spLocks noGrp="1" noChangeArrowheads="1"/>
          </p:cNvSpPr>
          <p:nvPr>
            <p:ph type="dt" sz="quarter" idx="1"/>
          </p:nvPr>
        </p:nvSpPr>
        <p:spPr bwMode="auto">
          <a:xfrm>
            <a:off x="3929080" y="1"/>
            <a:ext cx="3005120" cy="462561"/>
          </a:xfrm>
          <a:prstGeom prst="rect">
            <a:avLst/>
          </a:prstGeom>
          <a:noFill/>
          <a:ln w="9525">
            <a:noFill/>
            <a:miter lim="800000"/>
            <a:headEnd/>
            <a:tailEnd/>
          </a:ln>
        </p:spPr>
        <p:txBody>
          <a:bodyPr vert="horz" wrap="square" lIns="92377" tIns="46189" rIns="92377" bIns="46189" numCol="1" anchor="t" anchorCtr="0" compatLnSpc="1">
            <a:prstTxWarp prst="textNoShape">
              <a:avLst/>
            </a:prstTxWarp>
          </a:bodyPr>
          <a:lstStyle>
            <a:lvl1pPr algn="r" defTabSz="923959">
              <a:defRPr sz="1200">
                <a:solidFill>
                  <a:schemeClr val="tx1"/>
                </a:solidFill>
                <a:effectLst/>
              </a:defRPr>
            </a:lvl1pPr>
          </a:lstStyle>
          <a:p>
            <a:pPr>
              <a:defRPr/>
            </a:pPr>
            <a:endParaRPr lang="en-US"/>
          </a:p>
        </p:txBody>
      </p:sp>
      <p:sp>
        <p:nvSpPr>
          <p:cNvPr id="21508" name="Rectangle 4"/>
          <p:cNvSpPr>
            <a:spLocks noGrp="1" noChangeArrowheads="1"/>
          </p:cNvSpPr>
          <p:nvPr>
            <p:ph type="ftr" sz="quarter" idx="2"/>
          </p:nvPr>
        </p:nvSpPr>
        <p:spPr bwMode="auto">
          <a:xfrm>
            <a:off x="0" y="8770340"/>
            <a:ext cx="3005121" cy="462560"/>
          </a:xfrm>
          <a:prstGeom prst="rect">
            <a:avLst/>
          </a:prstGeom>
          <a:noFill/>
          <a:ln w="9525">
            <a:noFill/>
            <a:miter lim="800000"/>
            <a:headEnd/>
            <a:tailEnd/>
          </a:ln>
        </p:spPr>
        <p:txBody>
          <a:bodyPr vert="horz" wrap="square" lIns="92377" tIns="46189" rIns="92377" bIns="46189" numCol="1" anchor="b" anchorCtr="0" compatLnSpc="1">
            <a:prstTxWarp prst="textNoShape">
              <a:avLst/>
            </a:prstTxWarp>
          </a:bodyPr>
          <a:lstStyle>
            <a:lvl1pPr defTabSz="923959">
              <a:defRPr sz="1200">
                <a:solidFill>
                  <a:schemeClr val="tx1"/>
                </a:solidFill>
                <a:effectLst/>
              </a:defRPr>
            </a:lvl1pPr>
          </a:lstStyle>
          <a:p>
            <a:pPr>
              <a:defRPr/>
            </a:pPr>
            <a:endParaRPr lang="en-US"/>
          </a:p>
        </p:txBody>
      </p:sp>
      <p:sp>
        <p:nvSpPr>
          <p:cNvPr id="21509" name="Rectangle 5"/>
          <p:cNvSpPr>
            <a:spLocks noGrp="1" noChangeArrowheads="1"/>
          </p:cNvSpPr>
          <p:nvPr>
            <p:ph type="sldNum" sz="quarter" idx="3"/>
          </p:nvPr>
        </p:nvSpPr>
        <p:spPr bwMode="auto">
          <a:xfrm>
            <a:off x="3929080" y="8770340"/>
            <a:ext cx="3005120" cy="462560"/>
          </a:xfrm>
          <a:prstGeom prst="rect">
            <a:avLst/>
          </a:prstGeom>
          <a:noFill/>
          <a:ln w="9525">
            <a:noFill/>
            <a:miter lim="800000"/>
            <a:headEnd/>
            <a:tailEnd/>
          </a:ln>
        </p:spPr>
        <p:txBody>
          <a:bodyPr vert="horz" wrap="square" lIns="92377" tIns="46189" rIns="92377" bIns="46189" numCol="1" anchor="b" anchorCtr="0" compatLnSpc="1">
            <a:prstTxWarp prst="textNoShape">
              <a:avLst/>
            </a:prstTxWarp>
          </a:bodyPr>
          <a:lstStyle>
            <a:lvl1pPr algn="r" defTabSz="923959">
              <a:defRPr sz="1200">
                <a:solidFill>
                  <a:schemeClr val="tx1"/>
                </a:solidFill>
                <a:effectLst/>
              </a:defRPr>
            </a:lvl1pPr>
          </a:lstStyle>
          <a:p>
            <a:pPr>
              <a:defRPr/>
            </a:pPr>
            <a:fld id="{5F809C22-8C95-4110-B322-430B6B43BE3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3005121" cy="462561"/>
          </a:xfrm>
          <a:prstGeom prst="rect">
            <a:avLst/>
          </a:prstGeom>
          <a:noFill/>
          <a:ln w="9525">
            <a:noFill/>
            <a:miter lim="800000"/>
            <a:headEnd/>
            <a:tailEnd/>
          </a:ln>
        </p:spPr>
        <p:txBody>
          <a:bodyPr vert="horz" wrap="square" lIns="92377" tIns="46189" rIns="92377" bIns="46189" numCol="1" anchor="t" anchorCtr="0" compatLnSpc="1">
            <a:prstTxWarp prst="textNoShape">
              <a:avLst/>
            </a:prstTxWarp>
          </a:bodyPr>
          <a:lstStyle>
            <a:lvl1pPr defTabSz="923959">
              <a:defRPr sz="1200">
                <a:solidFill>
                  <a:schemeClr val="tx1"/>
                </a:solidFill>
                <a:effectLst/>
              </a:defRPr>
            </a:lvl1pPr>
          </a:lstStyle>
          <a:p>
            <a:pPr>
              <a:defRPr/>
            </a:pPr>
            <a:endParaRPr lang="en-US"/>
          </a:p>
        </p:txBody>
      </p:sp>
      <p:sp>
        <p:nvSpPr>
          <p:cNvPr id="6147" name="Rectangle 3"/>
          <p:cNvSpPr>
            <a:spLocks noGrp="1" noChangeArrowheads="1"/>
          </p:cNvSpPr>
          <p:nvPr>
            <p:ph type="dt" idx="1"/>
          </p:nvPr>
        </p:nvSpPr>
        <p:spPr bwMode="auto">
          <a:xfrm>
            <a:off x="3929080" y="1"/>
            <a:ext cx="3005120" cy="462561"/>
          </a:xfrm>
          <a:prstGeom prst="rect">
            <a:avLst/>
          </a:prstGeom>
          <a:noFill/>
          <a:ln w="9525">
            <a:noFill/>
            <a:miter lim="800000"/>
            <a:headEnd/>
            <a:tailEnd/>
          </a:ln>
        </p:spPr>
        <p:txBody>
          <a:bodyPr vert="horz" wrap="square" lIns="92377" tIns="46189" rIns="92377" bIns="46189" numCol="1" anchor="t" anchorCtr="0" compatLnSpc="1">
            <a:prstTxWarp prst="textNoShape">
              <a:avLst/>
            </a:prstTxWarp>
          </a:bodyPr>
          <a:lstStyle>
            <a:lvl1pPr algn="r" defTabSz="923959">
              <a:defRPr sz="1200">
                <a:solidFill>
                  <a:schemeClr val="tx1"/>
                </a:solidFill>
                <a:effectLst/>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23958" y="4385934"/>
            <a:ext cx="5086284" cy="4155416"/>
          </a:xfrm>
          <a:prstGeom prst="rect">
            <a:avLst/>
          </a:prstGeom>
          <a:noFill/>
          <a:ln w="9525">
            <a:noFill/>
            <a:miter lim="800000"/>
            <a:headEnd/>
            <a:tailEnd/>
          </a:ln>
        </p:spPr>
        <p:txBody>
          <a:bodyPr vert="horz" wrap="square" lIns="92377" tIns="46189" rIns="92377" bIns="461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70340"/>
            <a:ext cx="3005121" cy="462560"/>
          </a:xfrm>
          <a:prstGeom prst="rect">
            <a:avLst/>
          </a:prstGeom>
          <a:noFill/>
          <a:ln w="9525">
            <a:noFill/>
            <a:miter lim="800000"/>
            <a:headEnd/>
            <a:tailEnd/>
          </a:ln>
        </p:spPr>
        <p:txBody>
          <a:bodyPr vert="horz" wrap="square" lIns="92377" tIns="46189" rIns="92377" bIns="46189" numCol="1" anchor="b" anchorCtr="0" compatLnSpc="1">
            <a:prstTxWarp prst="textNoShape">
              <a:avLst/>
            </a:prstTxWarp>
          </a:bodyPr>
          <a:lstStyle>
            <a:lvl1pPr defTabSz="923959">
              <a:defRPr sz="1200">
                <a:solidFill>
                  <a:schemeClr val="tx1"/>
                </a:solidFill>
                <a:effectLst/>
              </a:defRPr>
            </a:lvl1pPr>
          </a:lstStyle>
          <a:p>
            <a:pPr>
              <a:defRPr/>
            </a:pPr>
            <a:endParaRPr lang="en-US"/>
          </a:p>
        </p:txBody>
      </p:sp>
      <p:sp>
        <p:nvSpPr>
          <p:cNvPr id="6151" name="Rectangle 7"/>
          <p:cNvSpPr>
            <a:spLocks noGrp="1" noChangeArrowheads="1"/>
          </p:cNvSpPr>
          <p:nvPr>
            <p:ph type="sldNum" sz="quarter" idx="5"/>
          </p:nvPr>
        </p:nvSpPr>
        <p:spPr bwMode="auto">
          <a:xfrm>
            <a:off x="3929080" y="8770340"/>
            <a:ext cx="3005120" cy="462560"/>
          </a:xfrm>
          <a:prstGeom prst="rect">
            <a:avLst/>
          </a:prstGeom>
          <a:noFill/>
          <a:ln w="9525">
            <a:noFill/>
            <a:miter lim="800000"/>
            <a:headEnd/>
            <a:tailEnd/>
          </a:ln>
        </p:spPr>
        <p:txBody>
          <a:bodyPr vert="horz" wrap="square" lIns="92377" tIns="46189" rIns="92377" bIns="46189" numCol="1" anchor="b" anchorCtr="0" compatLnSpc="1">
            <a:prstTxWarp prst="textNoShape">
              <a:avLst/>
            </a:prstTxWarp>
          </a:bodyPr>
          <a:lstStyle>
            <a:lvl1pPr algn="r" defTabSz="923959">
              <a:defRPr sz="1200">
                <a:solidFill>
                  <a:schemeClr val="tx1"/>
                </a:solidFill>
                <a:effectLst/>
              </a:defRPr>
            </a:lvl1pPr>
          </a:lstStyle>
          <a:p>
            <a:pPr>
              <a:defRPr/>
            </a:pPr>
            <a:fld id="{631A177C-46A1-494A-BC5E-99FDBA17714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693722" y="4385934"/>
            <a:ext cx="5546758" cy="4155416"/>
          </a:xfrm>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smtClean="0"/>
          </a:p>
          <a:p>
            <a:r>
              <a:rPr lang="en-US" smtClean="0"/>
              <a:t>I’m going to warn you, this slide covers a lot of ground. But its really important to know what our customers are having to do. And seriously, everything I’m covering here is something that Mentor can help our customers with. </a:t>
            </a:r>
          </a:p>
          <a:p>
            <a:r>
              <a:rPr lang="en-US" smtClean="0"/>
              <a:t>So when a company has to develop a product that is DO-254 compliant, what do they have to do.  Afterall, a 400% cost increase is huge – where does it come from?</a:t>
            </a:r>
          </a:p>
          <a:p>
            <a:r>
              <a:rPr lang="en-US" smtClean="0"/>
              <a:t>I’ll sum it up in terms of a typical FPGA design flow (I’m using FPGA here because &gt;90% of these designs are FPGAs, as opposed to ASICs).</a:t>
            </a:r>
          </a:p>
          <a:p>
            <a:r>
              <a:rPr lang="en-US" smtClean="0"/>
              <a:t>The first step involves planning, and a lot of effort needs to go into this phase. Nearly every aspect of the design flow and the assurance processes must be planned, documented, reviewed, and approved. Next, DO-254 flows are really requirements based flows. Everything stems from requirements, so you need a mechanism to capture requirements and a system to validate them. You also need to create and document the design concept, typically be creating a block diagram of the major components, the interfaces, and accompanied by a brief description of the architecture and operation.</a:t>
            </a:r>
          </a:p>
          <a:p>
            <a:r>
              <a:rPr lang="en-US" smtClean="0"/>
              <a:t>Next you will be creating RTL code, and ensure that it meets the standards set for your project. You will also have to thoroughly verify your design models, both RTL and gate-level, and of course you’ll be performing synthesis and P&amp;R, but with safety issues in mind. Finally after programming the device, you must verify that it works in the actual end system.</a:t>
            </a:r>
          </a:p>
          <a:p>
            <a:r>
              <a:rPr lang="en-US" smtClean="0"/>
              <a:t>Now, throughout these steps you’ll be doing a lot of additional things, like tracing requirements (which means linking the device requirements to the design activities and data that implements and verifies them), generating artifacts/data/documentation of the design itself and the process (because the process must be repeatable), the design effort is placed under configuration management so proper versioning is essential, and throughout the process there will be numerous internal reviews and external audits. Finally, anytime a tool automates any manual work in the flow, you have to assess it to ensure its operating properly.</a:t>
            </a:r>
          </a:p>
          <a:p>
            <a:endParaRPr lang="en-US" smtClean="0"/>
          </a:p>
          <a:p>
            <a:r>
              <a:rPr lang="en-US" smtClean="0"/>
              <a:t>That’s an introduction to what DO-254 is and what it requires. As I said earlier, we can help our customers with just about every aspect of what you see here. But for the sake of time, I can only go into a few of these areas in any depth. These areas include … which are pretty hot areas right now.</a:t>
            </a:r>
          </a:p>
          <a:p>
            <a:endParaRPr lang="en-US" smtClean="0"/>
          </a:p>
          <a:p>
            <a:r>
              <a:rPr lang="en-US" smtClean="0"/>
              <a:t>Now, for those of you who already knew all that, lets take a look at what’s changed recently.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693722" y="4385934"/>
            <a:ext cx="5546758" cy="4155416"/>
          </a:xfrm>
          <a:noFill/>
          <a:ln/>
        </p:spPr>
        <p:txBody>
          <a:bodyPr/>
          <a:lstStyle/>
          <a:p>
            <a:r>
              <a:rPr lang="en-US" smtClean="0"/>
              <a:t>In terms of planning, Mentor can assist in several ways.</a:t>
            </a:r>
          </a:p>
          <a:p>
            <a:r>
              <a:rPr lang="en-US" smtClean="0"/>
              <a:t>First, understanding DO-254 is a pre-requisite to planning and of course DO-254 project success. This is why we have recently added a DO-254 compliance class to our training lineup. And this class is taught by a top-notch DER – one that is a leader among her peers.</a:t>
            </a:r>
          </a:p>
          <a:p>
            <a:r>
              <a:rPr lang="en-US" smtClean="0"/>
              <a:t>Second, before embarking on a DO-254 project, its good to know how far off your existing design flow and processes are from what’s needed for DO-254 compliance. This can be achieved by having a “gap analysis” done. We’ve partnered with several companies who specialize in this sort of analysis. These services are offered by partners we can recommend.</a:t>
            </a:r>
          </a:p>
          <a:p>
            <a:r>
              <a:rPr lang="en-US" smtClean="0"/>
              <a:t>Finally, you may want to analyze your actual design methodology to improve efficiencies. Mentor can help you by performing a design methodology review and provide recommendations for improving trouble spots, making your resources more effective, etc. </a:t>
            </a:r>
          </a:p>
          <a:p>
            <a:r>
              <a:rPr lang="en-US" smtClean="0"/>
              <a:t>The results of all of these activities will find their way into your PHAC and will also help jumpstart your DO-254 success.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693722" y="4385934"/>
            <a:ext cx="5546758" cy="4155416"/>
          </a:xfrm>
          <a:noFill/>
          <a:ln/>
        </p:spPr>
        <p:txBody>
          <a:bodyPr/>
          <a:lstStyle/>
          <a:p>
            <a:r>
              <a:rPr lang="en-US" smtClean="0"/>
              <a:t>In terms of planning, Mentor can assist in several ways.</a:t>
            </a:r>
          </a:p>
          <a:p>
            <a:r>
              <a:rPr lang="en-US" smtClean="0"/>
              <a:t>First, understanding DO-254 is a pre-requisite to planning and of course DO-254 project success. This is why we have recently added a DO-254 compliance class to our training lineup. And this class is taught by a top-notch DER – one that is a leader among her peers.</a:t>
            </a:r>
          </a:p>
          <a:p>
            <a:r>
              <a:rPr lang="en-US" smtClean="0"/>
              <a:t>Second, before embarking on a DO-254 project, its good to know how far off your existing design flow and processes are from what’s needed for DO-254 compliance. This can be achieved by having a “gap analysis” done. We’ve partnered with several companies who specialize in this sort of analysis. These services are offered by partners we can recommend.</a:t>
            </a:r>
          </a:p>
          <a:p>
            <a:r>
              <a:rPr lang="en-US" smtClean="0"/>
              <a:t>Finally, you may want to analyze your actual design methodology to improve efficiencies. Mentor can help you by performing a design methodology review and provide recommendations for improving trouble spots, making your resources more effective, etc. </a:t>
            </a:r>
          </a:p>
          <a:p>
            <a:r>
              <a:rPr lang="en-US" smtClean="0"/>
              <a:t>The results of all of these activities will find their way into your PHAC and will also help jumpstart your DO-254 success.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693722" y="4385934"/>
            <a:ext cx="5546758" cy="4155416"/>
          </a:xfrm>
          <a:noFill/>
          <a:ln/>
        </p:spPr>
        <p:txBody>
          <a:bodyPr/>
          <a:lstStyle/>
          <a:p>
            <a:pPr>
              <a:buFont typeface="Monotype Sorts" pitchFamily="2" charset="2"/>
              <a:buChar char="n"/>
            </a:pPr>
            <a:r>
              <a:rPr lang="en-US" smtClean="0"/>
              <a:t>Description should </a:t>
            </a:r>
          </a:p>
          <a:p>
            <a:pPr lvl="1"/>
            <a:r>
              <a:rPr lang="en-US" smtClean="0"/>
              <a:t>Fit on one page</a:t>
            </a:r>
          </a:p>
          <a:p>
            <a:pPr lvl="2">
              <a:buFont typeface="Monotype Sorts" pitchFamily="2" charset="2"/>
              <a:buChar char="n"/>
            </a:pPr>
            <a:r>
              <a:rPr lang="en-US" smtClean="0"/>
              <a:t>Walk the reader through the design</a:t>
            </a:r>
          </a:p>
          <a:p>
            <a:pPr lvl="2">
              <a:buFont typeface="Monotype Sorts" pitchFamily="2" charset="2"/>
              <a:buChar char="n"/>
            </a:pPr>
            <a:r>
              <a:rPr lang="en-US" smtClean="0"/>
              <a:t>Similar to description found in a datasheet</a:t>
            </a:r>
          </a:p>
          <a:p>
            <a:pPr lvl="1"/>
            <a:r>
              <a:rPr lang="en-US" smtClean="0"/>
              <a:t>Include a visual explanation</a:t>
            </a:r>
          </a:p>
          <a:p>
            <a:pPr lvl="2">
              <a:buFont typeface="Monotype Sorts" pitchFamily="2" charset="2"/>
              <a:buChar char="n"/>
            </a:pPr>
            <a:r>
              <a:rPr lang="en-US" smtClean="0"/>
              <a:t>One page block diagram </a:t>
            </a:r>
          </a:p>
          <a:p>
            <a:pPr lvl="2">
              <a:buFont typeface="Monotype Sorts" pitchFamily="2" charset="2"/>
              <a:buChar char="n"/>
            </a:pPr>
            <a:r>
              <a:rPr lang="en-US" smtClean="0"/>
              <a:t>Movement from inputs to outputs</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xfrm>
            <a:off x="693722" y="4385934"/>
            <a:ext cx="5546758" cy="4155416"/>
          </a:xfrm>
          <a:noFill/>
          <a:ln/>
        </p:spPr>
        <p:txBody>
          <a:bodyPr/>
          <a:lstStyle/>
          <a:p>
            <a:r>
              <a:rPr lang="en-US" smtClean="0"/>
              <a:t>In terms of planning, Mentor can assist in several ways.</a:t>
            </a:r>
          </a:p>
          <a:p>
            <a:r>
              <a:rPr lang="en-US" smtClean="0"/>
              <a:t>First, understanding DO-254 is a pre-requisite to planning and of course DO-254 project success. This is why we have recently added a DO-254 compliance class to our training lineup. And this class is taught by a top-notch DER – one that is a leader among her peers.</a:t>
            </a:r>
          </a:p>
          <a:p>
            <a:r>
              <a:rPr lang="en-US" smtClean="0"/>
              <a:t>Second, before embarking on a DO-254 project, its good to know how far off your existing design flow and processes are from what’s needed for DO-254 compliance. This can be achieved by having a “gap analysis” done. We’ve partnered with several companies who specialize in this sort of analysis. These services are offered by partners we can recommend.</a:t>
            </a:r>
          </a:p>
          <a:p>
            <a:r>
              <a:rPr lang="en-US" smtClean="0"/>
              <a:t>Finally, you may want to analyze your actual design methodology to improve efficiencies. Mentor can help you by performing a design methodology review and provide recommendations for improving trouble spots, making your resources more effective, etc. </a:t>
            </a:r>
          </a:p>
          <a:p>
            <a:r>
              <a:rPr lang="en-US" smtClean="0"/>
              <a:t>The results of all of these activities will find their way into your PHAC and will also help jumpstart your DO-254 success.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693722" y="4385934"/>
            <a:ext cx="5546758" cy="4155416"/>
          </a:xfrm>
          <a:noFill/>
          <a:ln/>
        </p:spPr>
        <p:txBody>
          <a:bodyPr/>
          <a:lstStyle/>
          <a:p>
            <a:r>
              <a:rPr lang="en-US" smtClean="0"/>
              <a:t>In terms of planning, Mentor can assist in several ways.</a:t>
            </a:r>
          </a:p>
          <a:p>
            <a:r>
              <a:rPr lang="en-US" smtClean="0"/>
              <a:t>First, understanding DO-254 is a pre-requisite to planning and of course DO-254 project success. This is why we have recently added a DO-254 compliance class to our training lineup. And this class is taught by a top-notch DER – one that is a leader among her peers.</a:t>
            </a:r>
          </a:p>
          <a:p>
            <a:r>
              <a:rPr lang="en-US" smtClean="0"/>
              <a:t>Second, before embarking on a DO-254 project, its good to know how far off your existing design flow and processes are from what’s needed for DO-254 compliance. This can be achieved by having a “gap analysis” done. We’ve partnered with several companies who specialize in this sort of analysis. These services are offered by partners we can recommend.</a:t>
            </a:r>
          </a:p>
          <a:p>
            <a:r>
              <a:rPr lang="en-US" smtClean="0"/>
              <a:t>Finally, you may want to analyze your actual design methodology to improve efficiencies. Mentor can help you by performing a design methodology review and provide recommendations for improving trouble spots, making your resources more effective, etc. </a:t>
            </a:r>
          </a:p>
          <a:p>
            <a:r>
              <a:rPr lang="en-US" smtClean="0"/>
              <a:t>The results of all of these activities will find their way into your PHAC and will also help jumpstart your DO-254 success.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693722" y="4385934"/>
            <a:ext cx="5546758" cy="4155416"/>
          </a:xfrm>
          <a:noFill/>
          <a:ln/>
        </p:spPr>
        <p:txBody>
          <a:bodyPr/>
          <a:lstStyle/>
          <a:p>
            <a:r>
              <a:rPr lang="en-US" smtClean="0"/>
              <a:t>In terms of planning, Mentor can assist in several ways.</a:t>
            </a:r>
          </a:p>
          <a:p>
            <a:r>
              <a:rPr lang="en-US" smtClean="0"/>
              <a:t>First, understanding DO-254 is a pre-requisite to planning and of course DO-254 project success. This is why we have recently added a DO-254 compliance class to our training lineup. And this class is taught by a top-notch DER – one that is a leader among her peers.</a:t>
            </a:r>
          </a:p>
          <a:p>
            <a:r>
              <a:rPr lang="en-US" smtClean="0"/>
              <a:t>Second, before embarking on a DO-254 project, its good to know how far off your existing design flow and processes are from what’s needed for DO-254 compliance. This can be achieved by having a “gap analysis” done. We’ve partnered with several companies who specialize in this sort of analysis. These services are offered by partners we can recommend.</a:t>
            </a:r>
          </a:p>
          <a:p>
            <a:r>
              <a:rPr lang="en-US" smtClean="0"/>
              <a:t>Finally, you may want to analyze your actual design methodology to improve efficiencies. Mentor can help you by performing a design methodology review and provide recommendations for improving trouble spots, making your resources more effective, etc. </a:t>
            </a:r>
          </a:p>
          <a:p>
            <a:r>
              <a:rPr lang="en-US" smtClean="0"/>
              <a:t>The results of all of these activities will find their way into your PHAC and will also help jumpstart your DO-254 success.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xfrm>
            <a:off x="693722" y="4385934"/>
            <a:ext cx="5546758" cy="4155416"/>
          </a:xfrm>
          <a:noFill/>
          <a:ln/>
        </p:spPr>
        <p:txBody>
          <a:bodyPr/>
          <a:lstStyle/>
          <a:p>
            <a:r>
              <a:rPr lang="en-US" smtClean="0"/>
              <a:t>In terms of planning, Mentor can assist in several ways.</a:t>
            </a:r>
          </a:p>
          <a:p>
            <a:r>
              <a:rPr lang="en-US" smtClean="0"/>
              <a:t>First, understanding DO-254 is a pre-requisite to planning and of course DO-254 project success. This is why we have recently added a DO-254 compliance class to our training lineup. And this class is taught by a top-notch DER – one that is a leader among her peers.</a:t>
            </a:r>
          </a:p>
          <a:p>
            <a:r>
              <a:rPr lang="en-US" smtClean="0"/>
              <a:t>Second, before embarking on a DO-254 project, its good to know how far off your existing design flow and processes are from what’s needed for DO-254 compliance. This can be achieved by having a “gap analysis” done. We’ve partnered with several companies who specialize in this sort of analysis. These services are offered by partners we can recommend.</a:t>
            </a:r>
          </a:p>
          <a:p>
            <a:r>
              <a:rPr lang="en-US" smtClean="0"/>
              <a:t>Finally, you may want to analyze your actual design methodology to improve efficiencies. Mentor can help you by performing a design methodology review and provide recommendations for improving trouble spots, making your resources more effective, etc. </a:t>
            </a:r>
          </a:p>
          <a:p>
            <a:r>
              <a:rPr lang="en-US" smtClean="0"/>
              <a:t>The results of all of these activities will find their way into your PHAC and will also help jumpstart your DO-254 success.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693722" y="4385934"/>
            <a:ext cx="5546758" cy="4155416"/>
          </a:xfrm>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693722" y="4385934"/>
            <a:ext cx="5546758" cy="4155416"/>
          </a:xfrm>
          <a:noFill/>
          <a:ln/>
        </p:spPr>
        <p:txBody>
          <a:bodyPr/>
          <a:lstStyle/>
          <a:p>
            <a:r>
              <a:rPr lang="en-US" smtClean="0">
                <a:latin typeface="Arial" charset="0"/>
              </a:rPr>
              <a:t>In terms of planning, Mentor can assist in several ways.</a:t>
            </a:r>
          </a:p>
          <a:p>
            <a:r>
              <a:rPr lang="en-US" smtClean="0">
                <a:latin typeface="Arial" charset="0"/>
              </a:rPr>
              <a:t>First, understanding DO-254 is a pre-requisite to planning and of course DO-254 project success. This is why we have recently added a DO-254 compliance class to our training lineup. And this class is taught by a top-notch DER – one that is a leader among her peers.</a:t>
            </a:r>
          </a:p>
          <a:p>
            <a:r>
              <a:rPr lang="en-US" smtClean="0">
                <a:latin typeface="Arial" charset="0"/>
              </a:rPr>
              <a:t>Second, before embarking on a DO-254 project, its good to know how far off your existing design flow and processes are from what’s needed for DO-254 compliance. This can be achieved by having a “gap analysis” done. We’ve partnered with several companies who specialize in this sort of analysis. These services are offered by partners we can recommend.</a:t>
            </a:r>
          </a:p>
          <a:p>
            <a:r>
              <a:rPr lang="en-US" smtClean="0">
                <a:latin typeface="Arial" charset="0"/>
              </a:rPr>
              <a:t>Finally, you may want to analyze your actual design methodology to improve efficiencies. Mentor can help you by performing a design methodology review and provide recommendations for improving trouble spots, making your resources more effective, etc. </a:t>
            </a:r>
          </a:p>
          <a:p>
            <a:r>
              <a:rPr lang="en-US" smtClean="0">
                <a:latin typeface="Arial" charset="0"/>
              </a:rPr>
              <a:t>The results of all of these activities will find their way into your PHAC and will also help jumpstart your DO-254 success.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smtClean="0"/>
              <a:t>Do-254 is a lengthy and complicated document. But at its essence, there are really just a few key principles.</a:t>
            </a:r>
          </a:p>
          <a:p>
            <a:r>
              <a:rPr lang="en-US" smtClean="0"/>
              <a:t>The first is planning. This is a very important part of a DO-254 program. All aspects of the design and methodology must be considered, determined, documented, and then agreed to by the certification authority.</a:t>
            </a:r>
          </a:p>
          <a:p>
            <a:r>
              <a:rPr lang="en-US" smtClean="0"/>
              <a:t>The second principle is requirements. DO-254 compliance is supposed to ensure that the end product “performs its intended function.” The “intended function” is determined by a set of requirements. Thus, the requirements become the very backbone of a DO-254 compliant flow. Requirements must be well written, verified, captured, managed, and traced to all design and verification activities, to ensure that the design implements all of the requirements and that it is verified that it performs as per the requirements as well.</a:t>
            </a:r>
          </a:p>
          <a:p>
            <a:r>
              <a:rPr lang="en-US" smtClean="0"/>
              <a:t>And speaking of verification, this is another essential aspect of Do-254. Waiting until the end to test the design is not good practice and certainly not acceptable for a DO-254 program. With today’s design complexities, verification has really become an area of concern. DO-254 requires thorough verification to be performed at multiple levels of design, from RTL coding through in-system test.</a:t>
            </a:r>
          </a:p>
          <a:p>
            <a:r>
              <a:rPr lang="en-US" smtClean="0"/>
              <a:t>Another key principle of DO-254 compliance is having a structured process. This process must be documented, repeatable, and tightly controlled.</a:t>
            </a:r>
          </a:p>
        </p:txBody>
      </p:sp>
      <p:sp>
        <p:nvSpPr>
          <p:cNvPr id="21508" name="Slide Number Placeholder 3"/>
          <p:cNvSpPr>
            <a:spLocks noGrp="1"/>
          </p:cNvSpPr>
          <p:nvPr>
            <p:ph type="sldNum" sz="quarter" idx="5"/>
          </p:nvPr>
        </p:nvSpPr>
        <p:spPr>
          <a:noFill/>
        </p:spPr>
        <p:txBody>
          <a:bodyPr/>
          <a:lstStyle/>
          <a:p>
            <a:fld id="{295A772E-8CDC-4001-B98B-52DB539E2254}" type="slidenum">
              <a:rPr lang="en-US" smtClean="0"/>
              <a:pPr/>
              <a:t>33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xfrm>
            <a:off x="923958" y="4384407"/>
            <a:ext cx="5086284" cy="4156943"/>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smtClean="0"/>
              <a:t>But lets start with the basics.</a:t>
            </a:r>
          </a:p>
          <a:p>
            <a:r>
              <a:rPr lang="en-US" smtClean="0"/>
              <a:t>DO-254 was written by an industry group called the RTCA and invoked as law by the Federal Aviation Administration in 2005. The document provides guidance for developing airborne electronic hardware, and today it applies to PLD/FPGA/ASIC designs. And its actually not just the US, it’s a standard being enforced by all the major worldwide aviation safety agencies. </a:t>
            </a:r>
          </a:p>
          <a:p>
            <a:r>
              <a:rPr lang="en-US" smtClean="0"/>
              <a:t>What’s so interesting about it is that it is causing companies to re-evaluate their design flows.</a:t>
            </a:r>
          </a:p>
          <a:p>
            <a:r>
              <a:rPr lang="en-US" smtClean="0"/>
              <a:t>AND, its very costly. In fact, its not uncommon to see the cost of DO-254 compliance be 4X higher than other projects.</a:t>
            </a:r>
          </a:p>
          <a:p>
            <a:r>
              <a:rPr lang="en-US" smtClean="0"/>
              <a:t>Its also spreading into and/or influencing other adjacent fields – so its moving beyond aviation. </a:t>
            </a:r>
          </a:p>
          <a:p>
            <a:r>
              <a:rPr lang="en-US" smtClean="0"/>
              <a:t>As a result of all of this, many companies are looking for help.</a:t>
            </a:r>
          </a:p>
        </p:txBody>
      </p:sp>
      <p:sp>
        <p:nvSpPr>
          <p:cNvPr id="69636" name="Slide Number Placeholder 3"/>
          <p:cNvSpPr>
            <a:spLocks noGrp="1"/>
          </p:cNvSpPr>
          <p:nvPr>
            <p:ph type="sldNum" sz="quarter" idx="5"/>
          </p:nvPr>
        </p:nvSpPr>
        <p:spPr>
          <a:noFill/>
        </p:spPr>
        <p:txBody>
          <a:bodyPr/>
          <a:lstStyle/>
          <a:p>
            <a:fld id="{E47729F3-2F13-4022-864D-2A0891005216}"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smtClean="0"/>
              <a:t>Lets consider DO-254 to be this damn, and all the water that’s getting through is how people were finding ways to get by without doing DO-254.</a:t>
            </a:r>
          </a:p>
          <a:p>
            <a:r>
              <a:rPr lang="en-US" smtClean="0"/>
              <a:t>For example, there is a classification of simple vs complex devices. If you could claim your device was simple, you got by with doing little to no DO-254 work. Well, that hole has been plugged. A new FAA order issued very recently makes it nearly impossible to make a simple claim. In this same order, the FAA also specified that even designs with lower DAL levels must comply to some extent (previously it was only the higher safety levels A-C). Similarly the practice of reverse engineering is getting harder and harder for the certification authorities to accept. With this practice, companies would develop the design as they normally would and then scramble at the end to pull together a whole bunch of documentation to make the claim that they were DO-254 compliant. That’s not a viable methodology anymore. You used to be able to get away with it frequently because the certification authorities were all over the map in terms of what they were requiring companies to do. Some would let you get away with anything, while others made you jump through ridiculous hoops. Now, we’re seeing a leveling of this as the FAA has created a job aid to help DERs audit companies in a consistent manner. Additionally, we’re seeing a slow emergence of DO-254 compliance being required on some PCB level programs. While its not law, we’re hearing that Airbus is requiring it in some cases. That broadens our opportunity even further. And most exciting to me is that we’re seeing DO-254 spill over into military programs. I’ve heard from several accounts in recent months that they expect hard DO-254 in military programs this year. And, look at the papers and read the reports, military is a good bet even in a tough economy!</a:t>
            </a:r>
          </a:p>
        </p:txBody>
      </p:sp>
      <p:sp>
        <p:nvSpPr>
          <p:cNvPr id="71684" name="Slide Number Placeholder 3"/>
          <p:cNvSpPr>
            <a:spLocks noGrp="1"/>
          </p:cNvSpPr>
          <p:nvPr>
            <p:ph type="sldNum" sz="quarter" idx="5"/>
          </p:nvPr>
        </p:nvSpPr>
        <p:spPr>
          <a:noFill/>
        </p:spPr>
        <p:txBody>
          <a:bodyPr/>
          <a:lstStyle/>
          <a:p>
            <a:fld id="{FFDE85E0-06BE-4CD8-B31A-581906157150}"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US" dirty="0" smtClean="0"/>
              <a:t>The failure rate numbers shown here come from historical data of airplane crashes. The idea is that new planes should not be any less safe than existing planes. The numbers try to put a quantitative aspect to this. (But these numbers are tied to </a:t>
            </a:r>
            <a:r>
              <a:rPr lang="en-US" u="sng" dirty="0" smtClean="0"/>
              <a:t>Failure Conditions</a:t>
            </a:r>
            <a:r>
              <a:rPr lang="en-US" dirty="0" smtClean="0"/>
              <a:t>  and not to Designs). </a:t>
            </a:r>
            <a:br>
              <a:rPr lang="en-US" dirty="0" smtClean="0"/>
            </a:br>
            <a:endParaRPr lang="en-US" dirty="0" smtClean="0"/>
          </a:p>
          <a:p>
            <a:pPr>
              <a:defRPr/>
            </a:pPr>
            <a:r>
              <a:rPr lang="en-US" dirty="0" smtClean="0"/>
              <a:t>The numbers actually come from the Certification Specifications (formerly FAR/JAR), 25 is for large airplanes. Here is the exact text:</a:t>
            </a:r>
          </a:p>
          <a:p>
            <a:pPr>
              <a:defRPr/>
            </a:pPr>
            <a:endParaRPr lang="en-US" dirty="0" smtClean="0"/>
          </a:p>
          <a:p>
            <a:pPr>
              <a:defRPr/>
            </a:pPr>
            <a:r>
              <a:rPr lang="en-US" dirty="0" smtClean="0"/>
              <a:t>“Historical evidence indicated that the probability of a serious accident due to operational and</a:t>
            </a:r>
          </a:p>
          <a:p>
            <a:pPr>
              <a:defRPr/>
            </a:pPr>
            <a:r>
              <a:rPr lang="en-US" dirty="0" smtClean="0"/>
              <a:t>airframe-related causes was approximately one per million hours of flight. Furthermore, about 10 percent of</a:t>
            </a:r>
          </a:p>
          <a:p>
            <a:pPr>
              <a:defRPr/>
            </a:pPr>
            <a:r>
              <a:rPr lang="en-US" dirty="0" smtClean="0"/>
              <a:t>the total were attributed to Failure Conditions caused by the </a:t>
            </a:r>
            <a:r>
              <a:rPr lang="en-US" dirty="0" err="1" smtClean="0"/>
              <a:t>aeroplane's</a:t>
            </a:r>
            <a:r>
              <a:rPr lang="en-US" dirty="0" smtClean="0"/>
              <a:t> systems. It seems reasonable that</a:t>
            </a:r>
          </a:p>
          <a:p>
            <a:pPr>
              <a:defRPr/>
            </a:pPr>
            <a:r>
              <a:rPr lang="en-US" dirty="0" smtClean="0"/>
              <a:t>serious accidents caused by systems should not be allowed a higher probability than this in new </a:t>
            </a:r>
            <a:r>
              <a:rPr lang="en-US" dirty="0" err="1" smtClean="0"/>
              <a:t>aeroplane</a:t>
            </a:r>
            <a:endParaRPr lang="en-US" dirty="0" smtClean="0"/>
          </a:p>
          <a:p>
            <a:pPr>
              <a:defRPr/>
            </a:pPr>
            <a:r>
              <a:rPr lang="en-US" dirty="0" smtClean="0"/>
              <a:t>designs. It is reasonable to expect that the probability of a serious accident from all such Failure Conditions</a:t>
            </a:r>
          </a:p>
          <a:p>
            <a:pPr>
              <a:defRPr/>
            </a:pPr>
            <a:r>
              <a:rPr lang="en-US" dirty="0" smtClean="0"/>
              <a:t>be not greater than one per ten million flight hours or 1 x 10-7 per flight hour for a newly designed </a:t>
            </a:r>
            <a:r>
              <a:rPr lang="en-US" dirty="0" err="1" smtClean="0"/>
              <a:t>aeroplane</a:t>
            </a:r>
            <a:r>
              <a:rPr lang="en-US" dirty="0" smtClean="0"/>
              <a:t>. The</a:t>
            </a:r>
          </a:p>
          <a:p>
            <a:pPr>
              <a:defRPr/>
            </a:pPr>
            <a:r>
              <a:rPr lang="en-US" dirty="0" smtClean="0"/>
              <a:t>difficulty with this is that it is not possible to say whether the target has been met until all the systems on the</a:t>
            </a:r>
          </a:p>
          <a:p>
            <a:pPr>
              <a:defRPr/>
            </a:pPr>
            <a:r>
              <a:rPr lang="en-US" dirty="0" err="1" smtClean="0"/>
              <a:t>aeroplane</a:t>
            </a:r>
            <a:r>
              <a:rPr lang="en-US" dirty="0" smtClean="0"/>
              <a:t> are collectively </a:t>
            </a:r>
            <a:r>
              <a:rPr lang="en-US" dirty="0" err="1" smtClean="0"/>
              <a:t>analysed</a:t>
            </a:r>
            <a:r>
              <a:rPr lang="en-US" dirty="0" smtClean="0"/>
              <a:t> numerically. For this reason it was assumed, arbitrarily, that there are</a:t>
            </a:r>
          </a:p>
          <a:p>
            <a:pPr>
              <a:defRPr/>
            </a:pPr>
            <a:r>
              <a:rPr lang="en-US" dirty="0" smtClean="0"/>
              <a:t>about one hundred potential Failure Conditions in an </a:t>
            </a:r>
            <a:r>
              <a:rPr lang="en-US" dirty="0" err="1" smtClean="0"/>
              <a:t>aeroplane</a:t>
            </a:r>
            <a:r>
              <a:rPr lang="en-US" dirty="0" smtClean="0"/>
              <a:t>, which could be Catastrophic. The target</a:t>
            </a:r>
          </a:p>
          <a:p>
            <a:pPr>
              <a:defRPr/>
            </a:pPr>
            <a:r>
              <a:rPr lang="en-US" dirty="0" smtClean="0"/>
              <a:t>allowable Average Probability per Flight Hour of 1 x 10-7 was thus apportioned equally among these Failure</a:t>
            </a:r>
          </a:p>
          <a:p>
            <a:pPr>
              <a:defRPr/>
            </a:pPr>
            <a:r>
              <a:rPr lang="en-US" dirty="0" smtClean="0"/>
              <a:t>Conditions, resulting in an allocation of not greater than 1 x 10-9 to each. The upper limit for the Average</a:t>
            </a:r>
          </a:p>
          <a:p>
            <a:pPr>
              <a:defRPr/>
            </a:pPr>
            <a:r>
              <a:rPr lang="en-US" dirty="0" smtClean="0"/>
              <a:t>Probability per Flight Hour for Catastrophic Failure Conditions would be 1 x 10-9 , which establishes an approximate</a:t>
            </a:r>
          </a:p>
          <a:p>
            <a:pPr>
              <a:defRPr/>
            </a:pPr>
            <a:r>
              <a:rPr lang="en-US" dirty="0" smtClean="0"/>
              <a:t>probability value for the term "Extremely Improbable". Failure Conditions having less severe effects could be</a:t>
            </a:r>
          </a:p>
          <a:p>
            <a:pPr>
              <a:defRPr/>
            </a:pPr>
            <a:r>
              <a:rPr lang="en-US" dirty="0" smtClean="0"/>
              <a:t>relatively more likely to occur.”</a:t>
            </a:r>
          </a:p>
          <a:p>
            <a:pPr>
              <a:defRPr/>
            </a:pPr>
            <a:r>
              <a:rPr lang="en-US" dirty="0" smtClean="0"/>
              <a:t>b</a:t>
            </a:r>
            <a:endParaRPr lang="en-US" dirty="0"/>
          </a:p>
        </p:txBody>
      </p:sp>
      <p:sp>
        <p:nvSpPr>
          <p:cNvPr id="75780" name="Slide Number Placeholder 3"/>
          <p:cNvSpPr>
            <a:spLocks noGrp="1"/>
          </p:cNvSpPr>
          <p:nvPr>
            <p:ph type="sldNum" sz="quarter" idx="5"/>
          </p:nvPr>
        </p:nvSpPr>
        <p:spPr>
          <a:noFill/>
        </p:spPr>
        <p:txBody>
          <a:bodyPr/>
          <a:lstStyle/>
          <a:p>
            <a:fld id="{3A1066BA-10F1-4619-897F-EC6FD8A3703F}"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xfrm>
            <a:off x="693722" y="4385934"/>
            <a:ext cx="5546758" cy="4155416"/>
          </a:xfrm>
          <a:noFill/>
          <a:ln/>
        </p:spPr>
        <p:txBody>
          <a:bodyPr/>
          <a:lstStyle/>
          <a:p>
            <a:r>
              <a:rPr lang="en-US" smtClean="0"/>
              <a:t>Now, before I go further, lets get an understanding of what DO-254 really is. I’ve talked ABOUT it, but haven’t told you what it is. </a:t>
            </a:r>
          </a:p>
          <a:p>
            <a:r>
              <a:rPr lang="en-US" smtClean="0"/>
              <a:t>In a nutshell, DO-254 is a requirements-based design flow with strict process assurance. In other words, DO-254 process ensures that your design meets the specified requirements and you have proof that it does.</a:t>
            </a:r>
          </a:p>
          <a:p>
            <a:endParaRPr lang="en-US" smtClean="0"/>
          </a:p>
          <a:p>
            <a:r>
              <a:rPr lang="en-US" smtClean="0"/>
              <a:t>So if you go and pick up the DO-254 spec and flip to page 28, here’s what you’ll see. A block diagram that looks exactly like this. I’m sure you probably can’t read, so I’ll hit the highlights. It’s a design flow which they call the “DO-254 Lifecycle”, surrounded by what they call “supporting processes.” The design flow focuses on designing to the requirements and the supporting processes are all about ensuring that you did and that you can prove it.</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693722" y="4385934"/>
            <a:ext cx="5546758" cy="4155416"/>
          </a:xfrm>
          <a:noFill/>
          <a:ln/>
        </p:spPr>
        <p:txBody>
          <a:bodyPr/>
          <a:lstStyle/>
          <a:p>
            <a:r>
              <a:rPr lang="en-US" smtClean="0"/>
              <a:t>Now, before I go further, lets get an understanding of what DO-254 really is. I’ve talked ABOUT it, but haven’t told you what it is. </a:t>
            </a:r>
          </a:p>
          <a:p>
            <a:r>
              <a:rPr lang="en-US" smtClean="0"/>
              <a:t>In a nutshell, DO-254 is a requirements-based design flow with strict process assurance. In other words, DO-254 process ensures that your design meets the specified requirements and you have proof that it does.</a:t>
            </a:r>
          </a:p>
          <a:p>
            <a:endParaRPr lang="en-US" smtClean="0"/>
          </a:p>
          <a:p>
            <a:r>
              <a:rPr lang="en-US" smtClean="0"/>
              <a:t>So if you go and pick up the DO-254 spec and flip to page 28, here’s what you’ll see. A block diagram that looks exactly like this. I’m sure you probably can’t read, so I’ll hit the highlights. It’s a design flow which they call the “DO-254 Lifecycle”, surrounded by what they call “supporting processes.” The design flow focuses on designing to the requirements and the supporting processes are all about ensuring that you did and that you can prove it.</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60463" y="692150"/>
            <a:ext cx="4616450" cy="3462338"/>
          </a:xfrm>
          <a:ln/>
        </p:spPr>
      </p:sp>
      <p:sp>
        <p:nvSpPr>
          <p:cNvPr id="79875" name="Rectangle 3"/>
          <p:cNvSpPr>
            <a:spLocks noGrp="1" noChangeArrowheads="1"/>
          </p:cNvSpPr>
          <p:nvPr>
            <p:ph type="body" idx="1"/>
          </p:nvPr>
        </p:nvSpPr>
        <p:spPr>
          <a:xfrm>
            <a:off x="693722" y="4385934"/>
            <a:ext cx="5546758" cy="4155416"/>
          </a:xfrm>
          <a:noFill/>
          <a:ln/>
        </p:spPr>
        <p:txBody>
          <a:bodyPr/>
          <a:lstStyle/>
          <a:p>
            <a:pPr>
              <a:lnSpc>
                <a:spcPct val="80000"/>
              </a:lnSpc>
            </a:pPr>
            <a:r>
              <a:rPr lang="en-US" sz="1000" dirty="0" smtClean="0"/>
              <a:t>First, DO-254 process starts with an extensive planning phase. The plans produced from this phase guide all of the activities and processes that will be part of the DO-254 project.</a:t>
            </a:r>
          </a:p>
          <a:p>
            <a:pPr>
              <a:lnSpc>
                <a:spcPct val="80000"/>
              </a:lnSpc>
            </a:pPr>
            <a:r>
              <a:rPr lang="en-US" sz="1000" dirty="0" smtClean="0"/>
              <a:t>Next, there is the design flow itself – referred to as the DO-254 </a:t>
            </a:r>
            <a:r>
              <a:rPr lang="en-US" sz="1000" dirty="0" err="1" smtClean="0"/>
              <a:t>lifecyle</a:t>
            </a:r>
            <a:r>
              <a:rPr lang="en-US" sz="1000" dirty="0" smtClean="0"/>
              <a:t>. This consists of 5 phases. The first stage is requirements capture, where the project requirements are captured within documents or a requirement management system like DOORs. The second stage in the process is conceptual design, where the basic architecture of the project is established, and perhaps a conceptual model is created and evaluated. The third stage is detailed design, and it’s the most important one from our perspective at least. This stage covers almost the entire FPGA or ASIC design flow, starting with RTL design all the way through synthesis.</a:t>
            </a:r>
          </a:p>
          <a:p>
            <a:pPr>
              <a:lnSpc>
                <a:spcPct val="80000"/>
              </a:lnSpc>
            </a:pPr>
            <a:r>
              <a:rPr lang="en-US" sz="1000" dirty="0" smtClean="0"/>
              <a:t>The fourth stage is implementation where the detailed design model is implemented it in silicon – although the actual manufacturing process itself is beyond the scope of DO-254. The final phase is production transition where a snapshot is taken of all the data necessary to exactly reproduce the HW item. </a:t>
            </a:r>
          </a:p>
          <a:p>
            <a:pPr>
              <a:lnSpc>
                <a:spcPct val="80000"/>
              </a:lnSpc>
            </a:pPr>
            <a:r>
              <a:rPr lang="en-US" sz="1000" dirty="0" smtClean="0"/>
              <a:t>Then there are the supporting processes that are required for certification.</a:t>
            </a:r>
          </a:p>
          <a:p>
            <a:pPr>
              <a:lnSpc>
                <a:spcPct val="80000"/>
              </a:lnSpc>
            </a:pPr>
            <a:r>
              <a:rPr lang="en-US" sz="1000" dirty="0" smtClean="0"/>
              <a:t>These processes are:</a:t>
            </a:r>
          </a:p>
          <a:p>
            <a:pPr>
              <a:lnSpc>
                <a:spcPct val="80000"/>
              </a:lnSpc>
              <a:buFontTx/>
              <a:buChar char="•"/>
            </a:pPr>
            <a:r>
              <a:rPr lang="en-US" sz="1000" dirty="0" smtClean="0"/>
              <a:t>Requirements validation, which means a team of people review the requirements to ensure they’re correct</a:t>
            </a:r>
          </a:p>
          <a:p>
            <a:pPr>
              <a:lnSpc>
                <a:spcPct val="80000"/>
              </a:lnSpc>
              <a:buFontTx/>
              <a:buChar char="•"/>
            </a:pPr>
            <a:r>
              <a:rPr lang="en-US" sz="1000" dirty="0" smtClean="0"/>
              <a:t>Then there’s a process assurance piece, where a QA person monitors the activities to ensure they are as specified in the plans. Likewise, periodically, a certification authority will be doing process audits as well.</a:t>
            </a:r>
          </a:p>
          <a:p>
            <a:pPr>
              <a:lnSpc>
                <a:spcPct val="80000"/>
              </a:lnSpc>
              <a:buFontTx/>
              <a:buChar char="•"/>
            </a:pPr>
            <a:r>
              <a:rPr lang="en-US" sz="1000" dirty="0" smtClean="0"/>
              <a:t>Next is configuration management, which ensures all the information, design data and documents are version controlled.</a:t>
            </a:r>
          </a:p>
          <a:p>
            <a:pPr>
              <a:lnSpc>
                <a:spcPct val="80000"/>
              </a:lnSpc>
              <a:buFontTx/>
              <a:buChar char="•"/>
            </a:pPr>
            <a:r>
              <a:rPr lang="en-US" sz="1000" dirty="0" smtClean="0"/>
              <a:t>Then there’s tool assessment, which ensures that the tool used in these flows are appropriate and accurate.</a:t>
            </a:r>
          </a:p>
          <a:p>
            <a:pPr>
              <a:lnSpc>
                <a:spcPct val="80000"/>
              </a:lnSpc>
              <a:buFontTx/>
              <a:buChar char="•"/>
            </a:pPr>
            <a:r>
              <a:rPr lang="en-US" sz="1000" dirty="0" smtClean="0"/>
              <a:t>Then there’s verification, which checks that the design actually does meet the requirements</a:t>
            </a:r>
          </a:p>
          <a:p>
            <a:pPr>
              <a:lnSpc>
                <a:spcPct val="80000"/>
              </a:lnSpc>
              <a:buFontTx/>
              <a:buChar char="•"/>
            </a:pPr>
            <a:r>
              <a:rPr lang="en-US" sz="1000" dirty="0" smtClean="0"/>
              <a:t>And last but not least, there’s requirements traceability, which ensures that the design and test data all maps to requirements and visa versa. </a:t>
            </a:r>
          </a:p>
          <a:p>
            <a:pPr>
              <a:lnSpc>
                <a:spcPct val="80000"/>
              </a:lnSpc>
              <a:buFontTx/>
              <a:buChar char="•"/>
            </a:pPr>
            <a:endParaRPr lang="en-US" sz="1000" dirty="0" smtClean="0"/>
          </a:p>
          <a:p>
            <a:pPr>
              <a:lnSpc>
                <a:spcPct val="80000"/>
              </a:lnSpc>
            </a:pPr>
            <a:endParaRPr lang="en-US" sz="1000"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2" descr="Title Page"/>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262147" name="Rectangle 3"/>
          <p:cNvSpPr>
            <a:spLocks noGrp="1" noChangeArrowheads="1"/>
          </p:cNvSpPr>
          <p:nvPr>
            <p:ph type="ctrTitle"/>
          </p:nvPr>
        </p:nvSpPr>
        <p:spPr>
          <a:xfrm>
            <a:off x="228600" y="152400"/>
            <a:ext cx="8305800" cy="1219200"/>
          </a:xfrm>
        </p:spPr>
        <p:txBody>
          <a:bodyPr anchor="t"/>
          <a:lstStyle>
            <a:lvl1pPr algn="l">
              <a:defRPr sz="3600" b="0">
                <a:solidFill>
                  <a:schemeClr val="bg1"/>
                </a:solidFill>
                <a:latin typeface="Arial Black" pitchFamily="34" charset="0"/>
              </a:defRPr>
            </a:lvl1pPr>
          </a:lstStyle>
          <a:p>
            <a:r>
              <a:rPr lang="en-US"/>
              <a:t>Click to edit Master title style</a:t>
            </a:r>
          </a:p>
        </p:txBody>
      </p:sp>
      <p:sp>
        <p:nvSpPr>
          <p:cNvPr id="262148" name="Rectangle 4"/>
          <p:cNvSpPr>
            <a:spLocks noGrp="1" noChangeArrowheads="1"/>
          </p:cNvSpPr>
          <p:nvPr>
            <p:ph type="subTitle" idx="1"/>
          </p:nvPr>
        </p:nvSpPr>
        <p:spPr>
          <a:xfrm>
            <a:off x="228600" y="1752600"/>
            <a:ext cx="5867400" cy="1143000"/>
          </a:xfrm>
        </p:spPr>
        <p:txBody>
          <a:bodyPr/>
          <a:lstStyle>
            <a:lvl1pPr marL="0" indent="0">
              <a:buFont typeface="Monotype Sorts" pitchFamily="2" charset="2"/>
              <a:buNone/>
              <a:defRPr sz="2000">
                <a:solidFill>
                  <a:schemeClr val="bg1"/>
                </a:solidFill>
                <a:latin typeface="Arial Black" pitchFamily="34" charset="0"/>
              </a:defRPr>
            </a:lvl1pPr>
          </a:lstStyle>
          <a:p>
            <a:r>
              <a:rPr lang="en-US"/>
              <a:t>Click to edit Master subtitle style</a:t>
            </a:r>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MEL, DO-254 Overview for MAPLD 2009</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7503C48-6A9E-4D9F-AB02-2DB34DEF81E4}" type="slidenum">
              <a:rPr lang="en-US"/>
              <a:pPr>
                <a:defRPr/>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4198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MEL, DO-254 Overview for MAPLD 2009</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BCFB9A0-6355-476D-A78F-6B05A84855EB}" type="slidenum">
              <a:rPr lang="en-US"/>
              <a:pPr>
                <a:defRPr/>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429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MEL, DO-254 Overview for MAPLD 2009</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38B7189-2082-4C2B-A0E5-F7FD19117C3E}" type="slidenum">
              <a:rPr lang="en-US"/>
              <a:pPr>
                <a:defRPr/>
              </a:pPr>
              <a:t>‹#›</a:t>
            </a:fld>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95400"/>
            <a:ext cx="7772400" cy="4114800"/>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MEL, DO-254 Overview for MAPLD 2009</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DB8A947-C369-401E-91CD-05066F47B1D5}" type="slidenum">
              <a:rPr lang="en-US"/>
              <a:pPr>
                <a:defRPr/>
              </a:pPr>
              <a:t>‹#›</a:t>
            </a:fld>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MEL, DO-254 Overview for MAPLD 2009</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A7CD7A0-9932-4AEC-BF75-6B344E796E12}" type="slidenum">
              <a:rPr lang="en-US"/>
              <a:pPr>
                <a:defRPr/>
              </a:pPr>
              <a:t>‹#›</a:t>
            </a:fld>
            <a:endParaRPr lang="en-US"/>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429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r>
              <a:rPr lang="en-US" smtClean="0"/>
              <a:t>MEL, DO-254 Overview for MAPLD 2009</a:t>
            </a:r>
            <a:endParaRPr lang="en-US"/>
          </a:p>
        </p:txBody>
      </p:sp>
      <p:sp>
        <p:nvSpPr>
          <p:cNvPr id="7" name="Rectangle 6"/>
          <p:cNvSpPr>
            <a:spLocks noGrp="1" noChangeArrowheads="1"/>
          </p:cNvSpPr>
          <p:nvPr>
            <p:ph type="sldNum" sz="quarter" idx="11"/>
          </p:nvPr>
        </p:nvSpPr>
        <p:spPr>
          <a:ln/>
        </p:spPr>
        <p:txBody>
          <a:bodyPr/>
          <a:lstStyle>
            <a:lvl1pPr>
              <a:defRPr/>
            </a:lvl1pPr>
          </a:lstStyle>
          <a:p>
            <a:pPr>
              <a:defRPr/>
            </a:pPr>
            <a:fld id="{F698C639-BC58-48D7-9A36-242AD6CC7441}" type="slidenum">
              <a:rPr lang="en-US"/>
              <a:pPr>
                <a:defRPr/>
              </a:pPr>
              <a:t>‹#›</a:t>
            </a:fld>
            <a:endParaRPr 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2" descr="Title Page"/>
          <p:cNvPicPr>
            <a:picLocks noChangeAspect="1" noChangeArrowheads="1"/>
          </p:cNvPicPr>
          <p:nvPr/>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2378755" name="Rectangle 3"/>
          <p:cNvSpPr>
            <a:spLocks noGrp="1" noChangeArrowheads="1"/>
          </p:cNvSpPr>
          <p:nvPr>
            <p:ph type="ctrTitle"/>
          </p:nvPr>
        </p:nvSpPr>
        <p:spPr>
          <a:xfrm>
            <a:off x="152400" y="155575"/>
            <a:ext cx="8763000" cy="1677988"/>
          </a:xfrm>
        </p:spPr>
        <p:txBody>
          <a:bodyPr anchor="t"/>
          <a:lstStyle>
            <a:lvl1pPr algn="l">
              <a:defRPr b="0">
                <a:solidFill>
                  <a:schemeClr val="bg1"/>
                </a:solidFill>
                <a:latin typeface="Arial Black" pitchFamily="34" charset="0"/>
              </a:defRPr>
            </a:lvl1pPr>
          </a:lstStyle>
          <a:p>
            <a:r>
              <a:rPr lang="en-US"/>
              <a:t>Click to edit Master title style</a:t>
            </a:r>
          </a:p>
        </p:txBody>
      </p:sp>
      <p:sp>
        <p:nvSpPr>
          <p:cNvPr id="2378756" name="Rectangle 4"/>
          <p:cNvSpPr>
            <a:spLocks noGrp="1" noChangeArrowheads="1"/>
          </p:cNvSpPr>
          <p:nvPr>
            <p:ph type="subTitle" idx="1"/>
          </p:nvPr>
        </p:nvSpPr>
        <p:spPr>
          <a:xfrm>
            <a:off x="228600" y="1976438"/>
            <a:ext cx="3733800" cy="1071562"/>
          </a:xfrm>
        </p:spPr>
        <p:txBody>
          <a:bodyPr/>
          <a:lstStyle>
            <a:lvl1pPr marL="0" indent="0">
              <a:buFont typeface="Wingdings" pitchFamily="2" charset="2"/>
              <a:buNone/>
              <a:defRPr b="0">
                <a:solidFill>
                  <a:schemeClr val="bg1"/>
                </a:solidFill>
                <a:latin typeface="Arial Black" pitchFamily="34" charset="0"/>
              </a:defRPr>
            </a:lvl1pPr>
          </a:lstStyle>
          <a:p>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MEL, DO-254 Overview for MAPLD 2009</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C6E4BCC-805E-4ABF-BFE7-89E9AF405E6C}"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MEL, DO-254 Overview for MAPLD 2009</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FAD00B3-41D5-4283-A0B7-09336BBA0DFF}"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595438"/>
            <a:ext cx="4343400" cy="4119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5438"/>
            <a:ext cx="4343400" cy="4119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MEL, DO-254 Overview for MAPLD 2009</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4F3B042-3014-4E43-B5FF-6B066A31B4CA}"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MEL, DO-254 Overview for MAPLD 2009</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374FF88-8BD3-44B6-9143-2D5766C9342C}" type="slidenum">
              <a:rPr lang="en-US"/>
              <a:pPr>
                <a:defRPr/>
              </a:pPr>
              <a:t>‹#›</a:t>
            </a:fld>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t>MEL, DO-254 Overview for MAPLD 2009</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61885CE9-9385-4513-A824-41B5E32D1859}"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MEL, DO-254 Overview for MAPLD 2009</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E3B7B18C-E26B-489D-A33A-213A08315699}"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MEL, DO-254 Overview for MAPLD 2009</a:t>
            </a: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96160958-8954-4FC3-82A0-6945D3D4E44B}"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MEL, DO-254 Overview for MAPLD 2009</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9F9C7639-0AB5-4114-BA60-9CAE77BC0370}"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MEL, DO-254 Overview for MAPLD 2009</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8340E05-E162-46B2-97F7-BB3996B111CE}"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MEL, DO-254 Overview for MAPLD 2009</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EBE3FD3-BFA1-4074-9B98-BCE59FCC6BA3}"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1438"/>
            <a:ext cx="2209800" cy="5643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1438"/>
            <a:ext cx="6477000" cy="5643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MEL, DO-254 Overview for MAPLD 2009</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0586A56-4C50-4B49-AADA-1519D86DE0EF}"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smtClean="0"/>
              <a:t>MEL, DO-254 Overview for MAPLD 2009</a:t>
            </a:r>
            <a:endParaRPr lang="en-US"/>
          </a:p>
        </p:txBody>
      </p:sp>
      <p:sp>
        <p:nvSpPr>
          <p:cNvPr id="6" name="Rectangle 6"/>
          <p:cNvSpPr>
            <a:spLocks noGrp="1" noChangeArrowheads="1"/>
          </p:cNvSpPr>
          <p:nvPr>
            <p:ph type="sldNum" sz="quarter" idx="11"/>
          </p:nvPr>
        </p:nvSpPr>
        <p:spPr/>
        <p:txBody>
          <a:bodyPr/>
          <a:lstStyle>
            <a:lvl1pPr>
              <a:defRPr/>
            </a:lvl1pPr>
          </a:lstStyle>
          <a:p>
            <a:pPr>
              <a:defRPr/>
            </a:pPr>
            <a:fld id="{BFF2C18D-F0E5-46AB-B736-AF59D0DDD124}" type="slidenum">
              <a:rPr lang="en-US"/>
              <a:pPr>
                <a:defRPr/>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MEL, DO-254 Overview for MAPLD 2009</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6C75AE5-AD9C-4C4B-8008-3E9A0ED8A972}" type="slidenum">
              <a:rPr lang="en-US"/>
              <a:pPr>
                <a:defRPr/>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MEL, DO-254 Overview for MAPLD 2009</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32EFF4F-7D25-442D-978A-5EE9E4884E92}" type="slidenum">
              <a:rPr lang="en-US"/>
              <a:pPr>
                <a:defRPr/>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t>MEL, DO-254 Overview for MAPLD 2009</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A7E72004-5000-4CB3-9B48-29981FAF5A7E}" type="slidenum">
              <a:rPr lang="en-US"/>
              <a:pPr>
                <a:defRPr/>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MEL, DO-254 Overview for MAPLD 2009</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FFE1875E-0966-41DF-9433-B7F4343A44E2}" type="slidenum">
              <a:rPr lang="en-US"/>
              <a:pPr>
                <a:defRPr/>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MEL, DO-254 Overview for MAPLD 2009</a:t>
            </a: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D524DE9D-4895-4151-9089-193AC0DB8654}" type="slidenum">
              <a:rPr lang="en-US"/>
              <a:pPr>
                <a:defRPr/>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MEL, DO-254 Overview for MAPLD 2009</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55400116-275E-4E07-A01E-6C771A5B2E73}" type="slidenum">
              <a:rPr lang="en-US"/>
              <a:pPr>
                <a:defRPr/>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MEL, DO-254 Overview for MAPLD 2009</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56E56D4-1F19-40F6-A26C-3EB43C3EE1C0}" type="slidenum">
              <a:rPr lang="en-US"/>
              <a:pPr>
                <a:defRPr/>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r-white"/>
          <p:cNvPicPr>
            <a:picLocks noChangeAspect="1" noChangeArrowheads="1"/>
          </p:cNvPicPr>
          <p:nvPr/>
        </p:nvPicPr>
        <p:blipFill>
          <a:blip r:embed="rId17"/>
          <a:srcRect/>
          <a:stretch>
            <a:fillRect/>
          </a:stretch>
        </p:blipFill>
        <p:spPr bwMode="auto">
          <a:xfrm>
            <a:off x="0" y="6091238"/>
            <a:ext cx="9126538" cy="766762"/>
          </a:xfrm>
          <a:prstGeom prst="rect">
            <a:avLst/>
          </a:prstGeom>
          <a:noFill/>
          <a:ln w="9525">
            <a:noFill/>
            <a:miter lim="800000"/>
            <a:headEnd/>
            <a:tailEnd/>
          </a:ln>
        </p:spPr>
      </p:pic>
      <p:sp>
        <p:nvSpPr>
          <p:cNvPr id="1027" name="Rectangle 3"/>
          <p:cNvSpPr>
            <a:spLocks noGrp="1" noChangeArrowheads="1"/>
          </p:cNvSpPr>
          <p:nvPr>
            <p:ph type="title"/>
          </p:nvPr>
        </p:nvSpPr>
        <p:spPr bwMode="auto">
          <a:xfrm>
            <a:off x="228600" y="152400"/>
            <a:ext cx="8763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85800" y="1295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1125" name="Rectangle 5"/>
          <p:cNvSpPr>
            <a:spLocks noGrp="1" noChangeArrowheads="1"/>
          </p:cNvSpPr>
          <p:nvPr>
            <p:ph type="ftr" sz="quarter" idx="3"/>
          </p:nvPr>
        </p:nvSpPr>
        <p:spPr bwMode="auto">
          <a:xfrm>
            <a:off x="1828800" y="6604000"/>
            <a:ext cx="2755900" cy="25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effectLst/>
              </a:defRPr>
            </a:lvl1pPr>
          </a:lstStyle>
          <a:p>
            <a:pPr>
              <a:defRPr/>
            </a:pPr>
            <a:r>
              <a:rPr lang="en-US" smtClean="0"/>
              <a:t>MEL, DO-254 Overview for MAPLD 2009</a:t>
            </a:r>
            <a:endParaRPr lang="en-US"/>
          </a:p>
        </p:txBody>
      </p:sp>
      <p:sp>
        <p:nvSpPr>
          <p:cNvPr id="261126" name="Rectangle 6"/>
          <p:cNvSpPr>
            <a:spLocks noGrp="1" noChangeArrowheads="1"/>
          </p:cNvSpPr>
          <p:nvPr>
            <p:ph type="sldNum" sz="quarter" idx="4"/>
          </p:nvPr>
        </p:nvSpPr>
        <p:spPr bwMode="auto">
          <a:xfrm>
            <a:off x="8636000" y="6400800"/>
            <a:ext cx="50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effectLst/>
              </a:defRPr>
            </a:lvl1pPr>
          </a:lstStyle>
          <a:p>
            <a:pPr>
              <a:defRPr/>
            </a:pPr>
            <a:fld id="{F45AB9D4-5350-4F92-914D-B7976FFCB11B}" type="slidenum">
              <a:rPr lang="en-US"/>
              <a:pPr>
                <a:defRPr/>
              </a:pPr>
              <a:t>‹#›</a:t>
            </a:fld>
            <a:endParaRPr lang="en-US"/>
          </a:p>
        </p:txBody>
      </p:sp>
      <p:sp>
        <p:nvSpPr>
          <p:cNvPr id="261127" name="Text Box 7"/>
          <p:cNvSpPr txBox="1">
            <a:spLocks noChangeArrowheads="1"/>
          </p:cNvSpPr>
          <p:nvPr/>
        </p:nvSpPr>
        <p:spPr bwMode="auto">
          <a:xfrm>
            <a:off x="4622800" y="6613525"/>
            <a:ext cx="3048000" cy="244475"/>
          </a:xfrm>
          <a:prstGeom prst="rect">
            <a:avLst/>
          </a:prstGeom>
          <a:noFill/>
          <a:ln w="9525">
            <a:noFill/>
            <a:miter lim="800000"/>
            <a:headEnd/>
            <a:tailEnd/>
          </a:ln>
          <a:effectLst/>
        </p:spPr>
        <p:txBody>
          <a:bodyPr>
            <a:spAutoFit/>
          </a:bodyPr>
          <a:lstStyle/>
          <a:p>
            <a:pPr algn="r">
              <a:spcBef>
                <a:spcPct val="50000"/>
              </a:spcBef>
              <a:defRPr/>
            </a:pPr>
            <a:r>
              <a:rPr lang="en-US">
                <a:effectLst/>
              </a:rPr>
              <a:t>Copyright ©2000-2008, Mentor Graphics.</a:t>
            </a:r>
          </a:p>
        </p:txBody>
      </p:sp>
    </p:spTree>
  </p:cSld>
  <p:clrMap bg1="lt1" tx1="dk1" bg2="lt2" tx2="dk2" accent1="accent1" accent2="accent2" accent3="accent3" accent4="accent4" accent5="accent5" accent6="accent6" hlink="hlink" folHlink="folHlink"/>
  <p:sldLayoutIdLst>
    <p:sldLayoutId id="2147484088"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 id="2147484076" r:id="rId14"/>
    <p:sldLayoutId id="2147484077" r:id="rId15"/>
  </p:sldLayoutIdLst>
  <p:transition>
    <p:wipe dir="r"/>
  </p:transition>
  <p:timing>
    <p:tnLst>
      <p:par>
        <p:cTn id="1" dur="indefinite" restart="never" nodeType="tmRoot"/>
      </p:par>
    </p:tnLst>
  </p:timing>
  <p:hf hdr="0" dt="0"/>
  <p:txStyles>
    <p:titleStyle>
      <a:lvl1pPr algn="ctr" rtl="0" eaLnBrk="0" fontAlgn="base" hangingPunct="0">
        <a:spcBef>
          <a:spcPct val="0"/>
        </a:spcBef>
        <a:spcAft>
          <a:spcPct val="0"/>
        </a:spcAft>
        <a:defRPr sz="3400" b="1">
          <a:solidFill>
            <a:srgbClr val="0000FF"/>
          </a:solidFill>
          <a:latin typeface="+mj-lt"/>
          <a:ea typeface="+mj-ea"/>
          <a:cs typeface="+mj-cs"/>
        </a:defRPr>
      </a:lvl1pPr>
      <a:lvl2pPr algn="ctr" rtl="0" eaLnBrk="0" fontAlgn="base" hangingPunct="0">
        <a:spcBef>
          <a:spcPct val="0"/>
        </a:spcBef>
        <a:spcAft>
          <a:spcPct val="0"/>
        </a:spcAft>
        <a:defRPr sz="3400" b="1">
          <a:solidFill>
            <a:srgbClr val="0000FF"/>
          </a:solidFill>
          <a:latin typeface="Arial" charset="0"/>
        </a:defRPr>
      </a:lvl2pPr>
      <a:lvl3pPr algn="ctr" rtl="0" eaLnBrk="0" fontAlgn="base" hangingPunct="0">
        <a:spcBef>
          <a:spcPct val="0"/>
        </a:spcBef>
        <a:spcAft>
          <a:spcPct val="0"/>
        </a:spcAft>
        <a:defRPr sz="3400" b="1">
          <a:solidFill>
            <a:srgbClr val="0000FF"/>
          </a:solidFill>
          <a:latin typeface="Arial" charset="0"/>
        </a:defRPr>
      </a:lvl3pPr>
      <a:lvl4pPr algn="ctr" rtl="0" eaLnBrk="0" fontAlgn="base" hangingPunct="0">
        <a:spcBef>
          <a:spcPct val="0"/>
        </a:spcBef>
        <a:spcAft>
          <a:spcPct val="0"/>
        </a:spcAft>
        <a:defRPr sz="3400" b="1">
          <a:solidFill>
            <a:srgbClr val="0000FF"/>
          </a:solidFill>
          <a:latin typeface="Arial" charset="0"/>
        </a:defRPr>
      </a:lvl4pPr>
      <a:lvl5pPr algn="ctr" rtl="0" eaLnBrk="0" fontAlgn="base" hangingPunct="0">
        <a:spcBef>
          <a:spcPct val="0"/>
        </a:spcBef>
        <a:spcAft>
          <a:spcPct val="0"/>
        </a:spcAft>
        <a:defRPr sz="3400" b="1">
          <a:solidFill>
            <a:srgbClr val="0000FF"/>
          </a:solidFill>
          <a:latin typeface="Arial" charset="0"/>
        </a:defRPr>
      </a:lvl5pPr>
      <a:lvl6pPr marL="457200" algn="ctr" rtl="0" eaLnBrk="0" fontAlgn="base" hangingPunct="0">
        <a:spcBef>
          <a:spcPct val="0"/>
        </a:spcBef>
        <a:spcAft>
          <a:spcPct val="0"/>
        </a:spcAft>
        <a:defRPr sz="3400" b="1">
          <a:solidFill>
            <a:srgbClr val="0000FF"/>
          </a:solidFill>
          <a:latin typeface="Arial" charset="0"/>
        </a:defRPr>
      </a:lvl6pPr>
      <a:lvl7pPr marL="914400" algn="ctr" rtl="0" eaLnBrk="0" fontAlgn="base" hangingPunct="0">
        <a:spcBef>
          <a:spcPct val="0"/>
        </a:spcBef>
        <a:spcAft>
          <a:spcPct val="0"/>
        </a:spcAft>
        <a:defRPr sz="3400" b="1">
          <a:solidFill>
            <a:srgbClr val="0000FF"/>
          </a:solidFill>
          <a:latin typeface="Arial" charset="0"/>
        </a:defRPr>
      </a:lvl7pPr>
      <a:lvl8pPr marL="1371600" algn="ctr" rtl="0" eaLnBrk="0" fontAlgn="base" hangingPunct="0">
        <a:spcBef>
          <a:spcPct val="0"/>
        </a:spcBef>
        <a:spcAft>
          <a:spcPct val="0"/>
        </a:spcAft>
        <a:defRPr sz="3400" b="1">
          <a:solidFill>
            <a:srgbClr val="0000FF"/>
          </a:solidFill>
          <a:latin typeface="Arial" charset="0"/>
        </a:defRPr>
      </a:lvl8pPr>
      <a:lvl9pPr marL="1828800" algn="ctr" rtl="0" eaLnBrk="0" fontAlgn="base" hangingPunct="0">
        <a:spcBef>
          <a:spcPct val="0"/>
        </a:spcBef>
        <a:spcAft>
          <a:spcPct val="0"/>
        </a:spcAft>
        <a:defRPr sz="3400" b="1">
          <a:solidFill>
            <a:srgbClr val="0000FF"/>
          </a:solidFill>
          <a:latin typeface="Arial" charset="0"/>
        </a:defRPr>
      </a:lvl9pPr>
    </p:titleStyle>
    <p:bodyStyle>
      <a:lvl1pPr marL="342900" indent="-342900" algn="l" rtl="0" eaLnBrk="0" fontAlgn="base" hangingPunct="0">
        <a:spcBef>
          <a:spcPct val="20000"/>
        </a:spcBef>
        <a:spcAft>
          <a:spcPct val="0"/>
        </a:spcAft>
        <a:buClr>
          <a:srgbClr val="0000FF"/>
        </a:buClr>
        <a:buSzPct val="65000"/>
        <a:buFont typeface="Monotype Sorts" pitchFamily="2" charset="2"/>
        <a:buChar char="n"/>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SzPct val="65000"/>
        <a:buChar char="—"/>
        <a:defRPr sz="2400" b="1">
          <a:solidFill>
            <a:schemeClr val="tx1"/>
          </a:solidFill>
          <a:latin typeface="+mn-lt"/>
        </a:defRPr>
      </a:lvl2pPr>
      <a:lvl3pPr marL="1143000" indent="-228600" algn="l" rtl="0" eaLnBrk="0" fontAlgn="base" hangingPunct="0">
        <a:spcBef>
          <a:spcPct val="20000"/>
        </a:spcBef>
        <a:spcAft>
          <a:spcPct val="0"/>
        </a:spcAft>
        <a:buClr>
          <a:srgbClr val="0000FF"/>
        </a:buClr>
        <a:buSzPct val="65000"/>
        <a:buFont typeface="Monotype Sort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0000FF"/>
        </a:buClr>
        <a:buSzPct val="65000"/>
        <a:buChar char="—"/>
        <a:defRPr sz="2000" b="1">
          <a:solidFill>
            <a:schemeClr val="tx1"/>
          </a:solidFill>
          <a:latin typeface="+mn-lt"/>
        </a:defRPr>
      </a:lvl4pPr>
      <a:lvl5pPr marL="2057400" indent="-228600" algn="l" rtl="0" eaLnBrk="0" fontAlgn="base" hangingPunct="0">
        <a:spcBef>
          <a:spcPct val="20000"/>
        </a:spcBef>
        <a:spcAft>
          <a:spcPct val="0"/>
        </a:spcAft>
        <a:buClr>
          <a:srgbClr val="0000FF"/>
        </a:buClr>
        <a:buSzPct val="65000"/>
        <a:buFont typeface="Monotype Sorts" pitchFamily="2" charset="2"/>
        <a:buChar char="n"/>
        <a:defRPr sz="2000" b="1">
          <a:solidFill>
            <a:schemeClr val="tx1"/>
          </a:solidFill>
          <a:latin typeface="+mn-lt"/>
        </a:defRPr>
      </a:lvl5pPr>
      <a:lvl6pPr marL="2514600" indent="-228600" algn="l" rtl="0" eaLnBrk="0" fontAlgn="base" hangingPunct="0">
        <a:spcBef>
          <a:spcPct val="20000"/>
        </a:spcBef>
        <a:spcAft>
          <a:spcPct val="0"/>
        </a:spcAft>
        <a:buClr>
          <a:srgbClr val="0000FF"/>
        </a:buClr>
        <a:buSzPct val="65000"/>
        <a:buFont typeface="Monotype Sorts" pitchFamily="2" charset="2"/>
        <a:buChar char="n"/>
        <a:defRPr b="1">
          <a:solidFill>
            <a:schemeClr val="tx1"/>
          </a:solidFill>
          <a:latin typeface="+mn-lt"/>
        </a:defRPr>
      </a:lvl6pPr>
      <a:lvl7pPr marL="2971800" indent="-228600" algn="l" rtl="0" eaLnBrk="0" fontAlgn="base" hangingPunct="0">
        <a:spcBef>
          <a:spcPct val="20000"/>
        </a:spcBef>
        <a:spcAft>
          <a:spcPct val="0"/>
        </a:spcAft>
        <a:buClr>
          <a:srgbClr val="0000FF"/>
        </a:buClr>
        <a:buSzPct val="65000"/>
        <a:buFont typeface="Monotype Sorts" pitchFamily="2" charset="2"/>
        <a:buChar char="n"/>
        <a:defRPr b="1">
          <a:solidFill>
            <a:schemeClr val="tx1"/>
          </a:solidFill>
          <a:latin typeface="+mn-lt"/>
        </a:defRPr>
      </a:lvl7pPr>
      <a:lvl8pPr marL="3429000" indent="-228600" algn="l" rtl="0" eaLnBrk="0" fontAlgn="base" hangingPunct="0">
        <a:spcBef>
          <a:spcPct val="20000"/>
        </a:spcBef>
        <a:spcAft>
          <a:spcPct val="0"/>
        </a:spcAft>
        <a:buClr>
          <a:srgbClr val="0000FF"/>
        </a:buClr>
        <a:buSzPct val="65000"/>
        <a:buFont typeface="Monotype Sorts" pitchFamily="2" charset="2"/>
        <a:buChar char="n"/>
        <a:defRPr b="1">
          <a:solidFill>
            <a:schemeClr val="tx1"/>
          </a:solidFill>
          <a:latin typeface="+mn-lt"/>
        </a:defRPr>
      </a:lvl8pPr>
      <a:lvl9pPr marL="3886200" indent="-228600" algn="l" rtl="0" eaLnBrk="0" fontAlgn="base" hangingPunct="0">
        <a:spcBef>
          <a:spcPct val="20000"/>
        </a:spcBef>
        <a:spcAft>
          <a:spcPct val="0"/>
        </a:spcAft>
        <a:buClr>
          <a:srgbClr val="0000FF"/>
        </a:buClr>
        <a:buSzPct val="65000"/>
        <a:buFont typeface="Monotype Sorts" pitchFamily="2" charset="2"/>
        <a:buChar char="n"/>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Bar-white"/>
          <p:cNvPicPr>
            <a:picLocks noChangeAspect="1" noChangeArrowheads="1"/>
          </p:cNvPicPr>
          <p:nvPr/>
        </p:nvPicPr>
        <p:blipFill>
          <a:blip r:embed="rId14"/>
          <a:srcRect/>
          <a:stretch>
            <a:fillRect/>
          </a:stretch>
        </p:blipFill>
        <p:spPr bwMode="auto">
          <a:xfrm>
            <a:off x="0" y="6096000"/>
            <a:ext cx="9145588" cy="762000"/>
          </a:xfrm>
          <a:prstGeom prst="rect">
            <a:avLst/>
          </a:prstGeom>
          <a:noFill/>
          <a:ln w="9525">
            <a:noFill/>
            <a:miter lim="800000"/>
            <a:headEnd/>
            <a:tailEnd/>
          </a:ln>
        </p:spPr>
      </p:pic>
      <p:sp>
        <p:nvSpPr>
          <p:cNvPr id="2051" name="Rectangle 3"/>
          <p:cNvSpPr>
            <a:spLocks noGrp="1" noChangeArrowheads="1"/>
          </p:cNvSpPr>
          <p:nvPr>
            <p:ph type="title"/>
          </p:nvPr>
        </p:nvSpPr>
        <p:spPr bwMode="auto">
          <a:xfrm>
            <a:off x="228600" y="71438"/>
            <a:ext cx="8686800" cy="917575"/>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152400" y="1595438"/>
            <a:ext cx="8839200" cy="4119562"/>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77733" name="Rectangle 5"/>
          <p:cNvSpPr>
            <a:spLocks noGrp="1" noChangeArrowheads="1"/>
          </p:cNvSpPr>
          <p:nvPr>
            <p:ph type="ftr" sz="quarter" idx="3"/>
          </p:nvPr>
        </p:nvSpPr>
        <p:spPr bwMode="auto">
          <a:xfrm>
            <a:off x="5486400" y="6405563"/>
            <a:ext cx="3429000" cy="227012"/>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a:defRPr>
                <a:effectLst>
                  <a:outerShdw blurRad="38100" dist="38100" dir="2700000" algn="tl">
                    <a:srgbClr val="C0C0C0"/>
                  </a:outerShdw>
                </a:effectLst>
                <a:latin typeface="Arial Narrow" pitchFamily="34" charset="0"/>
              </a:defRPr>
            </a:lvl1pPr>
          </a:lstStyle>
          <a:p>
            <a:pPr>
              <a:defRPr/>
            </a:pPr>
            <a:r>
              <a:rPr lang="en-US" smtClean="0"/>
              <a:t>MEL, DO-254 Overview for MAPLD 2009</a:t>
            </a:r>
            <a:endParaRPr lang="en-US"/>
          </a:p>
        </p:txBody>
      </p:sp>
      <p:sp>
        <p:nvSpPr>
          <p:cNvPr id="2377734" name="Rectangle 6"/>
          <p:cNvSpPr>
            <a:spLocks noGrp="1" noChangeArrowheads="1"/>
          </p:cNvSpPr>
          <p:nvPr>
            <p:ph type="sldNum" sz="quarter" idx="4"/>
          </p:nvPr>
        </p:nvSpPr>
        <p:spPr bwMode="auto">
          <a:xfrm>
            <a:off x="1905000" y="6405563"/>
            <a:ext cx="714375" cy="227012"/>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eaLnBrk="0" hangingPunct="0">
              <a:defRPr sz="1000">
                <a:solidFill>
                  <a:schemeClr val="bg1"/>
                </a:solidFill>
                <a:latin typeface="Arial Narrow" pitchFamily="34" charset="0"/>
              </a:defRPr>
            </a:lvl1pPr>
          </a:lstStyle>
          <a:p>
            <a:pPr>
              <a:defRPr/>
            </a:pPr>
            <a:fld id="{0B260AA3-E22E-490D-8DAF-2377A418FD54}" type="slidenum">
              <a:rPr lang="en-US"/>
              <a:pPr>
                <a:defRPr/>
              </a:pPr>
              <a:t>‹#›</a:t>
            </a:fld>
            <a:endParaRPr lang="en-US"/>
          </a:p>
        </p:txBody>
      </p:sp>
      <p:sp>
        <p:nvSpPr>
          <p:cNvPr id="2377735" name="Text Box 7"/>
          <p:cNvSpPr txBox="1">
            <a:spLocks noChangeArrowheads="1"/>
          </p:cNvSpPr>
          <p:nvPr/>
        </p:nvSpPr>
        <p:spPr bwMode="auto">
          <a:xfrm>
            <a:off x="3810000" y="6405563"/>
            <a:ext cx="1524000" cy="244475"/>
          </a:xfrm>
          <a:prstGeom prst="rect">
            <a:avLst/>
          </a:prstGeom>
          <a:noFill/>
          <a:ln w="9525">
            <a:noFill/>
            <a:miter lim="800000"/>
            <a:headEnd/>
            <a:tailEnd/>
          </a:ln>
          <a:effectLst/>
        </p:spPr>
        <p:txBody>
          <a:bodyPr lIns="92057" tIns="46029" rIns="92057" bIns="46029">
            <a:spAutoFit/>
          </a:bodyPr>
          <a:lstStyle/>
          <a:p>
            <a:pPr algn="ctr">
              <a:spcBef>
                <a:spcPct val="30000"/>
              </a:spcBef>
              <a:defRPr/>
            </a:pPr>
            <a:r>
              <a:rPr lang="en-US" dirty="0">
                <a:latin typeface="Arial Narrow" pitchFamily="34" charset="0"/>
              </a:rPr>
              <a:t>Company Confidential</a:t>
            </a:r>
          </a:p>
        </p:txBody>
      </p:sp>
    </p:spTree>
  </p:cSld>
  <p:clrMap bg1="lt1" tx1="dk1" bg2="lt2" tx2="dk2" accent1="accent1" accent2="accent2" accent3="accent3" accent4="accent4" accent5="accent5" accent6="accent6" hlink="hlink" folHlink="folHlink"/>
  <p:sldLayoutIdLst>
    <p:sldLayoutId id="2147484089"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90" r:id="rId1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2300" b="1">
          <a:solidFill>
            <a:srgbClr val="0000FF"/>
          </a:solidFill>
          <a:latin typeface="+mj-lt"/>
          <a:ea typeface="+mj-ea"/>
          <a:cs typeface="+mj-cs"/>
        </a:defRPr>
      </a:lvl1pPr>
      <a:lvl2pPr algn="ctr" rtl="0" eaLnBrk="0" fontAlgn="base" hangingPunct="0">
        <a:spcBef>
          <a:spcPct val="0"/>
        </a:spcBef>
        <a:spcAft>
          <a:spcPct val="0"/>
        </a:spcAft>
        <a:defRPr sz="2300" b="1">
          <a:solidFill>
            <a:srgbClr val="0000FF"/>
          </a:solidFill>
          <a:latin typeface="Arial" charset="0"/>
        </a:defRPr>
      </a:lvl2pPr>
      <a:lvl3pPr algn="ctr" rtl="0" eaLnBrk="0" fontAlgn="base" hangingPunct="0">
        <a:spcBef>
          <a:spcPct val="0"/>
        </a:spcBef>
        <a:spcAft>
          <a:spcPct val="0"/>
        </a:spcAft>
        <a:defRPr sz="2300" b="1">
          <a:solidFill>
            <a:srgbClr val="0000FF"/>
          </a:solidFill>
          <a:latin typeface="Arial" charset="0"/>
        </a:defRPr>
      </a:lvl3pPr>
      <a:lvl4pPr algn="ctr" rtl="0" eaLnBrk="0" fontAlgn="base" hangingPunct="0">
        <a:spcBef>
          <a:spcPct val="0"/>
        </a:spcBef>
        <a:spcAft>
          <a:spcPct val="0"/>
        </a:spcAft>
        <a:defRPr sz="2300" b="1">
          <a:solidFill>
            <a:srgbClr val="0000FF"/>
          </a:solidFill>
          <a:latin typeface="Arial" charset="0"/>
        </a:defRPr>
      </a:lvl4pPr>
      <a:lvl5pPr algn="ctr" rtl="0" eaLnBrk="0" fontAlgn="base" hangingPunct="0">
        <a:spcBef>
          <a:spcPct val="0"/>
        </a:spcBef>
        <a:spcAft>
          <a:spcPct val="0"/>
        </a:spcAft>
        <a:defRPr sz="2300" b="1">
          <a:solidFill>
            <a:srgbClr val="0000FF"/>
          </a:solidFill>
          <a:latin typeface="Arial" charset="0"/>
        </a:defRPr>
      </a:lvl5pPr>
      <a:lvl6pPr marL="457200" algn="ctr" rtl="0" fontAlgn="base">
        <a:spcBef>
          <a:spcPct val="0"/>
        </a:spcBef>
        <a:spcAft>
          <a:spcPct val="0"/>
        </a:spcAft>
        <a:defRPr sz="2300" b="1">
          <a:solidFill>
            <a:srgbClr val="0000FF"/>
          </a:solidFill>
          <a:latin typeface="Arial" charset="0"/>
        </a:defRPr>
      </a:lvl6pPr>
      <a:lvl7pPr marL="914400" algn="ctr" rtl="0" fontAlgn="base">
        <a:spcBef>
          <a:spcPct val="0"/>
        </a:spcBef>
        <a:spcAft>
          <a:spcPct val="0"/>
        </a:spcAft>
        <a:defRPr sz="2300" b="1">
          <a:solidFill>
            <a:srgbClr val="0000FF"/>
          </a:solidFill>
          <a:latin typeface="Arial" charset="0"/>
        </a:defRPr>
      </a:lvl7pPr>
      <a:lvl8pPr marL="1371600" algn="ctr" rtl="0" fontAlgn="base">
        <a:spcBef>
          <a:spcPct val="0"/>
        </a:spcBef>
        <a:spcAft>
          <a:spcPct val="0"/>
        </a:spcAft>
        <a:defRPr sz="2300" b="1">
          <a:solidFill>
            <a:srgbClr val="0000FF"/>
          </a:solidFill>
          <a:latin typeface="Arial" charset="0"/>
        </a:defRPr>
      </a:lvl8pPr>
      <a:lvl9pPr marL="1828800" algn="ctr" rtl="0" fontAlgn="base">
        <a:spcBef>
          <a:spcPct val="0"/>
        </a:spcBef>
        <a:spcAft>
          <a:spcPct val="0"/>
        </a:spcAft>
        <a:defRPr sz="2300" b="1">
          <a:solidFill>
            <a:srgbClr val="0000FF"/>
          </a:solidFill>
          <a:latin typeface="Arial" charset="0"/>
        </a:defRPr>
      </a:lvl9pPr>
    </p:titleStyle>
    <p:bodyStyle>
      <a:lvl1pPr marL="231775" indent="-231775" algn="l" rtl="0" eaLnBrk="0" fontAlgn="base" hangingPunct="0">
        <a:spcBef>
          <a:spcPct val="20000"/>
        </a:spcBef>
        <a:spcAft>
          <a:spcPct val="0"/>
        </a:spcAft>
        <a:buClr>
          <a:srgbClr val="0000FF"/>
        </a:buClr>
        <a:buSzPct val="75000"/>
        <a:buFont typeface="Wingdings" pitchFamily="2" charset="2"/>
        <a:buChar char="§"/>
        <a:defRPr sz="1700" b="1">
          <a:solidFill>
            <a:schemeClr val="tx1"/>
          </a:solidFill>
          <a:latin typeface="+mn-lt"/>
          <a:ea typeface="+mn-ea"/>
          <a:cs typeface="+mn-cs"/>
        </a:defRPr>
      </a:lvl1pPr>
      <a:lvl2pPr marL="574675" indent="-228600" algn="l" rtl="0" eaLnBrk="0" fontAlgn="base" hangingPunct="0">
        <a:spcBef>
          <a:spcPct val="20000"/>
        </a:spcBef>
        <a:spcAft>
          <a:spcPct val="0"/>
        </a:spcAft>
        <a:buClr>
          <a:srgbClr val="0000FF"/>
        </a:buClr>
        <a:buSzPct val="75000"/>
        <a:buFont typeface="Wingdings" pitchFamily="2" charset="2"/>
        <a:buChar char="§"/>
        <a:defRPr sz="1400">
          <a:solidFill>
            <a:schemeClr val="tx1"/>
          </a:solidFill>
          <a:latin typeface="+mn-lt"/>
        </a:defRPr>
      </a:lvl2pPr>
      <a:lvl3pPr marL="914400" indent="-225425" algn="l" rtl="0" eaLnBrk="0" fontAlgn="base" hangingPunct="0">
        <a:spcBef>
          <a:spcPct val="20000"/>
        </a:spcBef>
        <a:spcAft>
          <a:spcPct val="0"/>
        </a:spcAft>
        <a:buClr>
          <a:srgbClr val="0000FF"/>
        </a:buClr>
        <a:buSzPct val="75000"/>
        <a:buFont typeface="Wingdings" pitchFamily="2" charset="2"/>
        <a:buChar char="§"/>
        <a:defRPr sz="1400">
          <a:solidFill>
            <a:schemeClr val="tx1"/>
          </a:solidFill>
          <a:latin typeface="+mn-lt"/>
        </a:defRPr>
      </a:lvl3pPr>
      <a:lvl4pPr marL="1255713" indent="-228600" algn="l" rtl="0" eaLnBrk="0" fontAlgn="base" hangingPunct="0">
        <a:spcBef>
          <a:spcPct val="20000"/>
        </a:spcBef>
        <a:spcAft>
          <a:spcPct val="0"/>
        </a:spcAft>
        <a:buClr>
          <a:srgbClr val="0000FF"/>
        </a:buClr>
        <a:buSzPct val="75000"/>
        <a:buFont typeface="Wingdings" pitchFamily="2" charset="2"/>
        <a:buChar char="§"/>
        <a:defRPr sz="1400">
          <a:solidFill>
            <a:schemeClr val="tx1"/>
          </a:solidFill>
          <a:latin typeface="+mn-lt"/>
        </a:defRPr>
      </a:lvl4pPr>
      <a:lvl5pPr marL="1601788" indent="-228600" algn="l" rtl="0" eaLnBrk="0" fontAlgn="base" hangingPunct="0">
        <a:spcBef>
          <a:spcPct val="20000"/>
        </a:spcBef>
        <a:spcAft>
          <a:spcPct val="0"/>
        </a:spcAft>
        <a:buClr>
          <a:srgbClr val="0000FF"/>
        </a:buClr>
        <a:buSzPct val="75000"/>
        <a:buFont typeface="Wingdings" pitchFamily="2" charset="2"/>
        <a:buChar char="§"/>
        <a:defRPr sz="1400">
          <a:solidFill>
            <a:schemeClr val="tx1"/>
          </a:solidFill>
          <a:latin typeface="+mn-lt"/>
        </a:defRPr>
      </a:lvl5pPr>
      <a:lvl6pPr marL="2058988" indent="-228600" algn="l" rtl="0" fontAlgn="base">
        <a:spcBef>
          <a:spcPct val="20000"/>
        </a:spcBef>
        <a:spcAft>
          <a:spcPct val="0"/>
        </a:spcAft>
        <a:buClr>
          <a:srgbClr val="0000FF"/>
        </a:buClr>
        <a:buSzPct val="75000"/>
        <a:buFont typeface="Wingdings" pitchFamily="2" charset="2"/>
        <a:buChar char="§"/>
        <a:defRPr sz="1400">
          <a:solidFill>
            <a:schemeClr val="tx1"/>
          </a:solidFill>
          <a:latin typeface="+mn-lt"/>
        </a:defRPr>
      </a:lvl6pPr>
      <a:lvl7pPr marL="2516188" indent="-228600" algn="l" rtl="0" fontAlgn="base">
        <a:spcBef>
          <a:spcPct val="20000"/>
        </a:spcBef>
        <a:spcAft>
          <a:spcPct val="0"/>
        </a:spcAft>
        <a:buClr>
          <a:srgbClr val="0000FF"/>
        </a:buClr>
        <a:buSzPct val="75000"/>
        <a:buFont typeface="Wingdings" pitchFamily="2" charset="2"/>
        <a:buChar char="§"/>
        <a:defRPr sz="1400">
          <a:solidFill>
            <a:schemeClr val="tx1"/>
          </a:solidFill>
          <a:latin typeface="+mn-lt"/>
        </a:defRPr>
      </a:lvl7pPr>
      <a:lvl8pPr marL="2973388" indent="-228600" algn="l" rtl="0" fontAlgn="base">
        <a:spcBef>
          <a:spcPct val="20000"/>
        </a:spcBef>
        <a:spcAft>
          <a:spcPct val="0"/>
        </a:spcAft>
        <a:buClr>
          <a:srgbClr val="0000FF"/>
        </a:buClr>
        <a:buSzPct val="75000"/>
        <a:buFont typeface="Wingdings" pitchFamily="2" charset="2"/>
        <a:buChar char="§"/>
        <a:defRPr sz="1400">
          <a:solidFill>
            <a:schemeClr val="tx1"/>
          </a:solidFill>
          <a:latin typeface="+mn-lt"/>
        </a:defRPr>
      </a:lvl8pPr>
      <a:lvl9pPr marL="3430588" indent="-228600" algn="l" rtl="0" fontAlgn="base">
        <a:spcBef>
          <a:spcPct val="20000"/>
        </a:spcBef>
        <a:spcAft>
          <a:spcPct val="0"/>
        </a:spcAft>
        <a:buClr>
          <a:srgbClr val="0000FF"/>
        </a:buClr>
        <a:buSzPct val="75000"/>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openxmlformats.org/officeDocument/2006/relationships/hyperlink" Target="http://images.google.com/imgres?imgurl=http://www.qpa.org/nav/icon_excel02.gif&amp;imgrefurl=http://www.qpa.org/downloads.htm&amp;h=56&amp;w=55&amp;sz=2&amp;hl=en&amp;start=3&amp;um=1&amp;tbnid=avfq9feKgmj04M:&amp;tbnh=56&amp;tbnw=55&amp;prev=/images?q=Microsoft+excel+icon&amp;svnum=10&amp;um=1&amp;hl=en&amp;rlz=1T4GGLR_enUS224US224&amp;sa=N"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hyperlink" Target="http://images.google.com/imgres?imgurl=http://www.pjrc.com/tech/mp3/fpga/tom/fpga-big.jpg&amp;imgrefurl=http://www.pjrc.com/tech/mp3/fpga/tom/&amp;h=232&amp;w=234&amp;sz=18&amp;hl=en&amp;start=265&amp;um=1&amp;tbnid=AUVyfTockVzZeM:&amp;tbnh=108&amp;tbnw=109&amp;prev=/images?q=FPGA&amp;start=252&amp;ndsp=21&amp;svnum=10&amp;um=1&amp;hl=en&amp;rlz=1T4GGLR_enUS224US224&amp;sa=N" TargetMode="External"/><Relationship Id="rId4" Type="http://schemas.openxmlformats.org/officeDocument/2006/relationships/image" Target="../media/image12.jpe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wmf"/><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aushammer.com/systems/wififinder/block%20diagram.gi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images.google.com/imgres?imgurl=http://upload.wikimedia.org/wikipedia/commons/3/35/Fpga_xilinx_spartan.jpg&amp;imgrefurl=http://commons.wikimedia.org/wiki/File:Fpga_xilinx_spartan.jpg&amp;usg=__vD1RQdy-1qAkknb5y3hOKlQvAWY=&amp;h=613&amp;w=569&amp;sz=95&amp;hl=en&amp;start=5&amp;sig2=R2-7-yFmymylOyEV5SvIQg&amp;tbnid=6o3S9L9toWYncM:&amp;tbnh=136&amp;tbnw=126&amp;prev=/images?q=FPGA&amp;gbv=2&amp;hl=en&amp;sa=G&amp;ei=JKJLSruJGMrDlAfnu_j9B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do-254.com/privat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rtca.or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0" y="152400"/>
            <a:ext cx="9144000" cy="1676400"/>
          </a:xfrm>
        </p:spPr>
        <p:txBody>
          <a:bodyPr anchor="t"/>
          <a:lstStyle/>
          <a:p>
            <a:pPr algn="l"/>
            <a:r>
              <a:rPr lang="en-US" sz="4200" b="0" dirty="0" smtClean="0">
                <a:solidFill>
                  <a:schemeClr val="bg1"/>
                </a:solidFill>
                <a:latin typeface="Arial Black" pitchFamily="34" charset="0"/>
              </a:rPr>
              <a:t>DO-254 Overview, Pros, Cons, and Discussion</a:t>
            </a:r>
            <a:br>
              <a:rPr lang="en-US" sz="4200" b="0" dirty="0" smtClean="0">
                <a:solidFill>
                  <a:schemeClr val="bg1"/>
                </a:solidFill>
                <a:latin typeface="Arial Black" pitchFamily="34" charset="0"/>
              </a:rPr>
            </a:br>
            <a:r>
              <a:rPr lang="en-US" sz="2400" i="1" dirty="0" smtClean="0">
                <a:solidFill>
                  <a:schemeClr val="bg1"/>
                </a:solidFill>
                <a:latin typeface="Arial Black" pitchFamily="34" charset="0"/>
              </a:rPr>
              <a:t>(aka, The Joys and Sorrows of DO-254 Compliance)</a:t>
            </a:r>
            <a:r>
              <a:rPr lang="en-US" sz="4200" b="0" dirty="0" smtClean="0">
                <a:solidFill>
                  <a:schemeClr val="bg1"/>
                </a:solidFill>
                <a:latin typeface="Arial Black" pitchFamily="34" charset="0"/>
              </a:rPr>
              <a:t/>
            </a:r>
            <a:br>
              <a:rPr lang="en-US" sz="4200" b="0" dirty="0" smtClean="0">
                <a:solidFill>
                  <a:schemeClr val="bg1"/>
                </a:solidFill>
                <a:latin typeface="Arial Black" pitchFamily="34" charset="0"/>
              </a:rPr>
            </a:br>
            <a:r>
              <a:rPr lang="en-US" sz="3000" b="0" i="1" dirty="0" smtClean="0">
                <a:solidFill>
                  <a:schemeClr val="bg1"/>
                </a:solidFill>
                <a:latin typeface="Arial Black" pitchFamily="34" charset="0"/>
              </a:rPr>
              <a:t/>
            </a:r>
            <a:br>
              <a:rPr lang="en-US" sz="3000" b="0" i="1" dirty="0" smtClean="0">
                <a:solidFill>
                  <a:schemeClr val="bg1"/>
                </a:solidFill>
                <a:latin typeface="Arial Black" pitchFamily="34" charset="0"/>
              </a:rPr>
            </a:br>
            <a:r>
              <a:rPr lang="en-US" sz="3000" b="0" i="1" dirty="0" smtClean="0">
                <a:solidFill>
                  <a:schemeClr val="bg1"/>
                </a:solidFill>
                <a:latin typeface="Arial Black" pitchFamily="34" charset="0"/>
              </a:rPr>
              <a:t/>
            </a:r>
            <a:br>
              <a:rPr lang="en-US" sz="3000" b="0" i="1" dirty="0" smtClean="0">
                <a:solidFill>
                  <a:schemeClr val="bg1"/>
                </a:solidFill>
                <a:latin typeface="Arial Black" pitchFamily="34" charset="0"/>
              </a:rPr>
            </a:br>
            <a:endParaRPr lang="en-US" sz="2800" b="0" i="1" dirty="0" smtClean="0">
              <a:solidFill>
                <a:schemeClr val="bg1"/>
              </a:solidFill>
              <a:latin typeface="Arial Black" pitchFamily="34" charset="0"/>
            </a:endParaRPr>
          </a:p>
        </p:txBody>
      </p:sp>
      <p:sp>
        <p:nvSpPr>
          <p:cNvPr id="6147" name="Rectangle 3"/>
          <p:cNvSpPr>
            <a:spLocks noGrp="1" noChangeArrowheads="1"/>
          </p:cNvSpPr>
          <p:nvPr>
            <p:ph type="subTitle" idx="4294967295"/>
          </p:nvPr>
        </p:nvSpPr>
        <p:spPr>
          <a:xfrm>
            <a:off x="304800" y="4622800"/>
            <a:ext cx="3733800" cy="952500"/>
          </a:xfrm>
        </p:spPr>
        <p:txBody>
          <a:bodyPr/>
          <a:lstStyle/>
          <a:p>
            <a:pPr marL="0" indent="0">
              <a:lnSpc>
                <a:spcPct val="90000"/>
              </a:lnSpc>
              <a:buFont typeface="Monotype Sorts" pitchFamily="2" charset="2"/>
              <a:buNone/>
            </a:pPr>
            <a:r>
              <a:rPr lang="en-US" sz="2000" b="0" dirty="0" smtClean="0">
                <a:solidFill>
                  <a:schemeClr val="bg1"/>
                </a:solidFill>
                <a:latin typeface="Arial Black" pitchFamily="34" charset="0"/>
              </a:rPr>
              <a:t>Michelle Lange</a:t>
            </a:r>
          </a:p>
          <a:p>
            <a:pPr marL="0" indent="0">
              <a:lnSpc>
                <a:spcPct val="90000"/>
              </a:lnSpc>
              <a:buFont typeface="Monotype Sorts" pitchFamily="2" charset="2"/>
              <a:buNone/>
            </a:pPr>
            <a:r>
              <a:rPr lang="en-US" sz="1800" b="0" dirty="0" smtClean="0">
                <a:solidFill>
                  <a:schemeClr val="bg1"/>
                </a:solidFill>
                <a:latin typeface="Arial Black" pitchFamily="34" charset="0"/>
              </a:rPr>
              <a:t>DO-254 Program Mgr</a:t>
            </a:r>
          </a:p>
          <a:p>
            <a:pPr marL="0" indent="0">
              <a:lnSpc>
                <a:spcPct val="90000"/>
              </a:lnSpc>
              <a:buFont typeface="Monotype Sorts" pitchFamily="2" charset="2"/>
              <a:buNone/>
            </a:pPr>
            <a:endParaRPr lang="en-US" sz="1800" b="0" dirty="0" smtClean="0">
              <a:solidFill>
                <a:schemeClr val="bg1"/>
              </a:solidFill>
              <a:latin typeface="Arial Black" pitchFamily="34" charset="0"/>
            </a:endParaRPr>
          </a:p>
          <a:p>
            <a:pPr marL="0" indent="0">
              <a:lnSpc>
                <a:spcPct val="90000"/>
              </a:lnSpc>
              <a:buFont typeface="Monotype Sorts" pitchFamily="2" charset="2"/>
              <a:buNone/>
            </a:pPr>
            <a:r>
              <a:rPr lang="en-US" sz="1800" b="0" dirty="0" smtClean="0">
                <a:solidFill>
                  <a:schemeClr val="bg1"/>
                </a:solidFill>
                <a:latin typeface="Arial Black" pitchFamily="34" charset="0"/>
              </a:rPr>
              <a:t>August 09</a:t>
            </a:r>
          </a:p>
        </p:txBody>
      </p:sp>
      <p:pic>
        <p:nvPicPr>
          <p:cNvPr id="6148" name="Picture 8"/>
          <p:cNvPicPr>
            <a:picLocks noChangeAspect="1" noChangeArrowheads="1"/>
          </p:cNvPicPr>
          <p:nvPr/>
        </p:nvPicPr>
        <p:blipFill>
          <a:blip r:embed="rId3"/>
          <a:srcRect/>
          <a:stretch>
            <a:fillRect/>
          </a:stretch>
        </p:blipFill>
        <p:spPr bwMode="auto">
          <a:xfrm>
            <a:off x="481013" y="3290888"/>
            <a:ext cx="974725" cy="1365250"/>
          </a:xfrm>
          <a:prstGeom prst="rect">
            <a:avLst/>
          </a:prstGeom>
          <a:noFill/>
          <a:ln w="9525">
            <a:noFill/>
            <a:miter lim="800000"/>
            <a:headEnd/>
            <a:tailEnd/>
          </a:ln>
        </p:spPr>
      </p:pic>
      <p:sp>
        <p:nvSpPr>
          <p:cNvPr id="6150" name="Text Box 12"/>
          <p:cNvSpPr txBox="1">
            <a:spLocks noChangeArrowheads="1"/>
          </p:cNvSpPr>
          <p:nvPr/>
        </p:nvSpPr>
        <p:spPr bwMode="auto">
          <a:xfrm>
            <a:off x="0" y="6308725"/>
            <a:ext cx="4254500" cy="549275"/>
          </a:xfrm>
          <a:prstGeom prst="rect">
            <a:avLst/>
          </a:prstGeom>
          <a:solidFill>
            <a:srgbClr val="0000FF"/>
          </a:solidFill>
          <a:ln w="9525">
            <a:noFill/>
            <a:miter lim="800000"/>
            <a:headEnd/>
            <a:tailEnd/>
          </a:ln>
        </p:spPr>
        <p:txBody>
          <a:bodyPr>
            <a:spAutoFit/>
          </a:bodyPr>
          <a:lstStyle/>
          <a:p>
            <a:r>
              <a:rPr lang="en-US" b="1">
                <a:effectLst/>
                <a:latin typeface="Arial" charset="0"/>
              </a:rPr>
              <a:t>* Note all references to and quotes from RTCA/DO-254 are used with express permission from the RTCA.  Order the complete </a:t>
            </a:r>
            <a:br>
              <a:rPr lang="en-US" b="1">
                <a:effectLst/>
                <a:latin typeface="Arial" charset="0"/>
              </a:rPr>
            </a:br>
            <a:r>
              <a:rPr lang="en-US" b="1">
                <a:effectLst/>
                <a:latin typeface="Arial" charset="0"/>
              </a:rPr>
              <a:t>DO-254 document at </a:t>
            </a:r>
            <a:r>
              <a:rPr lang="en-US" b="1" u="sng">
                <a:solidFill>
                  <a:srgbClr val="00FFFF"/>
                </a:solidFill>
                <a:effectLst/>
                <a:latin typeface="Arial" charset="0"/>
              </a:rPr>
              <a:t>www.rtca.org</a:t>
            </a:r>
          </a:p>
        </p:txBody>
      </p:sp>
      <p:grpSp>
        <p:nvGrpSpPr>
          <p:cNvPr id="24" name="Group 23"/>
          <p:cNvGrpSpPr/>
          <p:nvPr/>
        </p:nvGrpSpPr>
        <p:grpSpPr>
          <a:xfrm>
            <a:off x="4677044" y="1828801"/>
            <a:ext cx="3848770" cy="3335626"/>
            <a:chOff x="4200525" y="2781300"/>
            <a:chExt cx="2570163" cy="2114550"/>
          </a:xfrm>
        </p:grpSpPr>
        <p:pic>
          <p:nvPicPr>
            <p:cNvPr id="16" name="Image 50" descr="carte.gif"/>
            <p:cNvPicPr>
              <a:picLocks noChangeAspect="1"/>
            </p:cNvPicPr>
            <p:nvPr/>
          </p:nvPicPr>
          <p:blipFill>
            <a:blip r:embed="rId4"/>
            <a:srcRect/>
            <a:stretch>
              <a:fillRect/>
            </a:stretch>
          </p:blipFill>
          <p:spPr bwMode="auto">
            <a:xfrm>
              <a:off x="4379913" y="3028950"/>
              <a:ext cx="2390775" cy="1730375"/>
            </a:xfrm>
            <a:prstGeom prst="rect">
              <a:avLst/>
            </a:prstGeom>
            <a:noFill/>
            <a:ln w="9525">
              <a:noFill/>
              <a:miter lim="800000"/>
              <a:headEnd/>
              <a:tailEnd/>
            </a:ln>
          </p:spPr>
        </p:pic>
        <p:sp>
          <p:nvSpPr>
            <p:cNvPr id="17" name="Rectangle 16"/>
            <p:cNvSpPr/>
            <p:nvPr/>
          </p:nvSpPr>
          <p:spPr>
            <a:xfrm>
              <a:off x="4200525" y="2781300"/>
              <a:ext cx="1476375" cy="1476375"/>
            </a:xfrm>
            <a:prstGeom prst="rect">
              <a:avLst/>
            </a:prstGeom>
            <a:gradFill>
              <a:gsLst>
                <a:gs pos="0">
                  <a:srgbClr val="FFFFFF">
                    <a:lumMod val="75000"/>
                  </a:srgbClr>
                </a:gs>
                <a:gs pos="0">
                  <a:srgbClr val="FFFFFF">
                    <a:lumMod val="65000"/>
                  </a:srgbClr>
                </a:gs>
                <a:gs pos="100000">
                  <a:srgbClr val="FFFFFF">
                    <a:lumMod val="50000"/>
                  </a:srgbClr>
                </a:gs>
              </a:gsLst>
              <a:path path="shape">
                <a:fillToRect l="50000" t="50000" r="50000" b="50000"/>
              </a:path>
            </a:gradFill>
            <a:ln>
              <a:noFill/>
            </a:ln>
            <a:effectLst/>
            <a:scene3d>
              <a:camera prst="perspectiveRelaxed"/>
              <a:lightRig rig="threePt" dir="t"/>
            </a:scene3d>
            <a:sp3d extrusionH="63500">
              <a:bevelT w="25400" h="254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a:effectLst/>
                <a:latin typeface="+mj-lt"/>
              </a:endParaRPr>
            </a:p>
          </p:txBody>
        </p:sp>
        <p:sp>
          <p:nvSpPr>
            <p:cNvPr id="18" name="Text Box 124"/>
            <p:cNvSpPr txBox="1">
              <a:spLocks noChangeArrowheads="1"/>
            </p:cNvSpPr>
            <p:nvPr/>
          </p:nvSpPr>
          <p:spPr bwMode="auto">
            <a:xfrm>
              <a:off x="4203700" y="3167063"/>
              <a:ext cx="1289056" cy="604836"/>
            </a:xfrm>
            <a:prstGeom prst="rect">
              <a:avLst/>
            </a:prstGeom>
            <a:noFill/>
            <a:ln w="9525" algn="ctr">
              <a:noFill/>
              <a:miter lim="800000"/>
              <a:headEnd/>
              <a:tailEnd/>
            </a:ln>
            <a:effectLst/>
          </p:spPr>
          <p:txBody>
            <a:bodyPr wrap="none">
              <a:spAutoFit/>
            </a:bodyPr>
            <a:lstStyle/>
            <a:p>
              <a:pPr>
                <a:defRPr/>
              </a:pPr>
              <a:r>
                <a:rPr lang="en-US" sz="1200" b="1" u="sng" dirty="0">
                  <a:solidFill>
                    <a:schemeClr val="tx1">
                      <a:lumMod val="65000"/>
                      <a:lumOff val="35000"/>
                    </a:schemeClr>
                  </a:solidFill>
                  <a:effectLst/>
                  <a:latin typeface="+mj-lt"/>
                </a:rPr>
                <a:t>PLD/FPGA/ASIC Design</a:t>
              </a:r>
            </a:p>
            <a:p>
              <a:pPr>
                <a:defRPr/>
              </a:pPr>
              <a:r>
                <a:rPr lang="en-US" sz="1100" b="1" dirty="0">
                  <a:solidFill>
                    <a:schemeClr val="tx1">
                      <a:lumMod val="65000"/>
                      <a:lumOff val="35000"/>
                    </a:schemeClr>
                  </a:solidFill>
                  <a:effectLst/>
                  <a:latin typeface="+mj-lt"/>
                </a:rPr>
                <a:t>Requirements capture</a:t>
              </a:r>
            </a:p>
            <a:p>
              <a:pPr>
                <a:defRPr/>
              </a:pPr>
              <a:r>
                <a:rPr lang="en-US" sz="1100" b="1" dirty="0">
                  <a:solidFill>
                    <a:schemeClr val="tx1">
                      <a:lumMod val="65000"/>
                      <a:lumOff val="35000"/>
                    </a:schemeClr>
                  </a:solidFill>
                  <a:effectLst/>
                  <a:latin typeface="+mj-lt"/>
                </a:rPr>
                <a:t>RTL design</a:t>
              </a:r>
            </a:p>
            <a:p>
              <a:pPr>
                <a:defRPr/>
              </a:pPr>
              <a:r>
                <a:rPr lang="en-US" sz="1100" b="1" dirty="0">
                  <a:solidFill>
                    <a:schemeClr val="tx1">
                      <a:lumMod val="65000"/>
                      <a:lumOff val="35000"/>
                    </a:schemeClr>
                  </a:solidFill>
                  <a:effectLst/>
                  <a:latin typeface="+mj-lt"/>
                </a:rPr>
                <a:t>Verification</a:t>
              </a:r>
            </a:p>
            <a:p>
              <a:pPr>
                <a:defRPr/>
              </a:pPr>
              <a:r>
                <a:rPr lang="en-US" sz="1100" b="1" dirty="0">
                  <a:solidFill>
                    <a:schemeClr val="tx1">
                      <a:lumMod val="65000"/>
                      <a:lumOff val="35000"/>
                    </a:schemeClr>
                  </a:solidFill>
                  <a:effectLst/>
                  <a:latin typeface="+mj-lt"/>
                </a:rPr>
                <a:t>Synthesis</a:t>
              </a:r>
            </a:p>
          </p:txBody>
        </p:sp>
        <p:grpSp>
          <p:nvGrpSpPr>
            <p:cNvPr id="19" name="Group 126"/>
            <p:cNvGrpSpPr>
              <a:grpSpLocks/>
            </p:cNvGrpSpPr>
            <p:nvPr/>
          </p:nvGrpSpPr>
          <p:grpSpPr bwMode="auto">
            <a:xfrm>
              <a:off x="4718050" y="3235325"/>
              <a:ext cx="1230313" cy="1660525"/>
              <a:chOff x="2024" y="634"/>
              <a:chExt cx="775" cy="1046"/>
            </a:xfrm>
          </p:grpSpPr>
          <p:grpSp>
            <p:nvGrpSpPr>
              <p:cNvPr id="20" name="Group 35"/>
              <p:cNvGrpSpPr/>
              <p:nvPr/>
            </p:nvGrpSpPr>
            <p:grpSpPr>
              <a:xfrm>
                <a:off x="2058" y="634"/>
                <a:ext cx="741" cy="1046"/>
                <a:chOff x="5183789" y="2046528"/>
                <a:chExt cx="904510" cy="1276269"/>
              </a:xfrm>
              <a:scene3d>
                <a:camera prst="orthographicFront">
                  <a:rot lat="18599990" lon="0" rev="0"/>
                </a:camera>
                <a:lightRig rig="threePt" dir="t"/>
              </a:scene3d>
            </p:grpSpPr>
            <p:sp>
              <p:nvSpPr>
                <p:cNvPr id="22" name="Oval 124"/>
                <p:cNvSpPr/>
                <p:nvPr/>
              </p:nvSpPr>
              <p:spPr bwMode="auto">
                <a:xfrm flipH="1">
                  <a:off x="5183789" y="2046528"/>
                  <a:ext cx="856343" cy="870858"/>
                </a:xfrm>
                <a:prstGeom prst="ellipse">
                  <a:avLst/>
                </a:prstGeom>
                <a:gradFill>
                  <a:gsLst>
                    <a:gs pos="0">
                      <a:schemeClr val="bg1">
                        <a:lumMod val="85000"/>
                        <a:alpha val="14000"/>
                      </a:schemeClr>
                    </a:gs>
                    <a:gs pos="50000">
                      <a:schemeClr val="accent1">
                        <a:lumMod val="40000"/>
                        <a:lumOff val="60000"/>
                        <a:alpha val="16000"/>
                      </a:schemeClr>
                    </a:gs>
                    <a:gs pos="100000">
                      <a:schemeClr val="accent1">
                        <a:lumMod val="40000"/>
                        <a:lumOff val="60000"/>
                        <a:alpha val="15000"/>
                      </a:schemeClr>
                    </a:gs>
                  </a:gsLst>
                  <a:lin ang="5400000" scaled="0"/>
                </a:gradFill>
                <a:ln w="9525" cap="flat" cmpd="sng" algn="ctr">
                  <a:gradFill>
                    <a:gsLst>
                      <a:gs pos="0">
                        <a:schemeClr val="tx1">
                          <a:lumMod val="65000"/>
                          <a:lumOff val="35000"/>
                        </a:schemeClr>
                      </a:gs>
                      <a:gs pos="50000">
                        <a:schemeClr val="tx1">
                          <a:lumMod val="75000"/>
                          <a:lumOff val="25000"/>
                        </a:schemeClr>
                      </a:gs>
                      <a:gs pos="100000">
                        <a:schemeClr val="accent1">
                          <a:tint val="23500"/>
                          <a:satMod val="160000"/>
                        </a:schemeClr>
                      </a:gs>
                    </a:gsLst>
                    <a:lin ang="5400000" scaled="0"/>
                  </a:gradFill>
                  <a:prstDash val="solid"/>
                  <a:round/>
                  <a:headEnd type="none" w="med" len="med"/>
                  <a:tailEnd type="none" w="med" len="med"/>
                </a:ln>
                <a:effectLst>
                  <a:outerShdw blurRad="50800" dist="228600" dir="3720000" algn="t" rotWithShape="0">
                    <a:prstClr val="black">
                      <a:alpha val="40000"/>
                    </a:prstClr>
                  </a:outerShdw>
                </a:effectLst>
                <a:sp3d extrusionH="63500"/>
              </p:spPr>
              <p:txBody>
                <a:bodyPr wrap="none" anchor="ctr"/>
                <a:lstStyle/>
                <a:p>
                  <a:pPr algn="ctr" eaLnBrk="0" hangingPunct="0">
                    <a:defRPr/>
                  </a:pPr>
                  <a:endParaRPr lang="en-US" sz="1200" b="1">
                    <a:effectLst/>
                    <a:latin typeface="+mj-lt"/>
                  </a:endParaRPr>
                </a:p>
              </p:txBody>
            </p:sp>
            <p:sp>
              <p:nvSpPr>
                <p:cNvPr id="23" name="Round Same Side Corner Rectangle 125"/>
                <p:cNvSpPr/>
                <p:nvPr/>
              </p:nvSpPr>
              <p:spPr bwMode="auto">
                <a:xfrm rot="19134683" flipH="1" flipV="1">
                  <a:off x="5921805" y="2773199"/>
                  <a:ext cx="166494" cy="549598"/>
                </a:xfrm>
                <a:prstGeom prst="round2SameRect">
                  <a:avLst/>
                </a:prstGeom>
                <a:solidFill>
                  <a:schemeClr val="tx1">
                    <a:lumMod val="85000"/>
                    <a:lumOff val="15000"/>
                  </a:schemeClr>
                </a:solidFill>
                <a:ln w="9525" cap="flat" cmpd="sng" algn="ctr">
                  <a:solidFill>
                    <a:schemeClr val="tx1"/>
                  </a:solidFill>
                  <a:prstDash val="solid"/>
                  <a:round/>
                  <a:headEnd type="none" w="med" len="med"/>
                  <a:tailEnd type="none" w="med" len="med"/>
                </a:ln>
                <a:effectLst>
                  <a:outerShdw blurRad="50800" dist="266700" dir="4200000" algn="t" rotWithShape="0">
                    <a:prstClr val="black">
                      <a:alpha val="40000"/>
                    </a:prstClr>
                  </a:outerShdw>
                </a:effectLst>
                <a:sp3d extrusionH="38100">
                  <a:bevelT w="25400" h="25400"/>
                </a:sp3d>
              </p:spPr>
              <p:txBody>
                <a:bodyPr wrap="none" anchor="ctr"/>
                <a:lstStyle/>
                <a:p>
                  <a:pPr algn="ctr" eaLnBrk="0" hangingPunct="0">
                    <a:defRPr/>
                  </a:pPr>
                  <a:endParaRPr lang="en-US" sz="1200" b="1">
                    <a:effectLst/>
                    <a:latin typeface="+mj-lt"/>
                  </a:endParaRPr>
                </a:p>
              </p:txBody>
            </p:sp>
          </p:grpSp>
          <p:sp>
            <p:nvSpPr>
              <p:cNvPr id="21" name="Text Box 125"/>
              <p:cNvSpPr txBox="1">
                <a:spLocks noChangeArrowheads="1"/>
              </p:cNvSpPr>
              <p:nvPr/>
            </p:nvSpPr>
            <p:spPr bwMode="auto">
              <a:xfrm>
                <a:off x="2024" y="845"/>
                <a:ext cx="660" cy="258"/>
              </a:xfrm>
              <a:prstGeom prst="rect">
                <a:avLst/>
              </a:prstGeom>
              <a:noFill/>
              <a:ln w="9525" algn="ctr">
                <a:noFill/>
                <a:miter lim="800000"/>
                <a:headEnd/>
                <a:tailEnd/>
              </a:ln>
            </p:spPr>
            <p:txBody>
              <a:bodyPr wrap="none">
                <a:spAutoFit/>
              </a:bodyPr>
              <a:lstStyle/>
              <a:p>
                <a:pPr algn="ctr"/>
                <a:r>
                  <a:rPr lang="en-US" sz="1800" b="1" dirty="0">
                    <a:solidFill>
                      <a:schemeClr val="tx1"/>
                    </a:solidFill>
                    <a:effectLst/>
                    <a:latin typeface="+mj-lt"/>
                  </a:rPr>
                  <a:t>DO-254</a:t>
                </a:r>
              </a:p>
              <a:p>
                <a:pPr algn="ctr"/>
                <a:r>
                  <a:rPr lang="en-US" sz="1800" b="1" dirty="0">
                    <a:solidFill>
                      <a:schemeClr val="tx1"/>
                    </a:solidFill>
                    <a:effectLst/>
                    <a:latin typeface="+mj-lt"/>
                  </a:rPr>
                  <a:t>Compliance!</a:t>
                </a:r>
              </a:p>
            </p:txBody>
          </p:sp>
        </p:grpSp>
      </p:gr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ftr" sz="quarter" idx="10"/>
          </p:nvPr>
        </p:nvSpPr>
        <p:spPr>
          <a:xfrm>
            <a:off x="1828800" y="6607175"/>
            <a:ext cx="3165475" cy="250825"/>
          </a:xfrm>
          <a:noFill/>
        </p:spPr>
        <p:txBody>
          <a:bodyPr/>
          <a:lstStyle/>
          <a:p>
            <a:r>
              <a:rPr lang="en-US" smtClean="0"/>
              <a:t>MEL, DO-254 Overview for MAPLD 2009</a:t>
            </a:r>
          </a:p>
        </p:txBody>
      </p:sp>
      <p:sp>
        <p:nvSpPr>
          <p:cNvPr id="24579" name="Rectangle 6"/>
          <p:cNvSpPr>
            <a:spLocks noGrp="1" noChangeArrowheads="1"/>
          </p:cNvSpPr>
          <p:nvPr>
            <p:ph type="sldNum" sz="quarter" idx="11"/>
          </p:nvPr>
        </p:nvSpPr>
        <p:spPr>
          <a:noFill/>
        </p:spPr>
        <p:txBody>
          <a:bodyPr/>
          <a:lstStyle/>
          <a:p>
            <a:fld id="{DFFC7E48-DC27-400F-B08F-F5D512DFB37C}" type="slidenum">
              <a:rPr lang="en-US" smtClean="0"/>
              <a:pPr/>
              <a:t>10</a:t>
            </a:fld>
            <a:endParaRPr lang="en-US" smtClean="0"/>
          </a:p>
        </p:txBody>
      </p:sp>
      <p:sp>
        <p:nvSpPr>
          <p:cNvPr id="24580" name="Rectangle 2"/>
          <p:cNvSpPr>
            <a:spLocks noGrp="1" noChangeArrowheads="1"/>
          </p:cNvSpPr>
          <p:nvPr>
            <p:ph type="title"/>
          </p:nvPr>
        </p:nvSpPr>
        <p:spPr/>
        <p:txBody>
          <a:bodyPr/>
          <a:lstStyle/>
          <a:p>
            <a:r>
              <a:rPr lang="en-US" smtClean="0"/>
              <a:t>The Essence of DO-254</a:t>
            </a:r>
            <a:r>
              <a:rPr lang="en-US" sz="3000" smtClean="0"/>
              <a:t/>
            </a:r>
            <a:br>
              <a:rPr lang="en-US" sz="3000" smtClean="0"/>
            </a:br>
            <a:r>
              <a:rPr lang="en-US" sz="2000" i="1" smtClean="0"/>
              <a:t>A Requirements-Based Design Flow with Strict Process Assurance</a:t>
            </a:r>
          </a:p>
        </p:txBody>
      </p:sp>
      <p:pic>
        <p:nvPicPr>
          <p:cNvPr id="24581" name="Picture 3"/>
          <p:cNvPicPr>
            <a:picLocks noChangeAspect="1" noChangeArrowheads="1"/>
          </p:cNvPicPr>
          <p:nvPr/>
        </p:nvPicPr>
        <p:blipFill>
          <a:blip r:embed="rId3"/>
          <a:srcRect/>
          <a:stretch>
            <a:fillRect/>
          </a:stretch>
        </p:blipFill>
        <p:spPr bwMode="auto">
          <a:xfrm>
            <a:off x="685800" y="1676400"/>
            <a:ext cx="7535863" cy="3935413"/>
          </a:xfrm>
          <a:prstGeom prst="rect">
            <a:avLst/>
          </a:prstGeom>
          <a:noFill/>
          <a:ln w="9525" algn="ctr">
            <a:noFill/>
            <a:miter lim="800000"/>
            <a:headEnd/>
            <a:tailEnd/>
          </a:ln>
        </p:spPr>
      </p:pic>
      <p:sp>
        <p:nvSpPr>
          <p:cNvPr id="310276" name="Rectangle 4"/>
          <p:cNvSpPr>
            <a:spLocks noChangeArrowheads="1"/>
          </p:cNvSpPr>
          <p:nvPr/>
        </p:nvSpPr>
        <p:spPr bwMode="auto">
          <a:xfrm>
            <a:off x="1143000" y="3124200"/>
            <a:ext cx="6781800" cy="1981200"/>
          </a:xfrm>
          <a:prstGeom prst="rect">
            <a:avLst/>
          </a:prstGeom>
          <a:solidFill>
            <a:srgbClr val="3399FF">
              <a:alpha val="79999"/>
            </a:srgbClr>
          </a:solidFill>
          <a:ln w="9525" algn="ctr">
            <a:noFill/>
            <a:miter lim="800000"/>
            <a:headEnd/>
            <a:tailEnd/>
          </a:ln>
        </p:spPr>
        <p:txBody>
          <a:bodyPr wrap="none" anchor="ctr"/>
          <a:lstStyle/>
          <a:p>
            <a:pPr algn="ctr"/>
            <a:r>
              <a:rPr lang="en-US" sz="3600" b="1">
                <a:solidFill>
                  <a:schemeClr val="tx1"/>
                </a:solidFill>
                <a:effectLst/>
                <a:latin typeface="Arial" charset="0"/>
              </a:rPr>
              <a:t>Design Flow</a:t>
            </a:r>
          </a:p>
        </p:txBody>
      </p:sp>
      <p:sp>
        <p:nvSpPr>
          <p:cNvPr id="310277" name="Rectangle 5"/>
          <p:cNvSpPr>
            <a:spLocks noChangeArrowheads="1"/>
          </p:cNvSpPr>
          <p:nvPr/>
        </p:nvSpPr>
        <p:spPr bwMode="auto">
          <a:xfrm>
            <a:off x="1143000" y="1676400"/>
            <a:ext cx="6781800" cy="1447800"/>
          </a:xfrm>
          <a:prstGeom prst="rect">
            <a:avLst/>
          </a:prstGeom>
          <a:solidFill>
            <a:srgbClr val="3399FF">
              <a:alpha val="79999"/>
            </a:srgbClr>
          </a:solidFill>
          <a:ln w="9525" algn="ctr">
            <a:noFill/>
            <a:miter lim="800000"/>
            <a:headEnd/>
            <a:tailEnd/>
          </a:ln>
        </p:spPr>
        <p:txBody>
          <a:bodyPr wrap="none" anchor="ctr"/>
          <a:lstStyle/>
          <a:p>
            <a:pPr algn="ctr"/>
            <a:r>
              <a:rPr lang="en-US" sz="3600" b="1">
                <a:solidFill>
                  <a:schemeClr val="tx1"/>
                </a:solidFill>
                <a:effectLst/>
                <a:latin typeface="Arial" charset="0"/>
              </a:rPr>
              <a:t>Supporting Processes</a:t>
            </a:r>
          </a:p>
        </p:txBody>
      </p:sp>
      <p:sp>
        <p:nvSpPr>
          <p:cNvPr id="10" name="Text Box 6"/>
          <p:cNvSpPr txBox="1">
            <a:spLocks noChangeArrowheads="1"/>
          </p:cNvSpPr>
          <p:nvPr/>
        </p:nvSpPr>
        <p:spPr bwMode="auto">
          <a:xfrm>
            <a:off x="922338" y="5562600"/>
            <a:ext cx="7146925" cy="369888"/>
          </a:xfrm>
          <a:prstGeom prst="rect">
            <a:avLst/>
          </a:prstGeom>
          <a:noFill/>
          <a:ln w="9525" algn="ctr">
            <a:noFill/>
            <a:miter lim="800000"/>
            <a:headEnd/>
            <a:tailEnd/>
          </a:ln>
          <a:effectLst/>
        </p:spPr>
        <p:txBody>
          <a:bodyPr wrap="none">
            <a:spAutoFit/>
          </a:bodyPr>
          <a:lstStyle/>
          <a:p>
            <a:pPr>
              <a:defRPr/>
            </a:pPr>
            <a:r>
              <a:rPr lang="en-US" sz="1800" b="1" dirty="0">
                <a:solidFill>
                  <a:schemeClr val="tx1"/>
                </a:solidFill>
                <a:effectLst>
                  <a:outerShdw blurRad="38100" dist="38100" dir="2700000" algn="tl">
                    <a:srgbClr val="C0C0C0"/>
                  </a:outerShdw>
                </a:effectLst>
                <a:latin typeface="Arial" charset="0"/>
              </a:rPr>
              <a:t>DO-254 Process as you’d see it shown in the DO-254 Document</a:t>
            </a:r>
          </a:p>
        </p:txBody>
      </p:sp>
      <p:sp>
        <p:nvSpPr>
          <p:cNvPr id="9" name="TextBox 8"/>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0276"/>
                                        </p:tgtEl>
                                        <p:attrNameLst>
                                          <p:attrName>style.visibility</p:attrName>
                                        </p:attrNameLst>
                                      </p:cBhvr>
                                      <p:to>
                                        <p:strVal val="visible"/>
                                      </p:to>
                                    </p:set>
                                    <p:animEffect transition="in" filter="dissolve">
                                      <p:cBhvr>
                                        <p:cTn id="7" dur="500"/>
                                        <p:tgtEl>
                                          <p:spTgt spid="31027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0277"/>
                                        </p:tgtEl>
                                        <p:attrNameLst>
                                          <p:attrName>style.visibility</p:attrName>
                                        </p:attrNameLst>
                                      </p:cBhvr>
                                      <p:to>
                                        <p:strVal val="visible"/>
                                      </p:to>
                                    </p:set>
                                    <p:animEffect transition="in" filter="dissolve">
                                      <p:cBhvr>
                                        <p:cTn id="12" dur="500"/>
                                        <p:tgtEl>
                                          <p:spTgt spid="310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6" grpId="0" animBg="1"/>
      <p:bldP spid="31027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ftr" sz="quarter" idx="10"/>
          </p:nvPr>
        </p:nvSpPr>
        <p:spPr>
          <a:noFill/>
        </p:spPr>
        <p:txBody>
          <a:bodyPr/>
          <a:lstStyle/>
          <a:p>
            <a:r>
              <a:rPr lang="en-US" smtClean="0"/>
              <a:t>MEL, DO-254 Overview for MAPLD 2009</a:t>
            </a:r>
          </a:p>
        </p:txBody>
      </p:sp>
      <p:sp>
        <p:nvSpPr>
          <p:cNvPr id="25603" name="Rectangle 6"/>
          <p:cNvSpPr>
            <a:spLocks noGrp="1" noChangeArrowheads="1"/>
          </p:cNvSpPr>
          <p:nvPr>
            <p:ph type="sldNum" sz="quarter" idx="11"/>
          </p:nvPr>
        </p:nvSpPr>
        <p:spPr>
          <a:noFill/>
        </p:spPr>
        <p:txBody>
          <a:bodyPr/>
          <a:lstStyle/>
          <a:p>
            <a:fld id="{2ABB29C9-3135-49D3-810A-2AF7FC59EC98}" type="slidenum">
              <a:rPr lang="en-US" smtClean="0"/>
              <a:pPr/>
              <a:t>11</a:t>
            </a:fld>
            <a:endParaRPr lang="en-US" smtClean="0"/>
          </a:p>
        </p:txBody>
      </p:sp>
      <p:sp>
        <p:nvSpPr>
          <p:cNvPr id="25604" name="Rectangle 2"/>
          <p:cNvSpPr>
            <a:spLocks noChangeArrowheads="1"/>
          </p:cNvSpPr>
          <p:nvPr/>
        </p:nvSpPr>
        <p:spPr bwMode="auto">
          <a:xfrm>
            <a:off x="793750" y="1062038"/>
            <a:ext cx="7515225" cy="5038725"/>
          </a:xfrm>
          <a:prstGeom prst="rect">
            <a:avLst/>
          </a:prstGeom>
          <a:solidFill>
            <a:srgbClr val="DDDDDD"/>
          </a:solidFill>
          <a:ln w="9525">
            <a:solidFill>
              <a:schemeClr val="tx1"/>
            </a:solidFill>
            <a:miter lim="800000"/>
            <a:headEnd/>
            <a:tailEnd/>
          </a:ln>
        </p:spPr>
        <p:txBody>
          <a:bodyPr wrap="none" anchor="ctr"/>
          <a:lstStyle/>
          <a:p>
            <a:pPr algn="ctr" eaLnBrk="1" hangingPunct="1"/>
            <a:endParaRPr lang="en-US" sz="2000" b="1">
              <a:solidFill>
                <a:schemeClr val="tx1"/>
              </a:solidFill>
              <a:effectLst/>
            </a:endParaRPr>
          </a:p>
          <a:p>
            <a:pPr algn="ctr" eaLnBrk="1" hangingPunct="1"/>
            <a:endParaRPr lang="en-US" sz="2000" b="1">
              <a:solidFill>
                <a:schemeClr val="tx1"/>
              </a:solidFill>
              <a:effectLst/>
            </a:endParaRPr>
          </a:p>
          <a:p>
            <a:pPr algn="ctr" eaLnBrk="1" hangingPunct="1"/>
            <a:endParaRPr lang="en-US" sz="2000" b="1">
              <a:solidFill>
                <a:schemeClr val="tx1"/>
              </a:solidFill>
              <a:effectLst/>
            </a:endParaRPr>
          </a:p>
          <a:p>
            <a:pPr algn="ctr" eaLnBrk="1" hangingPunct="1"/>
            <a:endParaRPr lang="en-US" sz="2000" b="1">
              <a:effectLst/>
            </a:endParaRPr>
          </a:p>
          <a:p>
            <a:pPr algn="ctr" eaLnBrk="1" hangingPunct="1"/>
            <a:endParaRPr lang="en-US" sz="2000" b="1">
              <a:effectLst/>
            </a:endParaRPr>
          </a:p>
          <a:p>
            <a:pPr algn="ctr" eaLnBrk="1" hangingPunct="1"/>
            <a:endParaRPr lang="en-US" sz="2000" b="1">
              <a:effectLst/>
            </a:endParaRPr>
          </a:p>
          <a:p>
            <a:pPr algn="ctr" eaLnBrk="1" hangingPunct="1"/>
            <a:endParaRPr lang="en-US" sz="2000" b="1">
              <a:effectLst/>
            </a:endParaRPr>
          </a:p>
          <a:p>
            <a:pPr algn="ctr" eaLnBrk="1" hangingPunct="1"/>
            <a:endParaRPr lang="en-US" sz="2000" b="1">
              <a:effectLst/>
            </a:endParaRPr>
          </a:p>
          <a:p>
            <a:pPr algn="ctr" eaLnBrk="1" hangingPunct="1"/>
            <a:endParaRPr lang="en-US" sz="2000" b="1">
              <a:effectLst/>
            </a:endParaRPr>
          </a:p>
          <a:p>
            <a:pPr algn="ctr" eaLnBrk="1" hangingPunct="1"/>
            <a:endParaRPr lang="en-US" sz="2000" b="1">
              <a:effectLst/>
            </a:endParaRPr>
          </a:p>
          <a:p>
            <a:pPr algn="ctr" eaLnBrk="1" hangingPunct="1"/>
            <a:endParaRPr lang="en-US" sz="2000" b="1">
              <a:effectLst/>
            </a:endParaRPr>
          </a:p>
          <a:p>
            <a:pPr algn="ctr" eaLnBrk="1" hangingPunct="1"/>
            <a:endParaRPr lang="en-US" sz="2000" b="1">
              <a:effectLst/>
            </a:endParaRPr>
          </a:p>
          <a:p>
            <a:pPr algn="ctr" eaLnBrk="1" hangingPunct="1"/>
            <a:endParaRPr lang="en-US" sz="2000" b="1">
              <a:effectLst/>
            </a:endParaRPr>
          </a:p>
          <a:p>
            <a:pPr algn="ctr" eaLnBrk="1" hangingPunct="1"/>
            <a:endParaRPr lang="en-US" sz="2000" b="1">
              <a:effectLst/>
            </a:endParaRPr>
          </a:p>
          <a:p>
            <a:pPr algn="ctr" eaLnBrk="1" hangingPunct="1"/>
            <a:endParaRPr lang="en-US" sz="2000" b="1">
              <a:effectLst/>
            </a:endParaRPr>
          </a:p>
        </p:txBody>
      </p:sp>
      <p:grpSp>
        <p:nvGrpSpPr>
          <p:cNvPr id="2" name="Group 3"/>
          <p:cNvGrpSpPr>
            <a:grpSpLocks/>
          </p:cNvGrpSpPr>
          <p:nvPr/>
        </p:nvGrpSpPr>
        <p:grpSpPr bwMode="auto">
          <a:xfrm>
            <a:off x="923925" y="2036763"/>
            <a:ext cx="7254875" cy="3937000"/>
            <a:chOff x="582" y="1283"/>
            <a:chExt cx="4570" cy="2480"/>
          </a:xfrm>
        </p:grpSpPr>
        <p:sp>
          <p:nvSpPr>
            <p:cNvPr id="25649" name="Rectangle 4"/>
            <p:cNvSpPr>
              <a:spLocks noChangeArrowheads="1"/>
            </p:cNvSpPr>
            <p:nvPr/>
          </p:nvSpPr>
          <p:spPr bwMode="auto">
            <a:xfrm rot="-5400000">
              <a:off x="2748" y="1358"/>
              <a:ext cx="2480" cy="2329"/>
            </a:xfrm>
            <a:prstGeom prst="rect">
              <a:avLst/>
            </a:prstGeom>
            <a:solidFill>
              <a:srgbClr val="0066FF">
                <a:alpha val="70195"/>
              </a:srgbClr>
            </a:solidFill>
            <a:ln w="9525">
              <a:solidFill>
                <a:schemeClr val="tx1"/>
              </a:solidFill>
              <a:prstDash val="sysDot"/>
              <a:miter lim="800000"/>
              <a:headEnd/>
              <a:tailEnd/>
            </a:ln>
          </p:spPr>
          <p:txBody>
            <a:bodyPr wrap="none" anchor="ctr"/>
            <a:lstStyle/>
            <a:p>
              <a:pPr algn="ctr" eaLnBrk="1" hangingPunct="1"/>
              <a:r>
                <a:rPr lang="en-US" sz="2400" b="1" u="sng">
                  <a:solidFill>
                    <a:schemeClr val="tx1"/>
                  </a:solidFill>
                  <a:effectLst/>
                </a:rPr>
                <a:t>Requirements-Based Flow</a:t>
              </a:r>
            </a:p>
            <a:p>
              <a:pPr algn="ctr" eaLnBrk="1" hangingPunct="1"/>
              <a:endParaRPr lang="en-US" sz="2600" b="1" u="sng">
                <a:solidFill>
                  <a:schemeClr val="tx1"/>
                </a:solidFill>
                <a:effectLst/>
              </a:endParaRPr>
            </a:p>
            <a:p>
              <a:pPr algn="ctr" eaLnBrk="1" hangingPunct="1"/>
              <a:endParaRPr lang="en-US" sz="2600" b="1" u="sng">
                <a:solidFill>
                  <a:schemeClr val="tx1"/>
                </a:solidFill>
                <a:effectLst/>
              </a:endParaRPr>
            </a:p>
            <a:p>
              <a:pPr algn="ctr" eaLnBrk="1" hangingPunct="1"/>
              <a:endParaRPr lang="en-US" sz="2600" b="1" u="sng">
                <a:solidFill>
                  <a:schemeClr val="tx1"/>
                </a:solidFill>
                <a:effectLst/>
              </a:endParaRPr>
            </a:p>
            <a:p>
              <a:pPr algn="ctr" eaLnBrk="1" hangingPunct="1"/>
              <a:endParaRPr lang="en-US" sz="2600" b="1" u="sng">
                <a:solidFill>
                  <a:schemeClr val="tx1"/>
                </a:solidFill>
                <a:effectLst/>
              </a:endParaRPr>
            </a:p>
            <a:p>
              <a:pPr algn="ctr" eaLnBrk="1" hangingPunct="1"/>
              <a:endParaRPr lang="en-US" sz="2600" b="1" u="sng">
                <a:solidFill>
                  <a:schemeClr val="tx1"/>
                </a:solidFill>
                <a:effectLst/>
              </a:endParaRPr>
            </a:p>
            <a:p>
              <a:pPr algn="ctr" eaLnBrk="1" hangingPunct="1"/>
              <a:endParaRPr lang="en-US" sz="2600" b="1" u="sng">
                <a:solidFill>
                  <a:schemeClr val="tx1"/>
                </a:solidFill>
                <a:effectLst/>
              </a:endParaRPr>
            </a:p>
            <a:p>
              <a:pPr algn="ctr" eaLnBrk="1" fontAlgn="ctr" hangingPunct="1"/>
              <a:r>
                <a:rPr lang="en-US" sz="2600" b="1" u="sng">
                  <a:solidFill>
                    <a:schemeClr val="tx1"/>
                  </a:solidFill>
                  <a:effectLst/>
                </a:rPr>
                <a:t/>
              </a:r>
              <a:br>
                <a:rPr lang="en-US" sz="2600" b="1" u="sng">
                  <a:solidFill>
                    <a:schemeClr val="tx1"/>
                  </a:solidFill>
                  <a:effectLst/>
                </a:rPr>
              </a:br>
              <a:endParaRPr lang="en-US" sz="2000" b="1">
                <a:solidFill>
                  <a:schemeClr val="tx1"/>
                </a:solidFill>
                <a:effectLst/>
              </a:endParaRPr>
            </a:p>
          </p:txBody>
        </p:sp>
        <p:sp>
          <p:nvSpPr>
            <p:cNvPr id="25650" name="Rectangle 5"/>
            <p:cNvSpPr>
              <a:spLocks noChangeArrowheads="1"/>
            </p:cNvSpPr>
            <p:nvPr/>
          </p:nvSpPr>
          <p:spPr bwMode="auto">
            <a:xfrm rot="-5400000">
              <a:off x="454" y="1411"/>
              <a:ext cx="2480" cy="2223"/>
            </a:xfrm>
            <a:prstGeom prst="rect">
              <a:avLst/>
            </a:prstGeom>
            <a:solidFill>
              <a:srgbClr val="0066FF">
                <a:alpha val="70195"/>
              </a:srgbClr>
            </a:solidFill>
            <a:ln w="9525">
              <a:solidFill>
                <a:schemeClr val="tx1"/>
              </a:solidFill>
              <a:prstDash val="sysDot"/>
              <a:miter lim="800000"/>
              <a:headEnd/>
              <a:tailEnd/>
            </a:ln>
          </p:spPr>
          <p:txBody>
            <a:bodyPr wrap="none" anchor="ctr"/>
            <a:lstStyle/>
            <a:p>
              <a:pPr algn="ctr" eaLnBrk="1" hangingPunct="1"/>
              <a:r>
                <a:rPr lang="en-US" sz="2400" b="1" u="sng">
                  <a:solidFill>
                    <a:schemeClr val="tx1"/>
                  </a:solidFill>
                  <a:effectLst/>
                </a:rPr>
                <a:t>Process Assurance</a:t>
              </a:r>
            </a:p>
            <a:p>
              <a:pPr algn="ctr" eaLnBrk="1" hangingPunct="1"/>
              <a:endParaRPr lang="en-US" sz="2600" b="1" u="sng">
                <a:solidFill>
                  <a:schemeClr val="tx1"/>
                </a:solidFill>
                <a:effectLst/>
              </a:endParaRPr>
            </a:p>
            <a:p>
              <a:pPr algn="ctr" eaLnBrk="1" hangingPunct="1"/>
              <a:endParaRPr lang="en-US" sz="2600" b="1" u="sng">
                <a:solidFill>
                  <a:schemeClr val="tx1"/>
                </a:solidFill>
                <a:effectLst/>
              </a:endParaRPr>
            </a:p>
            <a:p>
              <a:pPr algn="ctr" eaLnBrk="1" hangingPunct="1"/>
              <a:endParaRPr lang="en-US" sz="2600" b="1" u="sng">
                <a:solidFill>
                  <a:schemeClr val="tx1"/>
                </a:solidFill>
                <a:effectLst/>
              </a:endParaRPr>
            </a:p>
            <a:p>
              <a:pPr algn="ctr" eaLnBrk="1" hangingPunct="1"/>
              <a:endParaRPr lang="en-US" sz="2600" b="1" u="sng">
                <a:solidFill>
                  <a:schemeClr val="tx1"/>
                </a:solidFill>
                <a:effectLst/>
              </a:endParaRPr>
            </a:p>
            <a:p>
              <a:pPr algn="ctr" eaLnBrk="1" hangingPunct="1"/>
              <a:endParaRPr lang="en-US" sz="2600" b="1" u="sng">
                <a:solidFill>
                  <a:schemeClr val="tx1"/>
                </a:solidFill>
                <a:effectLst/>
              </a:endParaRPr>
            </a:p>
            <a:p>
              <a:pPr algn="ctr" eaLnBrk="1" hangingPunct="1"/>
              <a:endParaRPr lang="en-US" sz="2600" b="1" u="sng">
                <a:solidFill>
                  <a:schemeClr val="tx1"/>
                </a:solidFill>
                <a:effectLst/>
              </a:endParaRPr>
            </a:p>
            <a:p>
              <a:pPr algn="ctr" eaLnBrk="1" fontAlgn="ctr" hangingPunct="1"/>
              <a:r>
                <a:rPr lang="en-US" sz="2600" b="1" u="sng">
                  <a:solidFill>
                    <a:schemeClr val="tx1"/>
                  </a:solidFill>
                  <a:effectLst/>
                </a:rPr>
                <a:t/>
              </a:r>
              <a:br>
                <a:rPr lang="en-US" sz="2600" b="1" u="sng">
                  <a:solidFill>
                    <a:schemeClr val="tx1"/>
                  </a:solidFill>
                  <a:effectLst/>
                </a:rPr>
              </a:br>
              <a:endParaRPr lang="en-US" sz="2000" b="1">
                <a:solidFill>
                  <a:schemeClr val="tx1"/>
                </a:solidFill>
                <a:effectLst/>
              </a:endParaRPr>
            </a:p>
          </p:txBody>
        </p:sp>
      </p:grpSp>
      <p:sp>
        <p:nvSpPr>
          <p:cNvPr id="249862" name="AutoShape 6">
            <a:hlinkClick r:id="" action="ppaction://noaction" highlightClick="1"/>
          </p:cNvPr>
          <p:cNvSpPr>
            <a:spLocks noChangeArrowheads="1"/>
          </p:cNvSpPr>
          <p:nvPr/>
        </p:nvSpPr>
        <p:spPr bwMode="auto">
          <a:xfrm rot="-5400000">
            <a:off x="973931" y="4114007"/>
            <a:ext cx="2187575" cy="195262"/>
          </a:xfrm>
          <a:prstGeom prst="actionButtonBlank">
            <a:avLst/>
          </a:prstGeom>
          <a:solidFill>
            <a:srgbClr val="FF0000"/>
          </a:solidFill>
          <a:ln w="9525">
            <a:noFill/>
            <a:miter lim="800000"/>
            <a:headEnd/>
            <a:tailEnd/>
          </a:ln>
        </p:spPr>
        <p:txBody>
          <a:bodyPr wrap="none" anchor="ctr"/>
          <a:lstStyle/>
          <a:p>
            <a:pPr algn="ctr"/>
            <a:r>
              <a:rPr lang="en-US" sz="1600" b="1">
                <a:effectLst/>
                <a:latin typeface="Arial" charset="0"/>
              </a:rPr>
              <a:t>Reqs Traceability</a:t>
            </a:r>
          </a:p>
        </p:txBody>
      </p:sp>
      <p:sp>
        <p:nvSpPr>
          <p:cNvPr id="249863" name="AutoShape 7">
            <a:hlinkClick r:id="" action="ppaction://noaction" highlightClick="1"/>
          </p:cNvPr>
          <p:cNvSpPr>
            <a:spLocks noChangeArrowheads="1"/>
          </p:cNvSpPr>
          <p:nvPr/>
        </p:nvSpPr>
        <p:spPr bwMode="auto">
          <a:xfrm rot="-5400000">
            <a:off x="2081212" y="4070351"/>
            <a:ext cx="3584575" cy="196850"/>
          </a:xfrm>
          <a:prstGeom prst="actionButtonBlank">
            <a:avLst/>
          </a:prstGeom>
          <a:solidFill>
            <a:srgbClr val="800080"/>
          </a:solidFill>
          <a:ln w="9525">
            <a:noFill/>
            <a:miter lim="800000"/>
            <a:headEnd/>
            <a:tailEnd/>
          </a:ln>
        </p:spPr>
        <p:txBody>
          <a:bodyPr wrap="none" anchor="ctr"/>
          <a:lstStyle/>
          <a:p>
            <a:pPr algn="ctr"/>
            <a:r>
              <a:rPr lang="en-US" sz="1600" b="1">
                <a:effectLst/>
                <a:latin typeface="Arial" charset="0"/>
              </a:rPr>
              <a:t>Tool Assessment</a:t>
            </a:r>
          </a:p>
        </p:txBody>
      </p:sp>
      <p:grpSp>
        <p:nvGrpSpPr>
          <p:cNvPr id="3" name="Group 8"/>
          <p:cNvGrpSpPr>
            <a:grpSpLocks/>
          </p:cNvGrpSpPr>
          <p:nvPr/>
        </p:nvGrpSpPr>
        <p:grpSpPr bwMode="auto">
          <a:xfrm>
            <a:off x="5499100" y="2036763"/>
            <a:ext cx="2417763" cy="3937000"/>
            <a:chOff x="3464" y="1283"/>
            <a:chExt cx="1523" cy="2480"/>
          </a:xfrm>
        </p:grpSpPr>
        <p:sp>
          <p:nvSpPr>
            <p:cNvPr id="249865" name="Line 9"/>
            <p:cNvSpPr>
              <a:spLocks noChangeShapeType="1"/>
            </p:cNvSpPr>
            <p:nvPr/>
          </p:nvSpPr>
          <p:spPr bwMode="auto">
            <a:xfrm>
              <a:off x="4040" y="1926"/>
              <a:ext cx="0" cy="1416"/>
            </a:xfrm>
            <a:prstGeom prst="line">
              <a:avLst/>
            </a:prstGeom>
            <a:noFill/>
            <a:ln w="9525">
              <a:solidFill>
                <a:schemeClr val="tx1"/>
              </a:solidFill>
              <a:prstDash val="sysDot"/>
              <a:round/>
              <a:headEnd/>
              <a:tailEnd/>
            </a:ln>
            <a:effectLst/>
          </p:spPr>
          <p:txBody>
            <a:bodyPr anchor="ctr"/>
            <a:lstStyle/>
            <a:p>
              <a:pPr>
                <a:defRPr/>
              </a:pPr>
              <a:endParaRPr lang="en-US"/>
            </a:p>
          </p:txBody>
        </p:sp>
        <p:sp>
          <p:nvSpPr>
            <p:cNvPr id="249866" name="AutoShape 10">
              <a:hlinkClick r:id="" action="ppaction://noaction" highlightClick="1"/>
            </p:cNvPr>
            <p:cNvSpPr>
              <a:spLocks noChangeArrowheads="1"/>
            </p:cNvSpPr>
            <p:nvPr/>
          </p:nvSpPr>
          <p:spPr bwMode="auto">
            <a:xfrm>
              <a:off x="3475" y="1505"/>
              <a:ext cx="1112" cy="421"/>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800" b="1" dirty="0">
                  <a:solidFill>
                    <a:schemeClr val="tx1"/>
                  </a:solidFill>
                  <a:effectLst/>
                  <a:latin typeface="Arial" charset="0"/>
                </a:rPr>
                <a:t>Requirements</a:t>
              </a:r>
            </a:p>
            <a:p>
              <a:pPr algn="ctr">
                <a:defRPr/>
              </a:pPr>
              <a:r>
                <a:rPr lang="en-US" sz="1800" b="1" dirty="0">
                  <a:solidFill>
                    <a:schemeClr val="tx1"/>
                  </a:solidFill>
                  <a:effectLst/>
                  <a:latin typeface="Arial" charset="0"/>
                </a:rPr>
                <a:t>Capture</a:t>
              </a:r>
            </a:p>
          </p:txBody>
        </p:sp>
        <p:sp>
          <p:nvSpPr>
            <p:cNvPr id="249867" name="AutoShape 11">
              <a:hlinkClick r:id="" action="ppaction://noaction" highlightClick="1"/>
            </p:cNvPr>
            <p:cNvSpPr>
              <a:spLocks noChangeArrowheads="1"/>
            </p:cNvSpPr>
            <p:nvPr/>
          </p:nvSpPr>
          <p:spPr bwMode="auto">
            <a:xfrm>
              <a:off x="3475" y="1964"/>
              <a:ext cx="1112" cy="421"/>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800" b="1">
                  <a:solidFill>
                    <a:schemeClr val="tx1"/>
                  </a:solidFill>
                  <a:effectLst/>
                  <a:latin typeface="Arial" charset="0"/>
                </a:rPr>
                <a:t>Conceptual</a:t>
              </a:r>
              <a:br>
                <a:rPr lang="en-US" sz="1800" b="1">
                  <a:solidFill>
                    <a:schemeClr val="tx1"/>
                  </a:solidFill>
                  <a:effectLst/>
                  <a:latin typeface="Arial" charset="0"/>
                </a:rPr>
              </a:br>
              <a:r>
                <a:rPr lang="en-US" sz="1800" b="1">
                  <a:solidFill>
                    <a:schemeClr val="tx1"/>
                  </a:solidFill>
                  <a:effectLst/>
                  <a:latin typeface="Arial" charset="0"/>
                </a:rPr>
                <a:t>Design</a:t>
              </a:r>
            </a:p>
          </p:txBody>
        </p:sp>
        <p:sp>
          <p:nvSpPr>
            <p:cNvPr id="249868" name="AutoShape 12">
              <a:hlinkClick r:id="" action="ppaction://noaction" highlightClick="1"/>
            </p:cNvPr>
            <p:cNvSpPr>
              <a:spLocks noChangeArrowheads="1"/>
            </p:cNvSpPr>
            <p:nvPr/>
          </p:nvSpPr>
          <p:spPr bwMode="auto">
            <a:xfrm>
              <a:off x="3475" y="2424"/>
              <a:ext cx="1112" cy="421"/>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800" b="1">
                  <a:solidFill>
                    <a:schemeClr val="tx1"/>
                  </a:solidFill>
                  <a:effectLst/>
                  <a:latin typeface="Arial" charset="0"/>
                </a:rPr>
                <a:t>Detailed</a:t>
              </a:r>
              <a:br>
                <a:rPr lang="en-US" sz="1800" b="1">
                  <a:solidFill>
                    <a:schemeClr val="tx1"/>
                  </a:solidFill>
                  <a:effectLst/>
                  <a:latin typeface="Arial" charset="0"/>
                </a:rPr>
              </a:br>
              <a:r>
                <a:rPr lang="en-US" sz="1800" b="1">
                  <a:solidFill>
                    <a:schemeClr val="tx1"/>
                  </a:solidFill>
                  <a:effectLst/>
                  <a:latin typeface="Arial" charset="0"/>
                </a:rPr>
                <a:t>Design</a:t>
              </a:r>
            </a:p>
          </p:txBody>
        </p:sp>
        <p:sp>
          <p:nvSpPr>
            <p:cNvPr id="249869" name="AutoShape 13">
              <a:hlinkClick r:id="" action="ppaction://noaction" highlightClick="1"/>
            </p:cNvPr>
            <p:cNvSpPr>
              <a:spLocks noChangeArrowheads="1"/>
            </p:cNvSpPr>
            <p:nvPr/>
          </p:nvSpPr>
          <p:spPr bwMode="auto">
            <a:xfrm>
              <a:off x="3475" y="2883"/>
              <a:ext cx="1112" cy="42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800" b="1">
                  <a:solidFill>
                    <a:schemeClr val="tx1"/>
                  </a:solidFill>
                  <a:effectLst/>
                  <a:latin typeface="Arial" charset="0"/>
                </a:rPr>
                <a:t>Implementation</a:t>
              </a:r>
            </a:p>
          </p:txBody>
        </p:sp>
        <p:sp>
          <p:nvSpPr>
            <p:cNvPr id="249870" name="AutoShape 14">
              <a:hlinkClick r:id="" action="ppaction://noaction" highlightClick="1"/>
            </p:cNvPr>
            <p:cNvSpPr>
              <a:spLocks noChangeArrowheads="1"/>
            </p:cNvSpPr>
            <p:nvPr/>
          </p:nvSpPr>
          <p:spPr bwMode="auto">
            <a:xfrm>
              <a:off x="3475" y="3342"/>
              <a:ext cx="1112" cy="421"/>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800" b="1">
                  <a:solidFill>
                    <a:schemeClr val="tx1"/>
                  </a:solidFill>
                  <a:effectLst/>
                  <a:latin typeface="Arial" charset="0"/>
                </a:rPr>
                <a:t>Production</a:t>
              </a:r>
            </a:p>
            <a:p>
              <a:pPr algn="ctr">
                <a:defRPr/>
              </a:pPr>
              <a:r>
                <a:rPr lang="en-US" sz="1800" b="1">
                  <a:solidFill>
                    <a:schemeClr val="tx1"/>
                  </a:solidFill>
                  <a:effectLst/>
                  <a:latin typeface="Arial" charset="0"/>
                </a:rPr>
                <a:t>Transition</a:t>
              </a:r>
            </a:p>
          </p:txBody>
        </p:sp>
        <p:sp>
          <p:nvSpPr>
            <p:cNvPr id="25641" name="Text Box 15"/>
            <p:cNvSpPr txBox="1">
              <a:spLocks noChangeArrowheads="1"/>
            </p:cNvSpPr>
            <p:nvPr/>
          </p:nvSpPr>
          <p:spPr bwMode="auto">
            <a:xfrm>
              <a:off x="3464" y="1283"/>
              <a:ext cx="1276" cy="231"/>
            </a:xfrm>
            <a:prstGeom prst="rect">
              <a:avLst/>
            </a:prstGeom>
            <a:noFill/>
            <a:ln w="9525" algn="ctr">
              <a:noFill/>
              <a:miter lim="800000"/>
              <a:headEnd/>
              <a:tailEnd/>
            </a:ln>
          </p:spPr>
          <p:txBody>
            <a:bodyPr wrap="none">
              <a:spAutoFit/>
            </a:bodyPr>
            <a:lstStyle/>
            <a:p>
              <a:r>
                <a:rPr lang="en-US" sz="1800" b="1" u="sng">
                  <a:effectLst/>
                  <a:latin typeface="Arial" charset="0"/>
                </a:rPr>
                <a:t>DO-254 Lifecycle</a:t>
              </a:r>
            </a:p>
          </p:txBody>
        </p:sp>
        <p:pic>
          <p:nvPicPr>
            <p:cNvPr id="25642" name="Picture 16" descr="j0434822[1]"/>
            <p:cNvPicPr>
              <a:picLocks noChangeAspect="1" noChangeArrowheads="1"/>
            </p:cNvPicPr>
            <p:nvPr/>
          </p:nvPicPr>
          <p:blipFill>
            <a:blip r:embed="rId3"/>
            <a:srcRect/>
            <a:stretch>
              <a:fillRect/>
            </a:stretch>
          </p:blipFill>
          <p:spPr bwMode="auto">
            <a:xfrm>
              <a:off x="4534" y="1811"/>
              <a:ext cx="453" cy="421"/>
            </a:xfrm>
            <a:prstGeom prst="rect">
              <a:avLst/>
            </a:prstGeom>
            <a:noFill/>
            <a:ln w="9525">
              <a:noFill/>
              <a:miter lim="800000"/>
              <a:headEnd/>
              <a:tailEnd/>
            </a:ln>
          </p:spPr>
        </p:pic>
        <p:pic>
          <p:nvPicPr>
            <p:cNvPr id="25643" name="Picture 17" descr="th_131088"/>
            <p:cNvPicPr>
              <a:picLocks noChangeAspect="1" noChangeArrowheads="1"/>
            </p:cNvPicPr>
            <p:nvPr/>
          </p:nvPicPr>
          <p:blipFill>
            <a:blip r:embed="rId4"/>
            <a:srcRect/>
            <a:stretch>
              <a:fillRect/>
            </a:stretch>
          </p:blipFill>
          <p:spPr bwMode="auto">
            <a:xfrm>
              <a:off x="4589" y="2768"/>
              <a:ext cx="316" cy="371"/>
            </a:xfrm>
            <a:prstGeom prst="rect">
              <a:avLst/>
            </a:prstGeom>
            <a:noFill/>
            <a:ln w="9525">
              <a:noFill/>
              <a:miter lim="800000"/>
              <a:headEnd/>
              <a:tailEnd/>
            </a:ln>
          </p:spPr>
        </p:pic>
        <p:pic>
          <p:nvPicPr>
            <p:cNvPr id="25644" name="Picture 18" descr="fpga-big">
              <a:hlinkClick r:id="rId5"/>
            </p:cNvPr>
            <p:cNvPicPr>
              <a:picLocks noChangeAspect="1" noChangeArrowheads="1"/>
            </p:cNvPicPr>
            <p:nvPr/>
          </p:nvPicPr>
          <p:blipFill>
            <a:blip r:embed="rId6"/>
            <a:srcRect/>
            <a:stretch>
              <a:fillRect/>
            </a:stretch>
          </p:blipFill>
          <p:spPr bwMode="auto">
            <a:xfrm>
              <a:off x="4575" y="3266"/>
              <a:ext cx="412" cy="379"/>
            </a:xfrm>
            <a:prstGeom prst="rect">
              <a:avLst/>
            </a:prstGeom>
            <a:noFill/>
            <a:ln w="9525">
              <a:noFill/>
              <a:miter lim="800000"/>
              <a:headEnd/>
              <a:tailEnd/>
            </a:ln>
          </p:spPr>
        </p:pic>
        <p:pic>
          <p:nvPicPr>
            <p:cNvPr id="25645" name="Picture 19" descr="icon_excel02">
              <a:hlinkClick r:id="rId7"/>
            </p:cNvPr>
            <p:cNvPicPr>
              <a:picLocks noChangeAspect="1" noChangeArrowheads="1"/>
            </p:cNvPicPr>
            <p:nvPr/>
          </p:nvPicPr>
          <p:blipFill>
            <a:blip r:embed="rId8"/>
            <a:srcRect/>
            <a:stretch>
              <a:fillRect/>
            </a:stretch>
          </p:blipFill>
          <p:spPr bwMode="auto">
            <a:xfrm>
              <a:off x="4581" y="1467"/>
              <a:ext cx="283" cy="268"/>
            </a:xfrm>
            <a:prstGeom prst="rect">
              <a:avLst/>
            </a:prstGeom>
            <a:noFill/>
            <a:ln w="9525">
              <a:noFill/>
              <a:miter lim="800000"/>
              <a:headEnd/>
              <a:tailEnd/>
            </a:ln>
          </p:spPr>
        </p:pic>
        <p:grpSp>
          <p:nvGrpSpPr>
            <p:cNvPr id="4" name="Group 20"/>
            <p:cNvGrpSpPr>
              <a:grpSpLocks/>
            </p:cNvGrpSpPr>
            <p:nvPr/>
          </p:nvGrpSpPr>
          <p:grpSpPr bwMode="auto">
            <a:xfrm>
              <a:off x="4575" y="2347"/>
              <a:ext cx="330" cy="345"/>
              <a:chOff x="2454" y="2160"/>
              <a:chExt cx="474" cy="570"/>
            </a:xfrm>
          </p:grpSpPr>
          <p:sp>
            <p:nvSpPr>
              <p:cNvPr id="249877" name="Documents"/>
              <p:cNvSpPr>
                <a:spLocks noEditPoints="1" noChangeArrowheads="1"/>
              </p:cNvSpPr>
              <p:nvPr/>
            </p:nvSpPr>
            <p:spPr bwMode="auto">
              <a:xfrm>
                <a:off x="2454" y="2160"/>
                <a:ext cx="474" cy="57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pic>
            <p:nvPicPr>
              <p:cNvPr id="25648" name="Picture 22" descr="grasp_syntax"/>
              <p:cNvPicPr>
                <a:picLocks noChangeAspect="1" noChangeArrowheads="1"/>
              </p:cNvPicPr>
              <p:nvPr/>
            </p:nvPicPr>
            <p:blipFill>
              <a:blip r:embed="rId9"/>
              <a:srcRect/>
              <a:stretch>
                <a:fillRect/>
              </a:stretch>
            </p:blipFill>
            <p:spPr bwMode="auto">
              <a:xfrm>
                <a:off x="2454" y="2256"/>
                <a:ext cx="378" cy="275"/>
              </a:xfrm>
              <a:prstGeom prst="rect">
                <a:avLst/>
              </a:prstGeom>
              <a:noFill/>
              <a:ln w="9525">
                <a:noFill/>
                <a:miter lim="800000"/>
                <a:headEnd/>
                <a:tailEnd/>
              </a:ln>
            </p:spPr>
          </p:pic>
        </p:grpSp>
      </p:grpSp>
      <p:sp>
        <p:nvSpPr>
          <p:cNvPr id="249879" name="AutoShape 23"/>
          <p:cNvSpPr>
            <a:spLocks noChangeArrowheads="1"/>
          </p:cNvSpPr>
          <p:nvPr/>
        </p:nvSpPr>
        <p:spPr bwMode="auto">
          <a:xfrm>
            <a:off x="3995738" y="1573213"/>
            <a:ext cx="981075" cy="636587"/>
          </a:xfrm>
          <a:prstGeom prst="downArrow">
            <a:avLst>
              <a:gd name="adj1" fmla="val 50000"/>
              <a:gd name="adj2" fmla="val 25000"/>
            </a:avLst>
          </a:prstGeom>
          <a:solidFill>
            <a:schemeClr val="accent1">
              <a:lumMod val="50000"/>
            </a:schemeClr>
          </a:solidFill>
          <a:ln w="9525">
            <a:solidFill>
              <a:schemeClr val="tx1"/>
            </a:solidFill>
            <a:miter lim="800000"/>
            <a:headEnd/>
            <a:tailEnd/>
          </a:ln>
          <a:effectLst/>
        </p:spPr>
        <p:txBody>
          <a:bodyPr wrap="none" anchor="ctr"/>
          <a:lstStyle/>
          <a:p>
            <a:pPr>
              <a:defRPr/>
            </a:pPr>
            <a:endParaRPr lang="en-US"/>
          </a:p>
        </p:txBody>
      </p:sp>
      <p:grpSp>
        <p:nvGrpSpPr>
          <p:cNvPr id="5" name="Group 24"/>
          <p:cNvGrpSpPr>
            <a:grpSpLocks/>
          </p:cNvGrpSpPr>
          <p:nvPr/>
        </p:nvGrpSpPr>
        <p:grpSpPr bwMode="auto">
          <a:xfrm>
            <a:off x="0" y="1538288"/>
            <a:ext cx="9148763" cy="4406900"/>
            <a:chOff x="0" y="969"/>
            <a:chExt cx="5763" cy="2776"/>
          </a:xfrm>
        </p:grpSpPr>
        <p:sp>
          <p:nvSpPr>
            <p:cNvPr id="249881" name="AutoShape 25"/>
            <p:cNvSpPr>
              <a:spLocks noChangeArrowheads="1"/>
            </p:cNvSpPr>
            <p:nvPr/>
          </p:nvSpPr>
          <p:spPr bwMode="auto">
            <a:xfrm>
              <a:off x="0" y="969"/>
              <a:ext cx="503" cy="2753"/>
            </a:xfrm>
            <a:prstGeom prst="rightArrow">
              <a:avLst>
                <a:gd name="adj1" fmla="val 49981"/>
                <a:gd name="adj2" fmla="val 48065"/>
              </a:avLst>
            </a:prstGeom>
            <a:solidFill>
              <a:srgbClr val="808080"/>
            </a:solidFill>
            <a:ln w="9525">
              <a:noFill/>
              <a:miter lim="800000"/>
              <a:headEnd/>
              <a:tailEnd/>
            </a:ln>
            <a:effectLst/>
          </p:spPr>
          <p:txBody>
            <a:bodyPr wrap="none" anchor="ctr"/>
            <a:lstStyle/>
            <a:p>
              <a:pPr>
                <a:defRPr/>
              </a:pPr>
              <a:endParaRPr lang="en-US"/>
            </a:p>
          </p:txBody>
        </p:sp>
        <p:sp>
          <p:nvSpPr>
            <p:cNvPr id="25632" name="Text Box 26"/>
            <p:cNvSpPr txBox="1">
              <a:spLocks noChangeArrowheads="1"/>
            </p:cNvSpPr>
            <p:nvPr/>
          </p:nvSpPr>
          <p:spPr bwMode="auto">
            <a:xfrm rot="-5400000">
              <a:off x="-577" y="2227"/>
              <a:ext cx="1388" cy="231"/>
            </a:xfrm>
            <a:prstGeom prst="rect">
              <a:avLst/>
            </a:prstGeom>
            <a:noFill/>
            <a:ln w="9525">
              <a:noFill/>
              <a:miter lim="800000"/>
              <a:headEnd/>
              <a:tailEnd/>
            </a:ln>
          </p:spPr>
          <p:txBody>
            <a:bodyPr wrap="none">
              <a:spAutoFit/>
            </a:bodyPr>
            <a:lstStyle/>
            <a:p>
              <a:pPr eaLnBrk="1" hangingPunct="1"/>
              <a:r>
                <a:rPr lang="en-US" sz="1800" b="1">
                  <a:effectLst/>
                  <a:latin typeface="Arial" charset="0"/>
                </a:rPr>
                <a:t>System Processes</a:t>
              </a:r>
            </a:p>
          </p:txBody>
        </p:sp>
        <p:sp>
          <p:nvSpPr>
            <p:cNvPr id="249883" name="AutoShape 27"/>
            <p:cNvSpPr>
              <a:spLocks noChangeArrowheads="1"/>
            </p:cNvSpPr>
            <p:nvPr/>
          </p:nvSpPr>
          <p:spPr bwMode="auto">
            <a:xfrm>
              <a:off x="5241" y="992"/>
              <a:ext cx="522" cy="2753"/>
            </a:xfrm>
            <a:prstGeom prst="rightArrow">
              <a:avLst>
                <a:gd name="adj1" fmla="val 49981"/>
                <a:gd name="adj2" fmla="val 48065"/>
              </a:avLst>
            </a:prstGeom>
            <a:solidFill>
              <a:srgbClr val="808080"/>
            </a:solidFill>
            <a:ln w="9525">
              <a:noFill/>
              <a:miter lim="800000"/>
              <a:headEnd/>
              <a:tailEnd/>
            </a:ln>
            <a:effectLst/>
          </p:spPr>
          <p:txBody>
            <a:bodyPr wrap="none" anchor="ctr"/>
            <a:lstStyle/>
            <a:p>
              <a:pPr>
                <a:defRPr/>
              </a:pPr>
              <a:endParaRPr lang="en-US"/>
            </a:p>
          </p:txBody>
        </p:sp>
        <p:sp>
          <p:nvSpPr>
            <p:cNvPr id="25634" name="Text Box 28"/>
            <p:cNvSpPr txBox="1">
              <a:spLocks noChangeArrowheads="1"/>
            </p:cNvSpPr>
            <p:nvPr/>
          </p:nvSpPr>
          <p:spPr bwMode="auto">
            <a:xfrm rot="-5400000">
              <a:off x="4888" y="2308"/>
              <a:ext cx="1108" cy="231"/>
            </a:xfrm>
            <a:prstGeom prst="rect">
              <a:avLst/>
            </a:prstGeom>
            <a:noFill/>
            <a:ln w="9525">
              <a:noFill/>
              <a:miter lim="800000"/>
              <a:headEnd/>
              <a:tailEnd/>
            </a:ln>
          </p:spPr>
          <p:txBody>
            <a:bodyPr wrap="none">
              <a:spAutoFit/>
            </a:bodyPr>
            <a:lstStyle/>
            <a:p>
              <a:pPr eaLnBrk="1" hangingPunct="1"/>
              <a:r>
                <a:rPr lang="en-US" sz="1800" b="1">
                  <a:effectLst/>
                  <a:latin typeface="Arial" charset="0"/>
                </a:rPr>
                <a:t>Manufacturing</a:t>
              </a:r>
            </a:p>
          </p:txBody>
        </p:sp>
      </p:grpSp>
      <p:grpSp>
        <p:nvGrpSpPr>
          <p:cNvPr id="6" name="Group 29"/>
          <p:cNvGrpSpPr>
            <a:grpSpLocks/>
          </p:cNvGrpSpPr>
          <p:nvPr/>
        </p:nvGrpSpPr>
        <p:grpSpPr bwMode="auto">
          <a:xfrm>
            <a:off x="852488" y="2024063"/>
            <a:ext cx="3632200" cy="3949700"/>
            <a:chOff x="537" y="1275"/>
            <a:chExt cx="2288" cy="2488"/>
          </a:xfrm>
        </p:grpSpPr>
        <p:sp>
          <p:nvSpPr>
            <p:cNvPr id="25624" name="Text Box 30"/>
            <p:cNvSpPr txBox="1">
              <a:spLocks noChangeArrowheads="1"/>
            </p:cNvSpPr>
            <p:nvPr/>
          </p:nvSpPr>
          <p:spPr bwMode="auto">
            <a:xfrm>
              <a:off x="537" y="1275"/>
              <a:ext cx="2288" cy="231"/>
            </a:xfrm>
            <a:prstGeom prst="rect">
              <a:avLst/>
            </a:prstGeom>
            <a:noFill/>
            <a:ln w="9525" algn="ctr">
              <a:noFill/>
              <a:miter lim="800000"/>
              <a:headEnd/>
              <a:tailEnd/>
            </a:ln>
          </p:spPr>
          <p:txBody>
            <a:bodyPr>
              <a:spAutoFit/>
            </a:bodyPr>
            <a:lstStyle/>
            <a:p>
              <a:pPr algn="ctr"/>
              <a:r>
                <a:rPr lang="en-US" sz="1800" b="1" u="sng">
                  <a:effectLst/>
                  <a:latin typeface="Arial" charset="0"/>
                </a:rPr>
                <a:t>Supporting &amp; Key Processes</a:t>
              </a:r>
            </a:p>
          </p:txBody>
        </p:sp>
        <p:grpSp>
          <p:nvGrpSpPr>
            <p:cNvPr id="7" name="Group 31"/>
            <p:cNvGrpSpPr>
              <a:grpSpLocks/>
            </p:cNvGrpSpPr>
            <p:nvPr/>
          </p:nvGrpSpPr>
          <p:grpSpPr bwMode="auto">
            <a:xfrm>
              <a:off x="1430" y="1505"/>
              <a:ext cx="870" cy="2258"/>
              <a:chOff x="1430" y="1505"/>
              <a:chExt cx="870" cy="2258"/>
            </a:xfrm>
          </p:grpSpPr>
          <p:sp>
            <p:nvSpPr>
              <p:cNvPr id="25626" name="AutoShape 32">
                <a:hlinkClick r:id="" action="ppaction://noaction" highlightClick="1"/>
              </p:cNvPr>
              <p:cNvSpPr>
                <a:spLocks noChangeArrowheads="1"/>
              </p:cNvSpPr>
              <p:nvPr/>
            </p:nvSpPr>
            <p:spPr bwMode="auto">
              <a:xfrm rot="-5400000">
                <a:off x="909" y="2572"/>
                <a:ext cx="2258" cy="124"/>
              </a:xfrm>
              <a:prstGeom prst="actionButtonBlank">
                <a:avLst/>
              </a:prstGeom>
              <a:solidFill>
                <a:srgbClr val="006699"/>
              </a:solidFill>
              <a:ln w="9525">
                <a:noFill/>
                <a:miter lim="800000"/>
                <a:headEnd/>
                <a:tailEnd/>
              </a:ln>
            </p:spPr>
            <p:txBody>
              <a:bodyPr wrap="none" anchor="ctr"/>
              <a:lstStyle/>
              <a:p>
                <a:pPr algn="ctr"/>
                <a:r>
                  <a:rPr lang="en-US" sz="1600" b="1">
                    <a:effectLst/>
                    <a:latin typeface="Arial" charset="0"/>
                  </a:rPr>
                  <a:t>Requirements Validation</a:t>
                </a:r>
              </a:p>
            </p:txBody>
          </p:sp>
          <p:sp>
            <p:nvSpPr>
              <p:cNvPr id="25627" name="AutoShape 33">
                <a:hlinkClick r:id="" action="ppaction://noaction" highlightClick="1"/>
              </p:cNvPr>
              <p:cNvSpPr>
                <a:spLocks noChangeArrowheads="1"/>
              </p:cNvSpPr>
              <p:nvPr/>
            </p:nvSpPr>
            <p:spPr bwMode="auto">
              <a:xfrm rot="-5400000">
                <a:off x="713" y="2572"/>
                <a:ext cx="2258" cy="123"/>
              </a:xfrm>
              <a:prstGeom prst="actionButtonBlank">
                <a:avLst/>
              </a:prstGeom>
              <a:solidFill>
                <a:srgbClr val="339933"/>
              </a:solidFill>
              <a:ln w="9525">
                <a:noFill/>
                <a:miter lim="800000"/>
                <a:headEnd/>
                <a:tailEnd/>
              </a:ln>
            </p:spPr>
            <p:txBody>
              <a:bodyPr wrap="none" anchor="ctr"/>
              <a:lstStyle/>
              <a:p>
                <a:pPr algn="ctr"/>
                <a:r>
                  <a:rPr lang="en-US" sz="1600" b="1">
                    <a:effectLst/>
                    <a:latin typeface="Arial" charset="0"/>
                  </a:rPr>
                  <a:t>Process Assurance</a:t>
                </a:r>
              </a:p>
            </p:txBody>
          </p:sp>
          <p:sp>
            <p:nvSpPr>
              <p:cNvPr id="25628" name="AutoShape 34">
                <a:hlinkClick r:id="" action="ppaction://noaction" highlightClick="1"/>
              </p:cNvPr>
              <p:cNvSpPr>
                <a:spLocks noChangeArrowheads="1"/>
              </p:cNvSpPr>
              <p:nvPr/>
            </p:nvSpPr>
            <p:spPr bwMode="auto">
              <a:xfrm rot="-5400000">
                <a:off x="524" y="2572"/>
                <a:ext cx="2258" cy="123"/>
              </a:xfrm>
              <a:prstGeom prst="actionButtonBlank">
                <a:avLst/>
              </a:prstGeom>
              <a:solidFill>
                <a:srgbClr val="FFFF00"/>
              </a:solidFill>
              <a:ln w="9525">
                <a:noFill/>
                <a:miter lim="800000"/>
                <a:headEnd/>
                <a:tailEnd/>
              </a:ln>
            </p:spPr>
            <p:txBody>
              <a:bodyPr wrap="none" anchor="ctr"/>
              <a:lstStyle/>
              <a:p>
                <a:pPr algn="ctr"/>
                <a:r>
                  <a:rPr lang="en-US" sz="1600" b="1">
                    <a:solidFill>
                      <a:schemeClr val="tx1"/>
                    </a:solidFill>
                    <a:effectLst/>
                    <a:latin typeface="Arial" charset="0"/>
                  </a:rPr>
                  <a:t>Configuration Management</a:t>
                </a:r>
              </a:p>
            </p:txBody>
          </p:sp>
          <p:sp>
            <p:nvSpPr>
              <p:cNvPr id="25629" name="AutoShape 35">
                <a:hlinkClick r:id="" action="ppaction://noaction" highlightClick="1"/>
              </p:cNvPr>
              <p:cNvSpPr>
                <a:spLocks noChangeArrowheads="1"/>
              </p:cNvSpPr>
              <p:nvPr/>
            </p:nvSpPr>
            <p:spPr bwMode="auto">
              <a:xfrm rot="-5400000">
                <a:off x="577" y="2779"/>
                <a:ext cx="1830" cy="123"/>
              </a:xfrm>
              <a:prstGeom prst="actionButtonBlank">
                <a:avLst/>
              </a:prstGeom>
              <a:solidFill>
                <a:srgbClr val="FF6600"/>
              </a:solidFill>
              <a:ln w="9525">
                <a:noFill/>
                <a:miter lim="800000"/>
                <a:headEnd/>
                <a:tailEnd/>
              </a:ln>
            </p:spPr>
            <p:txBody>
              <a:bodyPr wrap="none" anchor="ctr"/>
              <a:lstStyle/>
              <a:p>
                <a:pPr algn="ctr"/>
                <a:r>
                  <a:rPr lang="en-US" sz="1600" b="1">
                    <a:solidFill>
                      <a:schemeClr val="tx1"/>
                    </a:solidFill>
                    <a:effectLst/>
                    <a:latin typeface="Arial" charset="0"/>
                  </a:rPr>
                  <a:t>Verification</a:t>
                </a:r>
              </a:p>
            </p:txBody>
          </p:sp>
          <p:sp>
            <p:nvSpPr>
              <p:cNvPr id="25630" name="AutoShape 36">
                <a:hlinkClick r:id="" action="ppaction://noaction" highlightClick="1"/>
              </p:cNvPr>
              <p:cNvSpPr>
                <a:spLocks noChangeArrowheads="1"/>
              </p:cNvSpPr>
              <p:nvPr/>
            </p:nvSpPr>
            <p:spPr bwMode="auto">
              <a:xfrm rot="-5400000">
                <a:off x="1109" y="2572"/>
                <a:ext cx="2258" cy="124"/>
              </a:xfrm>
              <a:prstGeom prst="actionButtonBlank">
                <a:avLst/>
              </a:prstGeom>
              <a:solidFill>
                <a:srgbClr val="333399"/>
              </a:solidFill>
              <a:ln w="9525">
                <a:noFill/>
                <a:miter lim="800000"/>
                <a:headEnd/>
                <a:tailEnd/>
              </a:ln>
            </p:spPr>
            <p:txBody>
              <a:bodyPr wrap="none" anchor="ctr"/>
              <a:lstStyle/>
              <a:p>
                <a:pPr algn="ctr"/>
                <a:r>
                  <a:rPr lang="en-US" sz="1600" b="1">
                    <a:effectLst/>
                    <a:latin typeface="Arial" charset="0"/>
                  </a:rPr>
                  <a:t>Certification Liaison</a:t>
                </a:r>
              </a:p>
            </p:txBody>
          </p:sp>
        </p:grpSp>
      </p:grpSp>
      <p:sp>
        <p:nvSpPr>
          <p:cNvPr id="249893" name="Documents"/>
          <p:cNvSpPr>
            <a:spLocks noEditPoints="1" noChangeArrowheads="1"/>
          </p:cNvSpPr>
          <p:nvPr/>
        </p:nvSpPr>
        <p:spPr bwMode="auto">
          <a:xfrm>
            <a:off x="2163763" y="1135063"/>
            <a:ext cx="557212" cy="75565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CC00"/>
          </a:solidFill>
          <a:ln w="9525">
            <a:solidFill>
              <a:schemeClr val="tx1"/>
            </a:solidFill>
            <a:miter lim="800000"/>
            <a:headEnd/>
            <a:tailEnd/>
          </a:ln>
          <a:effectLst>
            <a:outerShdw dist="107763" dir="2700000" algn="ctr" rotWithShape="0">
              <a:srgbClr val="808080"/>
            </a:outerShdw>
          </a:effectLst>
        </p:spPr>
        <p:txBody>
          <a:bodyPr/>
          <a:lstStyle/>
          <a:p>
            <a:pPr>
              <a:defRPr/>
            </a:pPr>
            <a:endParaRPr lang="en-US"/>
          </a:p>
        </p:txBody>
      </p:sp>
      <p:sp>
        <p:nvSpPr>
          <p:cNvPr id="249894" name="Text Box 38"/>
          <p:cNvSpPr txBox="1">
            <a:spLocks noChangeArrowheads="1"/>
          </p:cNvSpPr>
          <p:nvPr/>
        </p:nvSpPr>
        <p:spPr bwMode="auto">
          <a:xfrm>
            <a:off x="2093913" y="1303338"/>
            <a:ext cx="688975" cy="304800"/>
          </a:xfrm>
          <a:prstGeom prst="rect">
            <a:avLst/>
          </a:prstGeom>
          <a:noFill/>
          <a:ln w="9525" algn="ctr">
            <a:noFill/>
            <a:miter lim="800000"/>
            <a:headEnd/>
            <a:tailEnd/>
          </a:ln>
          <a:effectLst/>
        </p:spPr>
        <p:txBody>
          <a:bodyPr wrap="none">
            <a:spAutoFit/>
          </a:bodyPr>
          <a:lstStyle/>
          <a:p>
            <a:pPr>
              <a:defRPr/>
            </a:pPr>
            <a:r>
              <a:rPr lang="en-US" sz="1400" b="1">
                <a:solidFill>
                  <a:schemeClr val="tx1"/>
                </a:solidFill>
                <a:effectLst>
                  <a:outerShdw blurRad="38100" dist="38100" dir="2700000" algn="tl">
                    <a:srgbClr val="C0C0C0"/>
                  </a:outerShdw>
                </a:effectLst>
                <a:latin typeface="Arial" charset="0"/>
              </a:rPr>
              <a:t>PHAC</a:t>
            </a:r>
          </a:p>
        </p:txBody>
      </p:sp>
      <p:sp>
        <p:nvSpPr>
          <p:cNvPr id="249895" name="Documents"/>
          <p:cNvSpPr>
            <a:spLocks noEditPoints="1" noChangeArrowheads="1"/>
          </p:cNvSpPr>
          <p:nvPr/>
        </p:nvSpPr>
        <p:spPr bwMode="auto">
          <a:xfrm>
            <a:off x="2998788" y="1135063"/>
            <a:ext cx="555625" cy="75565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1"/>
          </a:solidFill>
          <a:ln w="9525">
            <a:solidFill>
              <a:schemeClr val="tx1"/>
            </a:solidFill>
            <a:miter lim="800000"/>
            <a:headEnd/>
            <a:tailEnd/>
          </a:ln>
          <a:effectLst>
            <a:outerShdw dist="107763" dir="2700000" algn="ctr" rotWithShape="0">
              <a:srgbClr val="808080"/>
            </a:outerShdw>
          </a:effectLst>
        </p:spPr>
        <p:txBody>
          <a:bodyPr/>
          <a:lstStyle/>
          <a:p>
            <a:pPr>
              <a:defRPr/>
            </a:pPr>
            <a:endParaRPr lang="en-US"/>
          </a:p>
        </p:txBody>
      </p:sp>
      <p:sp>
        <p:nvSpPr>
          <p:cNvPr id="249896" name="Text Box 40"/>
          <p:cNvSpPr txBox="1">
            <a:spLocks noChangeArrowheads="1"/>
          </p:cNvSpPr>
          <p:nvPr/>
        </p:nvSpPr>
        <p:spPr bwMode="auto">
          <a:xfrm>
            <a:off x="2984500" y="1303338"/>
            <a:ext cx="550863" cy="304800"/>
          </a:xfrm>
          <a:prstGeom prst="rect">
            <a:avLst/>
          </a:prstGeom>
          <a:noFill/>
          <a:ln w="9525" algn="ctr">
            <a:noFill/>
            <a:miter lim="800000"/>
            <a:headEnd/>
            <a:tailEnd/>
          </a:ln>
          <a:effectLst/>
        </p:spPr>
        <p:txBody>
          <a:bodyPr wrap="none">
            <a:spAutoFit/>
          </a:bodyPr>
          <a:lstStyle/>
          <a:p>
            <a:pPr>
              <a:defRPr/>
            </a:pPr>
            <a:r>
              <a:rPr lang="en-US" sz="1400" b="1">
                <a:solidFill>
                  <a:schemeClr val="tx1"/>
                </a:solidFill>
                <a:effectLst>
                  <a:outerShdw blurRad="38100" dist="38100" dir="2700000" algn="tl">
                    <a:srgbClr val="C0C0C0"/>
                  </a:outerShdw>
                </a:effectLst>
                <a:latin typeface="Arial" charset="0"/>
              </a:rPr>
              <a:t>V&amp;V</a:t>
            </a:r>
          </a:p>
        </p:txBody>
      </p:sp>
      <p:sp>
        <p:nvSpPr>
          <p:cNvPr id="249897" name="Documents"/>
          <p:cNvSpPr>
            <a:spLocks noEditPoints="1" noChangeArrowheads="1"/>
          </p:cNvSpPr>
          <p:nvPr/>
        </p:nvSpPr>
        <p:spPr bwMode="auto">
          <a:xfrm>
            <a:off x="5516563" y="1135063"/>
            <a:ext cx="558800" cy="75565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1"/>
          </a:solidFill>
          <a:ln w="9525">
            <a:solidFill>
              <a:schemeClr val="tx1"/>
            </a:solidFill>
            <a:miter lim="800000"/>
            <a:headEnd/>
            <a:tailEnd/>
          </a:ln>
          <a:effectLst>
            <a:outerShdw dist="107763" dir="2700000" algn="ctr" rotWithShape="0">
              <a:srgbClr val="808080"/>
            </a:outerShdw>
          </a:effectLst>
        </p:spPr>
        <p:txBody>
          <a:bodyPr/>
          <a:lstStyle/>
          <a:p>
            <a:pPr>
              <a:defRPr/>
            </a:pPr>
            <a:endParaRPr lang="en-US"/>
          </a:p>
        </p:txBody>
      </p:sp>
      <p:sp>
        <p:nvSpPr>
          <p:cNvPr id="249898" name="Text Box 42"/>
          <p:cNvSpPr txBox="1">
            <a:spLocks noChangeArrowheads="1"/>
          </p:cNvSpPr>
          <p:nvPr/>
        </p:nvSpPr>
        <p:spPr bwMode="auto">
          <a:xfrm>
            <a:off x="5486400" y="1303338"/>
            <a:ext cx="588963" cy="304800"/>
          </a:xfrm>
          <a:prstGeom prst="rect">
            <a:avLst/>
          </a:prstGeom>
          <a:noFill/>
          <a:ln w="9525" algn="ctr">
            <a:noFill/>
            <a:miter lim="800000"/>
            <a:headEnd/>
            <a:tailEnd/>
          </a:ln>
          <a:effectLst/>
        </p:spPr>
        <p:txBody>
          <a:bodyPr wrap="none">
            <a:spAutoFit/>
          </a:bodyPr>
          <a:lstStyle/>
          <a:p>
            <a:pPr>
              <a:defRPr/>
            </a:pPr>
            <a:r>
              <a:rPr lang="en-US" sz="1400" b="1">
                <a:solidFill>
                  <a:schemeClr val="tx1"/>
                </a:solidFill>
                <a:effectLst>
                  <a:outerShdw blurRad="38100" dist="38100" dir="2700000" algn="tl">
                    <a:srgbClr val="C0C0C0"/>
                  </a:outerShdw>
                </a:effectLst>
                <a:latin typeface="Arial" charset="0"/>
              </a:rPr>
              <a:t>HCM</a:t>
            </a:r>
          </a:p>
        </p:txBody>
      </p:sp>
      <p:sp>
        <p:nvSpPr>
          <p:cNvPr id="249899" name="Documents"/>
          <p:cNvSpPr>
            <a:spLocks noEditPoints="1" noChangeArrowheads="1"/>
          </p:cNvSpPr>
          <p:nvPr/>
        </p:nvSpPr>
        <p:spPr bwMode="auto">
          <a:xfrm>
            <a:off x="6353175" y="1135063"/>
            <a:ext cx="557213" cy="75565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1"/>
          </a:solidFill>
          <a:ln w="9525">
            <a:solidFill>
              <a:schemeClr val="tx1"/>
            </a:solidFill>
            <a:miter lim="800000"/>
            <a:headEnd/>
            <a:tailEnd/>
          </a:ln>
          <a:effectLst>
            <a:outerShdw dist="107763" dir="2700000" algn="ctr" rotWithShape="0">
              <a:srgbClr val="808080"/>
            </a:outerShdw>
          </a:effectLst>
        </p:spPr>
        <p:txBody>
          <a:bodyPr/>
          <a:lstStyle/>
          <a:p>
            <a:pPr>
              <a:defRPr/>
            </a:pPr>
            <a:endParaRPr lang="en-US"/>
          </a:p>
        </p:txBody>
      </p:sp>
      <p:sp>
        <p:nvSpPr>
          <p:cNvPr id="249900" name="Text Box 44"/>
          <p:cNvSpPr txBox="1">
            <a:spLocks noChangeArrowheads="1"/>
          </p:cNvSpPr>
          <p:nvPr/>
        </p:nvSpPr>
        <p:spPr bwMode="auto">
          <a:xfrm>
            <a:off x="6324600" y="1303338"/>
            <a:ext cx="560388" cy="304800"/>
          </a:xfrm>
          <a:prstGeom prst="rect">
            <a:avLst/>
          </a:prstGeom>
          <a:noFill/>
          <a:ln w="9525" algn="ctr">
            <a:noFill/>
            <a:miter lim="800000"/>
            <a:headEnd/>
            <a:tailEnd/>
          </a:ln>
          <a:effectLst/>
        </p:spPr>
        <p:txBody>
          <a:bodyPr wrap="none">
            <a:spAutoFit/>
          </a:bodyPr>
          <a:lstStyle/>
          <a:p>
            <a:pPr>
              <a:defRPr/>
            </a:pPr>
            <a:r>
              <a:rPr lang="en-US" sz="1400" b="1">
                <a:solidFill>
                  <a:schemeClr val="tx1"/>
                </a:solidFill>
                <a:effectLst>
                  <a:outerShdw blurRad="38100" dist="38100" dir="2700000" algn="tl">
                    <a:srgbClr val="C0C0C0"/>
                  </a:outerShdw>
                </a:effectLst>
                <a:latin typeface="Arial" charset="0"/>
              </a:rPr>
              <a:t>HPA</a:t>
            </a:r>
          </a:p>
        </p:txBody>
      </p:sp>
      <p:sp>
        <p:nvSpPr>
          <p:cNvPr id="25620" name="Text Box 45"/>
          <p:cNvSpPr txBox="1">
            <a:spLocks noChangeArrowheads="1"/>
          </p:cNvSpPr>
          <p:nvPr/>
        </p:nvSpPr>
        <p:spPr bwMode="auto">
          <a:xfrm>
            <a:off x="3883025" y="1128713"/>
            <a:ext cx="1257300" cy="396875"/>
          </a:xfrm>
          <a:prstGeom prst="rect">
            <a:avLst/>
          </a:prstGeom>
          <a:noFill/>
          <a:ln w="9525">
            <a:noFill/>
            <a:miter lim="800000"/>
            <a:headEnd/>
            <a:tailEnd/>
          </a:ln>
        </p:spPr>
        <p:txBody>
          <a:bodyPr wrap="none">
            <a:spAutoFit/>
          </a:bodyPr>
          <a:lstStyle/>
          <a:p>
            <a:r>
              <a:rPr lang="en-US" sz="2000" b="1">
                <a:solidFill>
                  <a:schemeClr val="tx1"/>
                </a:solidFill>
                <a:effectLst/>
                <a:latin typeface="Arial" charset="0"/>
              </a:rPr>
              <a:t>Planning</a:t>
            </a:r>
          </a:p>
        </p:txBody>
      </p:sp>
      <p:sp>
        <p:nvSpPr>
          <p:cNvPr id="249902" name="Documents"/>
          <p:cNvSpPr>
            <a:spLocks noEditPoints="1" noChangeArrowheads="1"/>
          </p:cNvSpPr>
          <p:nvPr/>
        </p:nvSpPr>
        <p:spPr bwMode="auto">
          <a:xfrm>
            <a:off x="7175500" y="1143000"/>
            <a:ext cx="557213" cy="75565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1"/>
          </a:solidFill>
          <a:ln w="9525">
            <a:solidFill>
              <a:schemeClr val="tx1"/>
            </a:solidFill>
            <a:miter lim="800000"/>
            <a:headEnd/>
            <a:tailEnd/>
          </a:ln>
          <a:effectLst>
            <a:outerShdw dist="107763" dir="2700000" algn="ctr" rotWithShape="0">
              <a:srgbClr val="808080"/>
            </a:outerShdw>
          </a:effectLst>
        </p:spPr>
        <p:txBody>
          <a:bodyPr/>
          <a:lstStyle/>
          <a:p>
            <a:pPr>
              <a:defRPr/>
            </a:pPr>
            <a:endParaRPr lang="en-US"/>
          </a:p>
        </p:txBody>
      </p:sp>
      <p:sp>
        <p:nvSpPr>
          <p:cNvPr id="249903" name="Text Box 47"/>
          <p:cNvSpPr txBox="1">
            <a:spLocks noChangeArrowheads="1"/>
          </p:cNvSpPr>
          <p:nvPr/>
        </p:nvSpPr>
        <p:spPr bwMode="auto">
          <a:xfrm>
            <a:off x="7162800" y="1311275"/>
            <a:ext cx="560388" cy="304800"/>
          </a:xfrm>
          <a:prstGeom prst="rect">
            <a:avLst/>
          </a:prstGeom>
          <a:noFill/>
          <a:ln w="9525" algn="ctr">
            <a:noFill/>
            <a:miter lim="800000"/>
            <a:headEnd/>
            <a:tailEnd/>
          </a:ln>
          <a:effectLst/>
        </p:spPr>
        <p:txBody>
          <a:bodyPr wrap="none">
            <a:spAutoFit/>
          </a:bodyPr>
          <a:lstStyle/>
          <a:p>
            <a:pPr>
              <a:defRPr/>
            </a:pPr>
            <a:r>
              <a:rPr lang="en-US" sz="1400" b="1">
                <a:solidFill>
                  <a:schemeClr val="tx1"/>
                </a:solidFill>
                <a:effectLst>
                  <a:outerShdw blurRad="38100" dist="38100" dir="2700000" algn="tl">
                    <a:srgbClr val="C0C0C0"/>
                  </a:outerShdw>
                </a:effectLst>
                <a:latin typeface="Arial" charset="0"/>
              </a:rPr>
              <a:t>HAS</a:t>
            </a:r>
          </a:p>
        </p:txBody>
      </p:sp>
      <p:sp>
        <p:nvSpPr>
          <p:cNvPr id="25623" name="Rectangle 48"/>
          <p:cNvSpPr>
            <a:spLocks noGrp="1" noChangeArrowheads="1"/>
          </p:cNvSpPr>
          <p:nvPr>
            <p:ph type="title"/>
          </p:nvPr>
        </p:nvSpPr>
        <p:spPr/>
        <p:txBody>
          <a:bodyPr/>
          <a:lstStyle/>
          <a:p>
            <a:r>
              <a:rPr lang="en-US" smtClean="0"/>
              <a:t>What is DO-254?</a:t>
            </a:r>
            <a:r>
              <a:rPr lang="en-US" sz="3000" smtClean="0"/>
              <a:t/>
            </a:r>
            <a:br>
              <a:rPr lang="en-US" sz="3000" smtClean="0"/>
            </a:br>
            <a:r>
              <a:rPr lang="en-US" sz="2000" i="1" smtClean="0"/>
              <a:t>A Requirements-Based Design Flow with Strict Process Assurance</a:t>
            </a:r>
          </a:p>
        </p:txBody>
      </p:sp>
      <p:sp>
        <p:nvSpPr>
          <p:cNvPr id="51" name="TextBox 50"/>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9879"/>
                                        </p:tgtEl>
                                        <p:attrNameLst>
                                          <p:attrName>style.visibility</p:attrName>
                                        </p:attrNameLst>
                                      </p:cBhvr>
                                      <p:to>
                                        <p:strVal val="visible"/>
                                      </p:to>
                                    </p:set>
                                    <p:animEffect transition="in" filter="wipe(up)">
                                      <p:cBhvr>
                                        <p:cTn id="12" dur="500"/>
                                        <p:tgtEl>
                                          <p:spTgt spid="24987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strVal val="#ppt_w*0.70"/>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0.70"/>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49862"/>
                                        </p:tgtEl>
                                        <p:attrNameLst>
                                          <p:attrName>style.visibility</p:attrName>
                                        </p:attrNameLst>
                                      </p:cBhvr>
                                      <p:to>
                                        <p:strVal val="visible"/>
                                      </p:to>
                                    </p:set>
                                    <p:anim calcmode="lin" valueType="num">
                                      <p:cBhvr>
                                        <p:cTn id="35" dur="1000" fill="hold"/>
                                        <p:tgtEl>
                                          <p:spTgt spid="249862"/>
                                        </p:tgtEl>
                                        <p:attrNameLst>
                                          <p:attrName>ppt_w</p:attrName>
                                        </p:attrNameLst>
                                      </p:cBhvr>
                                      <p:tavLst>
                                        <p:tav tm="0">
                                          <p:val>
                                            <p:strVal val="#ppt_w*0.70"/>
                                          </p:val>
                                        </p:tav>
                                        <p:tav tm="100000">
                                          <p:val>
                                            <p:strVal val="#ppt_w"/>
                                          </p:val>
                                        </p:tav>
                                      </p:tavLst>
                                    </p:anim>
                                    <p:anim calcmode="lin" valueType="num">
                                      <p:cBhvr>
                                        <p:cTn id="36" dur="1000" fill="hold"/>
                                        <p:tgtEl>
                                          <p:spTgt spid="249862"/>
                                        </p:tgtEl>
                                        <p:attrNameLst>
                                          <p:attrName>ppt_h</p:attrName>
                                        </p:attrNameLst>
                                      </p:cBhvr>
                                      <p:tavLst>
                                        <p:tav tm="0">
                                          <p:val>
                                            <p:strVal val="#ppt_h"/>
                                          </p:val>
                                        </p:tav>
                                        <p:tav tm="100000">
                                          <p:val>
                                            <p:strVal val="#ppt_h"/>
                                          </p:val>
                                        </p:tav>
                                      </p:tavLst>
                                    </p:anim>
                                    <p:animEffect transition="in" filter="fade">
                                      <p:cBhvr>
                                        <p:cTn id="37" dur="1000"/>
                                        <p:tgtEl>
                                          <p:spTgt spid="249862"/>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249863"/>
                                        </p:tgtEl>
                                        <p:attrNameLst>
                                          <p:attrName>style.visibility</p:attrName>
                                        </p:attrNameLst>
                                      </p:cBhvr>
                                      <p:to>
                                        <p:strVal val="visible"/>
                                      </p:to>
                                    </p:set>
                                    <p:anim calcmode="lin" valueType="num">
                                      <p:cBhvr>
                                        <p:cTn id="40" dur="1000" fill="hold"/>
                                        <p:tgtEl>
                                          <p:spTgt spid="249863"/>
                                        </p:tgtEl>
                                        <p:attrNameLst>
                                          <p:attrName>ppt_w</p:attrName>
                                        </p:attrNameLst>
                                      </p:cBhvr>
                                      <p:tavLst>
                                        <p:tav tm="0">
                                          <p:val>
                                            <p:strVal val="#ppt_w*0.70"/>
                                          </p:val>
                                        </p:tav>
                                        <p:tav tm="100000">
                                          <p:val>
                                            <p:strVal val="#ppt_w"/>
                                          </p:val>
                                        </p:tav>
                                      </p:tavLst>
                                    </p:anim>
                                    <p:anim calcmode="lin" valueType="num">
                                      <p:cBhvr>
                                        <p:cTn id="41" dur="1000" fill="hold"/>
                                        <p:tgtEl>
                                          <p:spTgt spid="249863"/>
                                        </p:tgtEl>
                                        <p:attrNameLst>
                                          <p:attrName>ppt_h</p:attrName>
                                        </p:attrNameLst>
                                      </p:cBhvr>
                                      <p:tavLst>
                                        <p:tav tm="0">
                                          <p:val>
                                            <p:strVal val="#ppt_h"/>
                                          </p:val>
                                        </p:tav>
                                        <p:tav tm="100000">
                                          <p:val>
                                            <p:strVal val="#ppt_h"/>
                                          </p:val>
                                        </p:tav>
                                      </p:tavLst>
                                    </p:anim>
                                    <p:animEffect transition="in" filter="fade">
                                      <p:cBhvr>
                                        <p:cTn id="42" dur="1000"/>
                                        <p:tgtEl>
                                          <p:spTgt spid="249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2" grpId="0" animBg="1"/>
      <p:bldP spid="249863" grpId="0" animBg="1"/>
      <p:bldP spid="24987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8"/>
          <p:cNvGrpSpPr>
            <a:grpSpLocks/>
          </p:cNvGrpSpPr>
          <p:nvPr/>
        </p:nvGrpSpPr>
        <p:grpSpPr bwMode="auto">
          <a:xfrm>
            <a:off x="4114800" y="1143000"/>
            <a:ext cx="2338388" cy="4633913"/>
            <a:chOff x="4114800" y="1143000"/>
            <a:chExt cx="2338754" cy="4633548"/>
          </a:xfrm>
        </p:grpSpPr>
        <p:sp>
          <p:nvSpPr>
            <p:cNvPr id="68" name="Isosceles Triangle 67"/>
            <p:cNvSpPr/>
            <p:nvPr/>
          </p:nvSpPr>
          <p:spPr bwMode="auto">
            <a:xfrm rot="5400000">
              <a:off x="2277526" y="2980274"/>
              <a:ext cx="4633548" cy="959000"/>
            </a:xfrm>
            <a:prstGeom prst="triangle">
              <a:avLst>
                <a:gd name="adj" fmla="val 46964"/>
              </a:avLst>
            </a:prstGeom>
            <a:solidFill>
              <a:schemeClr val="bg1">
                <a:lumMod val="65000"/>
              </a:schemeClr>
            </a:solidFill>
            <a:ln w="12700" cap="flat" cmpd="sng" algn="ctr">
              <a:noFill/>
              <a:prstDash val="solid"/>
              <a:round/>
              <a:headEnd type="none" w="sm" len="sm"/>
              <a:tailEnd type="stealth" w="med" len="med"/>
            </a:ln>
            <a:effectLst/>
          </p:spPr>
          <p:txBody>
            <a:bodyPr/>
            <a:lstStyle/>
            <a:p>
              <a:pPr eaLnBrk="1" hangingPunct="1">
                <a:defRPr/>
              </a:pPr>
              <a:endParaRPr lang="en-US" sz="1600">
                <a:solidFill>
                  <a:schemeClr val="tx1"/>
                </a:solidFill>
                <a:effectLst/>
                <a:latin typeface="Arial" charset="0"/>
              </a:endParaRPr>
            </a:p>
          </p:txBody>
        </p:sp>
        <p:sp>
          <p:nvSpPr>
            <p:cNvPr id="67" name="Rounded Rectangle 66"/>
            <p:cNvSpPr/>
            <p:nvPr/>
          </p:nvSpPr>
          <p:spPr bwMode="auto">
            <a:xfrm>
              <a:off x="5046780" y="1635369"/>
              <a:ext cx="1389184" cy="3516923"/>
            </a:xfrm>
            <a:prstGeom prst="roundRect">
              <a:avLst/>
            </a:prstGeom>
            <a:ln>
              <a:solidFill>
                <a:schemeClr val="bg1"/>
              </a:solidFill>
              <a:headEnd type="none" w="sm" len="sm"/>
              <a:tailEnd type="stealth" w="med" len="med"/>
            </a:ln>
          </p:spPr>
          <p:style>
            <a:lnRef idx="0">
              <a:schemeClr val="accent1"/>
            </a:lnRef>
            <a:fillRef idx="3">
              <a:schemeClr val="accent1"/>
            </a:fillRef>
            <a:effectRef idx="3">
              <a:schemeClr val="accent1"/>
            </a:effectRef>
            <a:fontRef idx="minor">
              <a:schemeClr val="lt1"/>
            </a:fontRef>
          </p:style>
          <p:txBody>
            <a:bodyPr/>
            <a:lstStyle/>
            <a:p>
              <a:pPr eaLnBrk="1" hangingPunct="1">
                <a:defRPr/>
              </a:pPr>
              <a:endParaRPr lang="en-US" sz="1600">
                <a:solidFill>
                  <a:schemeClr val="tx1"/>
                </a:solidFill>
                <a:effectLst/>
                <a:latin typeface="Arial" charset="0"/>
              </a:endParaRPr>
            </a:p>
          </p:txBody>
        </p:sp>
        <p:sp>
          <p:nvSpPr>
            <p:cNvPr id="26713" name="Text Box 24"/>
            <p:cNvSpPr txBox="1">
              <a:spLocks noChangeArrowheads="1"/>
            </p:cNvSpPr>
            <p:nvPr/>
          </p:nvSpPr>
          <p:spPr bwMode="auto">
            <a:xfrm>
              <a:off x="5011616" y="1761176"/>
              <a:ext cx="1441938" cy="3416051"/>
            </a:xfrm>
            <a:prstGeom prst="rect">
              <a:avLst/>
            </a:prstGeom>
            <a:noFill/>
            <a:ln w="9525">
              <a:noFill/>
              <a:miter lim="800000"/>
              <a:headEnd/>
              <a:tailEnd/>
            </a:ln>
          </p:spPr>
          <p:txBody>
            <a:bodyPr>
              <a:spAutoFit/>
            </a:bodyPr>
            <a:lstStyle/>
            <a:p>
              <a:pPr algn="ctr" eaLnBrk="1" hangingPunct="1"/>
              <a:r>
                <a:rPr lang="en-US" sz="1800" b="1" u="sng">
                  <a:effectLst/>
                  <a:latin typeface="Arial" charset="0"/>
                </a:rPr>
                <a:t>Thorough</a:t>
              </a:r>
              <a:br>
                <a:rPr lang="en-US" sz="1800" b="1" u="sng">
                  <a:effectLst/>
                  <a:latin typeface="Arial" charset="0"/>
                </a:rPr>
              </a:br>
              <a:r>
                <a:rPr lang="en-US" sz="1800" b="1" u="sng">
                  <a:effectLst/>
                  <a:latin typeface="Arial" charset="0"/>
                </a:rPr>
                <a:t>Verification</a:t>
              </a:r>
            </a:p>
            <a:p>
              <a:pPr eaLnBrk="1" hangingPunct="1"/>
              <a:endParaRPr lang="en-US" sz="1800" b="1">
                <a:effectLst/>
                <a:latin typeface="Arial" charset="0"/>
              </a:endParaRPr>
            </a:p>
            <a:p>
              <a:pPr eaLnBrk="1" hangingPunct="1">
                <a:buFont typeface="Arial" charset="0"/>
                <a:buChar char="•"/>
              </a:pPr>
              <a:r>
                <a:rPr lang="en-US" sz="1800" b="1">
                  <a:effectLst/>
                  <a:latin typeface="Arial" charset="0"/>
                </a:rPr>
                <a:t>RTL</a:t>
              </a:r>
            </a:p>
            <a:p>
              <a:pPr eaLnBrk="1" hangingPunct="1">
                <a:buFont typeface="Arial" charset="0"/>
                <a:buChar char="•"/>
              </a:pPr>
              <a:endParaRPr lang="en-US" sz="1800" b="1">
                <a:effectLst/>
                <a:latin typeface="Arial" charset="0"/>
              </a:endParaRPr>
            </a:p>
            <a:p>
              <a:pPr eaLnBrk="1" hangingPunct="1">
                <a:buFont typeface="Arial" charset="0"/>
                <a:buChar char="•"/>
              </a:pPr>
              <a:r>
                <a:rPr lang="en-US" sz="1800" b="1">
                  <a:effectLst/>
                  <a:latin typeface="Arial" charset="0"/>
                </a:rPr>
                <a:t>Gate-level</a:t>
              </a:r>
            </a:p>
            <a:p>
              <a:pPr eaLnBrk="1" hangingPunct="1">
                <a:buFont typeface="Arial" charset="0"/>
                <a:buChar char="•"/>
              </a:pPr>
              <a:endParaRPr lang="en-US" sz="1800" b="1">
                <a:effectLst/>
                <a:latin typeface="Arial" charset="0"/>
              </a:endParaRPr>
            </a:p>
            <a:p>
              <a:pPr eaLnBrk="1" hangingPunct="1">
                <a:buFont typeface="Arial" charset="0"/>
                <a:buChar char="•"/>
              </a:pPr>
              <a:r>
                <a:rPr lang="en-US" sz="1800" b="1">
                  <a:effectLst/>
                  <a:latin typeface="Arial" charset="0"/>
                </a:rPr>
                <a:t>Timing</a:t>
              </a:r>
            </a:p>
            <a:p>
              <a:pPr eaLnBrk="1" hangingPunct="1">
                <a:buFont typeface="Arial" charset="0"/>
                <a:buChar char="•"/>
              </a:pPr>
              <a:endParaRPr lang="en-US" sz="1800" b="1">
                <a:effectLst/>
                <a:latin typeface="Arial" charset="0"/>
              </a:endParaRPr>
            </a:p>
            <a:p>
              <a:pPr eaLnBrk="1" hangingPunct="1">
                <a:buFont typeface="Arial" charset="0"/>
                <a:buChar char="•"/>
              </a:pPr>
              <a:r>
                <a:rPr lang="en-US" sz="1800" b="1">
                  <a:effectLst/>
                  <a:latin typeface="Arial" charset="0"/>
                </a:rPr>
                <a:t>Hardware</a:t>
              </a:r>
            </a:p>
            <a:p>
              <a:pPr eaLnBrk="1" hangingPunct="1">
                <a:buFont typeface="Arial" charset="0"/>
                <a:buChar char="•"/>
              </a:pPr>
              <a:endParaRPr lang="en-US" sz="1800" b="1">
                <a:effectLst/>
                <a:latin typeface="Arial" charset="0"/>
              </a:endParaRPr>
            </a:p>
            <a:p>
              <a:pPr eaLnBrk="1" hangingPunct="1">
                <a:buFont typeface="Arial" charset="0"/>
                <a:buChar char="•"/>
              </a:pPr>
              <a:r>
                <a:rPr lang="en-US" sz="1800" b="1">
                  <a:effectLst/>
                  <a:latin typeface="Arial" charset="0"/>
                </a:rPr>
                <a:t>In-System</a:t>
              </a:r>
            </a:p>
          </p:txBody>
        </p:sp>
      </p:grpSp>
      <p:pic>
        <p:nvPicPr>
          <p:cNvPr id="18485" name="Picture 53" descr="http://www.multiflexcircuits.com/Portals/0/multiflex/Circuit%20Board%201.jpg"/>
          <p:cNvPicPr>
            <a:picLocks noChangeAspect="1" noChangeArrowheads="1"/>
          </p:cNvPicPr>
          <p:nvPr/>
        </p:nvPicPr>
        <p:blipFill>
          <a:blip r:embed="rId3" cstate="print"/>
          <a:srcRect/>
          <a:stretch>
            <a:fillRect/>
          </a:stretch>
        </p:blipFill>
        <p:spPr bwMode="auto">
          <a:xfrm>
            <a:off x="4360984" y="5363307"/>
            <a:ext cx="1002323" cy="826477"/>
          </a:xfrm>
          <a:prstGeom prst="rect">
            <a:avLst/>
          </a:prstGeom>
          <a:noFill/>
          <a:scene3d>
            <a:camera prst="perspectiveRelaxed"/>
            <a:lightRig rig="threePt" dir="t"/>
          </a:scene3d>
        </p:spPr>
      </p:pic>
      <p:sp>
        <p:nvSpPr>
          <p:cNvPr id="26628" name="Rectangle 5"/>
          <p:cNvSpPr>
            <a:spLocks noGrp="1" noChangeArrowheads="1"/>
          </p:cNvSpPr>
          <p:nvPr>
            <p:ph type="ftr" sz="quarter" idx="10"/>
          </p:nvPr>
        </p:nvSpPr>
        <p:spPr>
          <a:xfrm>
            <a:off x="1828800" y="6604000"/>
            <a:ext cx="3217863" cy="254000"/>
          </a:xfrm>
          <a:noFill/>
        </p:spPr>
        <p:txBody>
          <a:bodyPr/>
          <a:lstStyle/>
          <a:p>
            <a:r>
              <a:rPr lang="en-US" smtClean="0"/>
              <a:t>MEL, DO-254 Overview for MAPLD 2009</a:t>
            </a:r>
          </a:p>
        </p:txBody>
      </p:sp>
      <p:sp>
        <p:nvSpPr>
          <p:cNvPr id="26629" name="Rectangle 6"/>
          <p:cNvSpPr>
            <a:spLocks noGrp="1" noChangeArrowheads="1"/>
          </p:cNvSpPr>
          <p:nvPr>
            <p:ph type="sldNum" sz="quarter" idx="11"/>
          </p:nvPr>
        </p:nvSpPr>
        <p:spPr>
          <a:noFill/>
        </p:spPr>
        <p:txBody>
          <a:bodyPr/>
          <a:lstStyle/>
          <a:p>
            <a:fld id="{AC2160E1-6348-430B-A8A1-9371971E379F}" type="slidenum">
              <a:rPr lang="en-US" smtClean="0"/>
              <a:pPr/>
              <a:t>12</a:t>
            </a:fld>
            <a:endParaRPr lang="en-US" smtClean="0"/>
          </a:p>
        </p:txBody>
      </p:sp>
      <p:sp>
        <p:nvSpPr>
          <p:cNvPr id="26630" name="Rectangle 2"/>
          <p:cNvSpPr>
            <a:spLocks noGrp="1" noChangeArrowheads="1"/>
          </p:cNvSpPr>
          <p:nvPr>
            <p:ph type="title" idx="4294967295"/>
          </p:nvPr>
        </p:nvSpPr>
        <p:spPr>
          <a:xfrm>
            <a:off x="873125" y="152400"/>
            <a:ext cx="7704138" cy="914400"/>
          </a:xfrm>
        </p:spPr>
        <p:txBody>
          <a:bodyPr/>
          <a:lstStyle/>
          <a:p>
            <a:r>
              <a:rPr lang="en-US" smtClean="0"/>
              <a:t>A DO-254 Compliant FPGA Flow</a:t>
            </a:r>
          </a:p>
        </p:txBody>
      </p:sp>
      <p:sp>
        <p:nvSpPr>
          <p:cNvPr id="208930" name="Line 34"/>
          <p:cNvSpPr>
            <a:spLocks noChangeShapeType="1"/>
          </p:cNvSpPr>
          <p:nvPr/>
        </p:nvSpPr>
        <p:spPr bwMode="auto">
          <a:xfrm>
            <a:off x="2882900" y="2874963"/>
            <a:ext cx="0" cy="176212"/>
          </a:xfrm>
          <a:prstGeom prst="line">
            <a:avLst/>
          </a:prstGeom>
          <a:noFill/>
          <a:ln w="38100">
            <a:noFill/>
            <a:round/>
            <a:headEnd/>
            <a:tailEnd type="triangle" w="med" len="med"/>
          </a:ln>
          <a:effectLst/>
        </p:spPr>
        <p:txBody>
          <a:bodyPr/>
          <a:lstStyle/>
          <a:p>
            <a:pPr>
              <a:defRPr/>
            </a:pPr>
            <a:endParaRPr lang="en-US"/>
          </a:p>
        </p:txBody>
      </p:sp>
      <p:sp>
        <p:nvSpPr>
          <p:cNvPr id="208931" name="Line 35"/>
          <p:cNvSpPr>
            <a:spLocks noChangeShapeType="1"/>
          </p:cNvSpPr>
          <p:nvPr/>
        </p:nvSpPr>
        <p:spPr bwMode="auto">
          <a:xfrm>
            <a:off x="3821113" y="3349625"/>
            <a:ext cx="0" cy="177800"/>
          </a:xfrm>
          <a:prstGeom prst="line">
            <a:avLst/>
          </a:prstGeom>
          <a:noFill/>
          <a:ln w="38100">
            <a:solidFill>
              <a:schemeClr val="tx1"/>
            </a:solidFill>
            <a:round/>
            <a:headEnd/>
            <a:tailEnd type="triangle" w="med" len="med"/>
          </a:ln>
          <a:effectLst/>
        </p:spPr>
        <p:txBody>
          <a:bodyPr/>
          <a:lstStyle/>
          <a:p>
            <a:pPr>
              <a:defRPr/>
            </a:pPr>
            <a:endParaRPr lang="en-US"/>
          </a:p>
        </p:txBody>
      </p:sp>
      <p:sp>
        <p:nvSpPr>
          <p:cNvPr id="208933" name="Line 37"/>
          <p:cNvSpPr>
            <a:spLocks noChangeShapeType="1"/>
          </p:cNvSpPr>
          <p:nvPr/>
        </p:nvSpPr>
        <p:spPr bwMode="auto">
          <a:xfrm>
            <a:off x="3821113" y="2054225"/>
            <a:ext cx="0" cy="176213"/>
          </a:xfrm>
          <a:prstGeom prst="line">
            <a:avLst/>
          </a:prstGeom>
          <a:noFill/>
          <a:ln w="38100">
            <a:noFill/>
            <a:round/>
            <a:headEnd/>
            <a:tailEnd type="triangle" w="med" len="med"/>
          </a:ln>
          <a:effectLst/>
        </p:spPr>
        <p:txBody>
          <a:bodyPr/>
          <a:lstStyle/>
          <a:p>
            <a:pPr>
              <a:defRPr/>
            </a:pPr>
            <a:endParaRPr lang="en-US"/>
          </a:p>
        </p:txBody>
      </p:sp>
      <p:pic>
        <p:nvPicPr>
          <p:cNvPr id="26634" name="Picture 39" descr="asic_simple"/>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71825" y="5568950"/>
            <a:ext cx="1400175" cy="679450"/>
          </a:xfrm>
          <a:prstGeom prst="rect">
            <a:avLst/>
          </a:prstGeom>
          <a:noFill/>
          <a:ln w="9525">
            <a:noFill/>
            <a:miter lim="800000"/>
            <a:headEnd/>
            <a:tailEnd/>
          </a:ln>
        </p:spPr>
      </p:pic>
      <p:sp>
        <p:nvSpPr>
          <p:cNvPr id="208936" name="AutoShape 40"/>
          <p:cNvSpPr>
            <a:spLocks noChangeArrowheads="1"/>
          </p:cNvSpPr>
          <p:nvPr/>
        </p:nvSpPr>
        <p:spPr bwMode="auto">
          <a:xfrm>
            <a:off x="3552825" y="1162050"/>
            <a:ext cx="762000" cy="4724400"/>
          </a:xfrm>
          <a:prstGeom prst="downArrow">
            <a:avLst>
              <a:gd name="adj1" fmla="val 50000"/>
              <a:gd name="adj2" fmla="val 61426"/>
            </a:avLst>
          </a:prstGeom>
          <a:gradFill rotWithShape="1">
            <a:gsLst>
              <a:gs pos="0">
                <a:schemeClr val="bg2">
                  <a:alpha val="48000"/>
                </a:schemeClr>
              </a:gs>
              <a:gs pos="100000">
                <a:schemeClr val="bg2">
                  <a:gamma/>
                  <a:shade val="46275"/>
                  <a:invGamma/>
                </a:schemeClr>
              </a:gs>
            </a:gsLst>
            <a:lin ang="5400000" scaled="1"/>
          </a:gradFill>
          <a:ln w="9525">
            <a:solidFill>
              <a:schemeClr val="bg2"/>
            </a:solidFill>
            <a:miter lim="800000"/>
            <a:headEnd/>
            <a:tailEnd/>
          </a:ln>
          <a:effectLst/>
        </p:spPr>
        <p:txBody>
          <a:bodyPr wrap="none" anchor="ctr"/>
          <a:lstStyle/>
          <a:p>
            <a:pPr>
              <a:defRPr/>
            </a:pPr>
            <a:endParaRPr lang="en-US"/>
          </a:p>
        </p:txBody>
      </p:sp>
      <p:sp>
        <p:nvSpPr>
          <p:cNvPr id="208937" name="Rectangle 41"/>
          <p:cNvSpPr>
            <a:spLocks noChangeArrowheads="1"/>
          </p:cNvSpPr>
          <p:nvPr/>
        </p:nvSpPr>
        <p:spPr bwMode="auto">
          <a:xfrm>
            <a:off x="3016103" y="2222500"/>
            <a:ext cx="1679575" cy="31115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defRPr/>
            </a:pPr>
            <a:r>
              <a:rPr lang="en-US" sz="1400" b="1" dirty="0">
                <a:solidFill>
                  <a:schemeClr val="bg1"/>
                </a:solidFill>
                <a:effectLst/>
                <a:latin typeface="Arial" charset="0"/>
              </a:rPr>
              <a:t>Concept Design</a:t>
            </a:r>
          </a:p>
        </p:txBody>
      </p:sp>
      <p:sp>
        <p:nvSpPr>
          <p:cNvPr id="208938" name="Rectangle 42"/>
          <p:cNvSpPr>
            <a:spLocks noChangeArrowheads="1"/>
          </p:cNvSpPr>
          <p:nvPr/>
        </p:nvSpPr>
        <p:spPr bwMode="auto">
          <a:xfrm>
            <a:off x="3019278" y="2686050"/>
            <a:ext cx="1676400" cy="34766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defRPr/>
            </a:pPr>
            <a:r>
              <a:rPr lang="en-US" sz="1400" b="1">
                <a:solidFill>
                  <a:schemeClr val="bg1"/>
                </a:solidFill>
                <a:effectLst/>
                <a:latin typeface="Arial" charset="0"/>
              </a:rPr>
              <a:t>RTL Design</a:t>
            </a:r>
          </a:p>
        </p:txBody>
      </p:sp>
      <p:sp>
        <p:nvSpPr>
          <p:cNvPr id="208939" name="Rectangle 43"/>
          <p:cNvSpPr>
            <a:spLocks noChangeArrowheads="1"/>
          </p:cNvSpPr>
          <p:nvPr/>
        </p:nvSpPr>
        <p:spPr bwMode="auto">
          <a:xfrm>
            <a:off x="3016103" y="3752850"/>
            <a:ext cx="1679575" cy="34766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defRPr/>
            </a:pPr>
            <a:r>
              <a:rPr lang="en-US" sz="1400" b="1">
                <a:solidFill>
                  <a:schemeClr val="bg1"/>
                </a:solidFill>
                <a:effectLst/>
                <a:latin typeface="Arial" charset="0"/>
              </a:rPr>
              <a:t>Place &amp; Route</a:t>
            </a:r>
          </a:p>
        </p:txBody>
      </p:sp>
      <p:sp>
        <p:nvSpPr>
          <p:cNvPr id="208940" name="Rectangle 44"/>
          <p:cNvSpPr>
            <a:spLocks noChangeArrowheads="1"/>
          </p:cNvSpPr>
          <p:nvPr/>
        </p:nvSpPr>
        <p:spPr bwMode="auto">
          <a:xfrm>
            <a:off x="3019278" y="4738688"/>
            <a:ext cx="1679575" cy="30956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defRPr/>
            </a:pPr>
            <a:r>
              <a:rPr lang="en-US" sz="1400" b="1">
                <a:effectLst/>
                <a:latin typeface="Arial" charset="0"/>
              </a:rPr>
              <a:t>Program Device</a:t>
            </a:r>
          </a:p>
        </p:txBody>
      </p:sp>
      <p:sp>
        <p:nvSpPr>
          <p:cNvPr id="208941" name="Rectangle 45"/>
          <p:cNvSpPr>
            <a:spLocks noChangeArrowheads="1"/>
          </p:cNvSpPr>
          <p:nvPr/>
        </p:nvSpPr>
        <p:spPr bwMode="auto">
          <a:xfrm>
            <a:off x="3016103" y="1706880"/>
            <a:ext cx="1679575" cy="35877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defRPr/>
            </a:pPr>
            <a:r>
              <a:rPr lang="en-US" sz="1400" b="1" dirty="0">
                <a:solidFill>
                  <a:schemeClr val="bg1"/>
                </a:solidFill>
                <a:effectLst/>
                <a:latin typeface="Arial" charset="0"/>
              </a:rPr>
              <a:t>Requirements</a:t>
            </a:r>
          </a:p>
        </p:txBody>
      </p:sp>
      <p:sp>
        <p:nvSpPr>
          <p:cNvPr id="208942" name="Rectangle 46"/>
          <p:cNvSpPr>
            <a:spLocks noChangeArrowheads="1"/>
          </p:cNvSpPr>
          <p:nvPr/>
        </p:nvSpPr>
        <p:spPr bwMode="auto">
          <a:xfrm>
            <a:off x="3016103" y="1280160"/>
            <a:ext cx="1679575" cy="304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defRPr/>
            </a:pPr>
            <a:r>
              <a:rPr lang="en-US" sz="1400" b="1" dirty="0">
                <a:solidFill>
                  <a:schemeClr val="bg1"/>
                </a:solidFill>
                <a:effectLst/>
                <a:latin typeface="Arial" charset="0"/>
              </a:rPr>
              <a:t>Planning</a:t>
            </a:r>
          </a:p>
        </p:txBody>
      </p:sp>
      <p:sp>
        <p:nvSpPr>
          <p:cNvPr id="208948" name="Rectangle 52"/>
          <p:cNvSpPr>
            <a:spLocks noChangeArrowheads="1"/>
          </p:cNvSpPr>
          <p:nvPr/>
        </p:nvSpPr>
        <p:spPr bwMode="auto">
          <a:xfrm>
            <a:off x="3019278" y="3219450"/>
            <a:ext cx="1676400" cy="34766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defRPr/>
            </a:pPr>
            <a:r>
              <a:rPr lang="en-US" sz="1400" b="1">
                <a:solidFill>
                  <a:schemeClr val="bg1"/>
                </a:solidFill>
                <a:effectLst/>
                <a:latin typeface="Arial" charset="0"/>
              </a:rPr>
              <a:t>Synthesis</a:t>
            </a:r>
          </a:p>
        </p:txBody>
      </p:sp>
      <p:sp>
        <p:nvSpPr>
          <p:cNvPr id="208934" name="Line 38"/>
          <p:cNvSpPr>
            <a:spLocks noChangeShapeType="1"/>
          </p:cNvSpPr>
          <p:nvPr/>
        </p:nvSpPr>
        <p:spPr bwMode="auto">
          <a:xfrm>
            <a:off x="3192463" y="1508125"/>
            <a:ext cx="0" cy="177800"/>
          </a:xfrm>
          <a:prstGeom prst="line">
            <a:avLst/>
          </a:prstGeom>
          <a:noFill/>
          <a:ln w="38100">
            <a:noFill/>
            <a:round/>
            <a:headEnd/>
            <a:tailEnd type="triangle" w="med" len="med"/>
          </a:ln>
          <a:effectLst/>
        </p:spPr>
        <p:txBody>
          <a:bodyPr/>
          <a:lstStyle/>
          <a:p>
            <a:pPr>
              <a:defRPr/>
            </a:pPr>
            <a:endParaRPr lang="en-US"/>
          </a:p>
        </p:txBody>
      </p:sp>
      <p:grpSp>
        <p:nvGrpSpPr>
          <p:cNvPr id="3" name="Group 60"/>
          <p:cNvGrpSpPr>
            <a:grpSpLocks/>
          </p:cNvGrpSpPr>
          <p:nvPr/>
        </p:nvGrpSpPr>
        <p:grpSpPr bwMode="auto">
          <a:xfrm>
            <a:off x="457200" y="1282700"/>
            <a:ext cx="2559050" cy="314325"/>
            <a:chOff x="1454476" y="1318084"/>
            <a:chExt cx="2560033" cy="313329"/>
          </a:xfrm>
        </p:grpSpPr>
        <p:sp>
          <p:nvSpPr>
            <p:cNvPr id="26705" name="Text Box 15"/>
            <p:cNvSpPr txBox="1">
              <a:spLocks noChangeArrowheads="1"/>
            </p:cNvSpPr>
            <p:nvPr/>
          </p:nvSpPr>
          <p:spPr bwMode="auto">
            <a:xfrm>
              <a:off x="1454476" y="1318084"/>
              <a:ext cx="1955218" cy="313329"/>
            </a:xfrm>
            <a:prstGeom prst="rect">
              <a:avLst/>
            </a:prstGeom>
            <a:noFill/>
            <a:ln w="9525">
              <a:noFill/>
              <a:miter lim="800000"/>
              <a:headEnd/>
              <a:tailEnd/>
            </a:ln>
          </p:spPr>
          <p:txBody>
            <a:bodyPr wrap="none">
              <a:spAutoFit/>
            </a:bodyPr>
            <a:lstStyle/>
            <a:p>
              <a:pPr eaLnBrk="1" hangingPunct="1">
                <a:lnSpc>
                  <a:spcPct val="80000"/>
                </a:lnSpc>
              </a:pPr>
              <a:r>
                <a:rPr lang="en-US" sz="1800" b="1">
                  <a:solidFill>
                    <a:schemeClr val="tx1"/>
                  </a:solidFill>
                  <a:effectLst/>
                  <a:latin typeface="Arial" charset="0"/>
                </a:rPr>
                <a:t>Establish Plans </a:t>
              </a:r>
            </a:p>
          </p:txBody>
        </p:sp>
        <p:sp>
          <p:nvSpPr>
            <p:cNvPr id="46" name="Right Arrow 45"/>
            <p:cNvSpPr/>
            <p:nvPr/>
          </p:nvSpPr>
          <p:spPr>
            <a:xfrm>
              <a:off x="3362999" y="1325880"/>
              <a:ext cx="651510" cy="297180"/>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grpSp>
      <p:grpSp>
        <p:nvGrpSpPr>
          <p:cNvPr id="4" name="Group 61"/>
          <p:cNvGrpSpPr>
            <a:grpSpLocks/>
          </p:cNvGrpSpPr>
          <p:nvPr/>
        </p:nvGrpSpPr>
        <p:grpSpPr bwMode="auto">
          <a:xfrm>
            <a:off x="666750" y="1700213"/>
            <a:ext cx="2349500" cy="312737"/>
            <a:chOff x="1669718" y="1711197"/>
            <a:chExt cx="2348699" cy="313321"/>
          </a:xfrm>
        </p:grpSpPr>
        <p:sp>
          <p:nvSpPr>
            <p:cNvPr id="26701" name="Text Box 15"/>
            <p:cNvSpPr txBox="1">
              <a:spLocks noChangeArrowheads="1"/>
            </p:cNvSpPr>
            <p:nvPr/>
          </p:nvSpPr>
          <p:spPr bwMode="auto">
            <a:xfrm>
              <a:off x="1669718" y="1711197"/>
              <a:ext cx="1684506" cy="313321"/>
            </a:xfrm>
            <a:prstGeom prst="rect">
              <a:avLst/>
            </a:prstGeom>
            <a:noFill/>
            <a:ln w="9525">
              <a:noFill/>
              <a:miter lim="800000"/>
              <a:headEnd/>
              <a:tailEnd/>
            </a:ln>
          </p:spPr>
          <p:txBody>
            <a:bodyPr wrap="none">
              <a:spAutoFit/>
            </a:bodyPr>
            <a:lstStyle/>
            <a:p>
              <a:pPr eaLnBrk="1" hangingPunct="1">
                <a:lnSpc>
                  <a:spcPct val="80000"/>
                </a:lnSpc>
              </a:pPr>
              <a:r>
                <a:rPr lang="en-US" sz="1800" b="1">
                  <a:solidFill>
                    <a:schemeClr val="tx1"/>
                  </a:solidFill>
                  <a:effectLst/>
                  <a:latin typeface="Arial" charset="0"/>
                </a:rPr>
                <a:t>Capture Reqs</a:t>
              </a:r>
            </a:p>
          </p:txBody>
        </p:sp>
        <p:sp>
          <p:nvSpPr>
            <p:cNvPr id="48" name="Right Arrow 47"/>
            <p:cNvSpPr/>
            <p:nvPr/>
          </p:nvSpPr>
          <p:spPr>
            <a:xfrm>
              <a:off x="3366909" y="1718308"/>
              <a:ext cx="651508" cy="297179"/>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grpSp>
      <p:grpSp>
        <p:nvGrpSpPr>
          <p:cNvPr id="5" name="Group 62"/>
          <p:cNvGrpSpPr>
            <a:grpSpLocks/>
          </p:cNvGrpSpPr>
          <p:nvPr/>
        </p:nvGrpSpPr>
        <p:grpSpPr bwMode="auto">
          <a:xfrm>
            <a:off x="141288" y="2127250"/>
            <a:ext cx="2871787" cy="371475"/>
            <a:chOff x="492363" y="2127739"/>
            <a:chExt cx="2873037" cy="371621"/>
          </a:xfrm>
        </p:grpSpPr>
        <p:sp>
          <p:nvSpPr>
            <p:cNvPr id="26697" name="Text Box 18"/>
            <p:cNvSpPr txBox="1">
              <a:spLocks noChangeArrowheads="1"/>
            </p:cNvSpPr>
            <p:nvPr/>
          </p:nvSpPr>
          <p:spPr bwMode="auto">
            <a:xfrm>
              <a:off x="492363" y="2127739"/>
              <a:ext cx="2660870" cy="369332"/>
            </a:xfrm>
            <a:prstGeom prst="rect">
              <a:avLst/>
            </a:prstGeom>
            <a:noFill/>
            <a:ln w="9525">
              <a:noFill/>
              <a:miter lim="800000"/>
              <a:headEnd/>
              <a:tailEnd/>
            </a:ln>
          </p:spPr>
          <p:txBody>
            <a:bodyPr>
              <a:spAutoFit/>
            </a:bodyPr>
            <a:lstStyle/>
            <a:p>
              <a:pPr eaLnBrk="1" hangingPunct="1"/>
              <a:r>
                <a:rPr lang="en-US" sz="1800" b="1">
                  <a:solidFill>
                    <a:schemeClr val="tx1"/>
                  </a:solidFill>
                  <a:effectLst/>
                  <a:latin typeface="Arial" charset="0"/>
                </a:rPr>
                <a:t>Create architecture </a:t>
              </a:r>
            </a:p>
          </p:txBody>
        </p:sp>
        <p:sp>
          <p:nvSpPr>
            <p:cNvPr id="49" name="Right Arrow 48"/>
            <p:cNvSpPr/>
            <p:nvPr/>
          </p:nvSpPr>
          <p:spPr>
            <a:xfrm>
              <a:off x="2713890" y="2202180"/>
              <a:ext cx="651510" cy="297180"/>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grpSp>
      <p:grpSp>
        <p:nvGrpSpPr>
          <p:cNvPr id="6" name="Group 63"/>
          <p:cNvGrpSpPr>
            <a:grpSpLocks/>
          </p:cNvGrpSpPr>
          <p:nvPr/>
        </p:nvGrpSpPr>
        <p:grpSpPr bwMode="auto">
          <a:xfrm>
            <a:off x="333375" y="2662238"/>
            <a:ext cx="2660650" cy="368300"/>
            <a:chOff x="-2099622" y="1448280"/>
            <a:chExt cx="2659231" cy="370367"/>
          </a:xfrm>
        </p:grpSpPr>
        <p:sp>
          <p:nvSpPr>
            <p:cNvPr id="26693" name="Text Box 21"/>
            <p:cNvSpPr txBox="1">
              <a:spLocks noChangeArrowheads="1"/>
            </p:cNvSpPr>
            <p:nvPr/>
          </p:nvSpPr>
          <p:spPr bwMode="auto">
            <a:xfrm>
              <a:off x="-2099622" y="1448280"/>
              <a:ext cx="2636825" cy="370367"/>
            </a:xfrm>
            <a:prstGeom prst="rect">
              <a:avLst/>
            </a:prstGeom>
            <a:noFill/>
            <a:ln w="9525">
              <a:noFill/>
              <a:miter lim="800000"/>
              <a:headEnd/>
              <a:tailEnd/>
            </a:ln>
          </p:spPr>
          <p:txBody>
            <a:bodyPr>
              <a:spAutoFit/>
            </a:bodyPr>
            <a:lstStyle/>
            <a:p>
              <a:pPr eaLnBrk="1" hangingPunct="1"/>
              <a:r>
                <a:rPr lang="en-US" sz="1800" b="1">
                  <a:solidFill>
                    <a:schemeClr val="tx1"/>
                  </a:solidFill>
                  <a:effectLst/>
                  <a:latin typeface="Arial" charset="0"/>
                </a:rPr>
                <a:t>Write, check RTL</a:t>
              </a:r>
            </a:p>
          </p:txBody>
        </p:sp>
        <p:sp>
          <p:nvSpPr>
            <p:cNvPr id="57" name="Right Arrow 56"/>
            <p:cNvSpPr/>
            <p:nvPr/>
          </p:nvSpPr>
          <p:spPr>
            <a:xfrm>
              <a:off x="-91901" y="1489065"/>
              <a:ext cx="651510" cy="297180"/>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grpSp>
      <p:grpSp>
        <p:nvGrpSpPr>
          <p:cNvPr id="7" name="Group 65"/>
          <p:cNvGrpSpPr>
            <a:grpSpLocks/>
          </p:cNvGrpSpPr>
          <p:nvPr/>
        </p:nvGrpSpPr>
        <p:grpSpPr bwMode="auto">
          <a:xfrm>
            <a:off x="188913" y="3263900"/>
            <a:ext cx="3278187" cy="646113"/>
            <a:chOff x="540876" y="3228411"/>
            <a:chExt cx="3278465" cy="646769"/>
          </a:xfrm>
        </p:grpSpPr>
        <p:sp>
          <p:nvSpPr>
            <p:cNvPr id="26689" name="Text Box 30"/>
            <p:cNvSpPr txBox="1">
              <a:spLocks noChangeArrowheads="1"/>
            </p:cNvSpPr>
            <p:nvPr/>
          </p:nvSpPr>
          <p:spPr bwMode="auto">
            <a:xfrm>
              <a:off x="540876" y="3228411"/>
              <a:ext cx="3278465" cy="646769"/>
            </a:xfrm>
            <a:prstGeom prst="rect">
              <a:avLst/>
            </a:prstGeom>
            <a:noFill/>
            <a:ln w="9525">
              <a:noFill/>
              <a:miter lim="800000"/>
              <a:headEnd/>
              <a:tailEnd/>
            </a:ln>
          </p:spPr>
          <p:txBody>
            <a:bodyPr>
              <a:spAutoFit/>
            </a:bodyPr>
            <a:lstStyle/>
            <a:p>
              <a:pPr eaLnBrk="1" hangingPunct="1"/>
              <a:r>
                <a:rPr lang="en-US" sz="1800" b="1">
                  <a:solidFill>
                    <a:schemeClr val="tx1"/>
                  </a:solidFill>
                  <a:effectLst/>
                  <a:latin typeface="Arial" charset="0"/>
                </a:rPr>
                <a:t>Perform synthesis </a:t>
              </a:r>
              <a:br>
                <a:rPr lang="en-US" sz="1800" b="1">
                  <a:solidFill>
                    <a:schemeClr val="tx1"/>
                  </a:solidFill>
                  <a:effectLst/>
                  <a:latin typeface="Arial" charset="0"/>
                </a:rPr>
              </a:br>
              <a:r>
                <a:rPr lang="en-US" sz="1800" b="1">
                  <a:solidFill>
                    <a:schemeClr val="tx1"/>
                  </a:solidFill>
                  <a:effectLst/>
                  <a:latin typeface="Arial" charset="0"/>
                </a:rPr>
                <a:t>and P&amp;R safely</a:t>
              </a:r>
            </a:p>
          </p:txBody>
        </p:sp>
        <p:sp>
          <p:nvSpPr>
            <p:cNvPr id="59" name="Right Arrow 58"/>
            <p:cNvSpPr/>
            <p:nvPr/>
          </p:nvSpPr>
          <p:spPr>
            <a:xfrm>
              <a:off x="2702433" y="3459204"/>
              <a:ext cx="651510" cy="297180"/>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grpSp>
      <p:grpSp>
        <p:nvGrpSpPr>
          <p:cNvPr id="8" name="Group 57"/>
          <p:cNvGrpSpPr>
            <a:grpSpLocks/>
          </p:cNvGrpSpPr>
          <p:nvPr/>
        </p:nvGrpSpPr>
        <p:grpSpPr bwMode="auto">
          <a:xfrm>
            <a:off x="2601913" y="1003300"/>
            <a:ext cx="2668587" cy="4970463"/>
            <a:chOff x="6475403" y="899884"/>
            <a:chExt cx="2668597" cy="4970592"/>
          </a:xfrm>
        </p:grpSpPr>
        <p:grpSp>
          <p:nvGrpSpPr>
            <p:cNvPr id="9" name="Group 44"/>
            <p:cNvGrpSpPr>
              <a:grpSpLocks/>
            </p:cNvGrpSpPr>
            <p:nvPr/>
          </p:nvGrpSpPr>
          <p:grpSpPr bwMode="auto">
            <a:xfrm>
              <a:off x="8124821" y="899884"/>
              <a:ext cx="1019179" cy="996043"/>
              <a:chOff x="2728918" y="4876798"/>
              <a:chExt cx="1019179" cy="996043"/>
            </a:xfrm>
          </p:grpSpPr>
          <p:pic>
            <p:nvPicPr>
              <p:cNvPr id="26687" name="Picture 28" descr="C:\Documents and Settings\michelle\Local Settings\Temporary Internet Files\Content.IE5\N3A2APEF\MCj04242460000[1].wmf"/>
              <p:cNvPicPr>
                <a:picLocks noChangeAspect="1" noChangeArrowheads="1"/>
              </p:cNvPicPr>
              <p:nvPr/>
            </p:nvPicPr>
            <p:blipFill>
              <a:blip r:embed="rId5"/>
              <a:srcRect/>
              <a:stretch>
                <a:fillRect/>
              </a:stretch>
            </p:blipFill>
            <p:spPr bwMode="auto">
              <a:xfrm>
                <a:off x="2753858" y="4876798"/>
                <a:ext cx="994239" cy="996043"/>
              </a:xfrm>
              <a:prstGeom prst="rect">
                <a:avLst/>
              </a:prstGeom>
              <a:noFill/>
              <a:ln w="9525">
                <a:noFill/>
                <a:miter lim="800000"/>
                <a:headEnd/>
                <a:tailEnd/>
              </a:ln>
            </p:spPr>
          </p:pic>
          <p:sp>
            <p:nvSpPr>
              <p:cNvPr id="64" name="TextBox 63"/>
              <p:cNvSpPr txBox="1"/>
              <p:nvPr/>
            </p:nvSpPr>
            <p:spPr>
              <a:xfrm>
                <a:off x="2728918" y="5080003"/>
                <a:ext cx="712791" cy="276232"/>
              </a:xfrm>
              <a:prstGeom prst="rect">
                <a:avLst/>
              </a:prstGeom>
              <a:noFill/>
            </p:spPr>
            <p:txBody>
              <a:bodyPr wrap="none">
                <a:spAutoFit/>
              </a:bodyPr>
              <a:lstStyle/>
              <a:p>
                <a:pPr>
                  <a:defRPr/>
                </a:pPr>
                <a:r>
                  <a:rPr lang="en-US" sz="1200" b="1" dirty="0">
                    <a:solidFill>
                      <a:schemeClr val="tx1"/>
                    </a:solidFill>
                    <a:effectLst/>
                    <a:latin typeface="+mj-lt"/>
                  </a:rPr>
                  <a:t>Review</a:t>
                </a:r>
              </a:p>
            </p:txBody>
          </p:sp>
        </p:grpSp>
        <p:grpSp>
          <p:nvGrpSpPr>
            <p:cNvPr id="10" name="Group 45"/>
            <p:cNvGrpSpPr>
              <a:grpSpLocks/>
            </p:cNvGrpSpPr>
            <p:nvPr/>
          </p:nvGrpSpPr>
          <p:grpSpPr bwMode="auto">
            <a:xfrm>
              <a:off x="6494523" y="4874433"/>
              <a:ext cx="994239" cy="996043"/>
              <a:chOff x="1098620" y="4199519"/>
              <a:chExt cx="994239" cy="996043"/>
            </a:xfrm>
          </p:grpSpPr>
          <p:pic>
            <p:nvPicPr>
              <p:cNvPr id="26685" name="Picture 28" descr="C:\Documents and Settings\michelle\Local Settings\Temporary Internet Files\Content.IE5\N3A2APEF\MCj04242460000[1].wmf"/>
              <p:cNvPicPr>
                <a:picLocks noChangeAspect="1" noChangeArrowheads="1"/>
              </p:cNvPicPr>
              <p:nvPr/>
            </p:nvPicPr>
            <p:blipFill>
              <a:blip r:embed="rId5"/>
              <a:srcRect/>
              <a:stretch>
                <a:fillRect/>
              </a:stretch>
            </p:blipFill>
            <p:spPr bwMode="auto">
              <a:xfrm>
                <a:off x="1098620" y="4199519"/>
                <a:ext cx="994239" cy="996043"/>
              </a:xfrm>
              <a:prstGeom prst="rect">
                <a:avLst/>
              </a:prstGeom>
              <a:noFill/>
              <a:ln w="9525">
                <a:noFill/>
                <a:miter lim="800000"/>
                <a:headEnd/>
                <a:tailEnd/>
              </a:ln>
            </p:spPr>
          </p:pic>
          <p:sp>
            <p:nvSpPr>
              <p:cNvPr id="62" name="TextBox 61"/>
              <p:cNvSpPr txBox="1"/>
              <p:nvPr/>
            </p:nvSpPr>
            <p:spPr>
              <a:xfrm>
                <a:off x="1108075" y="4387503"/>
                <a:ext cx="711203" cy="276232"/>
              </a:xfrm>
              <a:prstGeom prst="rect">
                <a:avLst/>
              </a:prstGeom>
              <a:noFill/>
            </p:spPr>
            <p:txBody>
              <a:bodyPr wrap="none">
                <a:spAutoFit/>
              </a:bodyPr>
              <a:lstStyle/>
              <a:p>
                <a:pPr>
                  <a:defRPr/>
                </a:pPr>
                <a:r>
                  <a:rPr lang="en-US" sz="1200" b="1" dirty="0">
                    <a:solidFill>
                      <a:schemeClr val="tx1"/>
                    </a:solidFill>
                    <a:effectLst/>
                    <a:latin typeface="+mj-lt"/>
                  </a:rPr>
                  <a:t>Review</a:t>
                </a:r>
              </a:p>
            </p:txBody>
          </p:sp>
        </p:grpSp>
        <p:grpSp>
          <p:nvGrpSpPr>
            <p:cNvPr id="11" name="Group 48"/>
            <p:cNvGrpSpPr>
              <a:grpSpLocks/>
            </p:cNvGrpSpPr>
            <p:nvPr/>
          </p:nvGrpSpPr>
          <p:grpSpPr bwMode="auto">
            <a:xfrm>
              <a:off x="8115297" y="2536375"/>
              <a:ext cx="1019633" cy="996043"/>
              <a:chOff x="2944366" y="4800604"/>
              <a:chExt cx="1019633" cy="996043"/>
            </a:xfrm>
          </p:grpSpPr>
          <p:pic>
            <p:nvPicPr>
              <p:cNvPr id="26683" name="Picture 28" descr="C:\Documents and Settings\michelle\Local Settings\Temporary Internet Files\Content.IE5\N3A2APEF\MCj04242460000[1].wmf"/>
              <p:cNvPicPr>
                <a:picLocks noChangeAspect="1" noChangeArrowheads="1"/>
              </p:cNvPicPr>
              <p:nvPr/>
            </p:nvPicPr>
            <p:blipFill>
              <a:blip r:embed="rId5"/>
              <a:srcRect/>
              <a:stretch>
                <a:fillRect/>
              </a:stretch>
            </p:blipFill>
            <p:spPr bwMode="auto">
              <a:xfrm>
                <a:off x="2969760" y="4800604"/>
                <a:ext cx="994239" cy="996043"/>
              </a:xfrm>
              <a:prstGeom prst="rect">
                <a:avLst/>
              </a:prstGeom>
              <a:noFill/>
              <a:ln w="9525">
                <a:noFill/>
                <a:miter lim="800000"/>
                <a:headEnd/>
                <a:tailEnd/>
              </a:ln>
            </p:spPr>
          </p:pic>
          <p:sp>
            <p:nvSpPr>
              <p:cNvPr id="56" name="TextBox 55"/>
              <p:cNvSpPr txBox="1"/>
              <p:nvPr/>
            </p:nvSpPr>
            <p:spPr>
              <a:xfrm>
                <a:off x="2944365" y="5004073"/>
                <a:ext cx="712791" cy="276232"/>
              </a:xfrm>
              <a:prstGeom prst="rect">
                <a:avLst/>
              </a:prstGeom>
              <a:noFill/>
            </p:spPr>
            <p:txBody>
              <a:bodyPr wrap="none">
                <a:spAutoFit/>
              </a:bodyPr>
              <a:lstStyle/>
              <a:p>
                <a:pPr>
                  <a:defRPr/>
                </a:pPr>
                <a:r>
                  <a:rPr lang="en-US" sz="1200" b="1" dirty="0">
                    <a:solidFill>
                      <a:schemeClr val="tx1"/>
                    </a:solidFill>
                    <a:effectLst/>
                    <a:latin typeface="+mj-lt"/>
                  </a:rPr>
                  <a:t>Review</a:t>
                </a:r>
              </a:p>
            </p:txBody>
          </p:sp>
        </p:grpSp>
        <p:grpSp>
          <p:nvGrpSpPr>
            <p:cNvPr id="12" name="Group 51"/>
            <p:cNvGrpSpPr>
              <a:grpSpLocks/>
            </p:cNvGrpSpPr>
            <p:nvPr/>
          </p:nvGrpSpPr>
          <p:grpSpPr bwMode="auto">
            <a:xfrm>
              <a:off x="6475403" y="3516061"/>
              <a:ext cx="1019413" cy="996043"/>
              <a:chOff x="3046185" y="5156176"/>
              <a:chExt cx="1019413" cy="996043"/>
            </a:xfrm>
          </p:grpSpPr>
          <p:pic>
            <p:nvPicPr>
              <p:cNvPr id="26681" name="Picture 28" descr="C:\Documents and Settings\michelle\Local Settings\Temporary Internet Files\Content.IE5\N3A2APEF\MCj04242460000[1].wmf"/>
              <p:cNvPicPr>
                <a:picLocks noChangeAspect="1" noChangeArrowheads="1"/>
              </p:cNvPicPr>
              <p:nvPr/>
            </p:nvPicPr>
            <p:blipFill>
              <a:blip r:embed="rId5"/>
              <a:srcRect/>
              <a:stretch>
                <a:fillRect/>
              </a:stretch>
            </p:blipFill>
            <p:spPr bwMode="auto">
              <a:xfrm>
                <a:off x="3071359" y="5156176"/>
                <a:ext cx="994239" cy="996043"/>
              </a:xfrm>
              <a:prstGeom prst="rect">
                <a:avLst/>
              </a:prstGeom>
              <a:noFill/>
              <a:ln w="9525">
                <a:noFill/>
                <a:miter lim="800000"/>
                <a:headEnd/>
                <a:tailEnd/>
              </a:ln>
            </p:spPr>
          </p:pic>
          <p:sp>
            <p:nvSpPr>
              <p:cNvPr id="54" name="TextBox 53"/>
              <p:cNvSpPr txBox="1"/>
              <p:nvPr/>
            </p:nvSpPr>
            <p:spPr>
              <a:xfrm>
                <a:off x="3046185" y="5359472"/>
                <a:ext cx="712790" cy="277820"/>
              </a:xfrm>
              <a:prstGeom prst="rect">
                <a:avLst/>
              </a:prstGeom>
              <a:noFill/>
            </p:spPr>
            <p:txBody>
              <a:bodyPr wrap="none">
                <a:spAutoFit/>
              </a:bodyPr>
              <a:lstStyle/>
              <a:p>
                <a:pPr>
                  <a:defRPr/>
                </a:pPr>
                <a:r>
                  <a:rPr lang="en-US" sz="1200" b="1" dirty="0">
                    <a:solidFill>
                      <a:schemeClr val="tx1"/>
                    </a:solidFill>
                    <a:effectLst/>
                    <a:latin typeface="+mj-lt"/>
                  </a:rPr>
                  <a:t>Review</a:t>
                </a:r>
              </a:p>
            </p:txBody>
          </p:sp>
        </p:grpSp>
      </p:grpSp>
      <p:sp>
        <p:nvSpPr>
          <p:cNvPr id="63" name="Rectangle 5"/>
          <p:cNvSpPr>
            <a:spLocks noChangeArrowheads="1"/>
          </p:cNvSpPr>
          <p:nvPr/>
        </p:nvSpPr>
        <p:spPr bwMode="auto">
          <a:xfrm>
            <a:off x="0" y="6124575"/>
            <a:ext cx="9144000" cy="733425"/>
          </a:xfrm>
          <a:prstGeom prst="rect">
            <a:avLst/>
          </a:prstGeom>
          <a:solidFill>
            <a:srgbClr val="0000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2000" dirty="0">
                <a:latin typeface="Arial" pitchFamily="34" charset="0"/>
                <a:cs typeface="Arial" pitchFamily="34" charset="0"/>
              </a:rPr>
              <a:t>DO-254 = A thoroughly planned, highly structured, repeatable, requirements-</a:t>
            </a:r>
            <a:br>
              <a:rPr lang="en-US" sz="2000" dirty="0">
                <a:latin typeface="Arial" pitchFamily="34" charset="0"/>
                <a:cs typeface="Arial" pitchFamily="34" charset="0"/>
              </a:rPr>
            </a:br>
            <a:r>
              <a:rPr lang="en-US" sz="2000" dirty="0">
                <a:latin typeface="Arial" pitchFamily="34" charset="0"/>
                <a:cs typeface="Arial" pitchFamily="34" charset="0"/>
              </a:rPr>
              <a:t>based flow, which delivers a design that “performs its intended function.”</a:t>
            </a:r>
            <a:endParaRPr lang="en-US" sz="2000" i="1" u="sng" dirty="0">
              <a:latin typeface="Arial" pitchFamily="34" charset="0"/>
              <a:cs typeface="Arial" pitchFamily="34" charset="0"/>
            </a:endParaRPr>
          </a:p>
        </p:txBody>
      </p:sp>
      <p:grpSp>
        <p:nvGrpSpPr>
          <p:cNvPr id="13" name="Group 70"/>
          <p:cNvGrpSpPr>
            <a:grpSpLocks/>
          </p:cNvGrpSpPr>
          <p:nvPr/>
        </p:nvGrpSpPr>
        <p:grpSpPr bwMode="auto">
          <a:xfrm>
            <a:off x="6435725" y="1104900"/>
            <a:ext cx="2657475" cy="4624388"/>
            <a:chOff x="6435458" y="1104388"/>
            <a:chExt cx="2657181" cy="4624387"/>
          </a:xfrm>
        </p:grpSpPr>
        <p:grpSp>
          <p:nvGrpSpPr>
            <p:cNvPr id="14" name="Group 67"/>
            <p:cNvGrpSpPr>
              <a:grpSpLocks/>
            </p:cNvGrpSpPr>
            <p:nvPr/>
          </p:nvGrpSpPr>
          <p:grpSpPr bwMode="auto">
            <a:xfrm>
              <a:off x="6490591" y="1104388"/>
              <a:ext cx="2602048" cy="4624387"/>
              <a:chOff x="6010275" y="1166813"/>
              <a:chExt cx="2602551" cy="4624387"/>
            </a:xfrm>
          </p:grpSpPr>
          <p:sp>
            <p:nvSpPr>
              <p:cNvPr id="208923" name="AutoShape 27"/>
              <p:cNvSpPr>
                <a:spLocks/>
              </p:cNvSpPr>
              <p:nvPr/>
            </p:nvSpPr>
            <p:spPr bwMode="auto">
              <a:xfrm>
                <a:off x="6010699" y="1166813"/>
                <a:ext cx="457238" cy="4624387"/>
              </a:xfrm>
              <a:prstGeom prst="rightBrace">
                <a:avLst>
                  <a:gd name="adj1" fmla="val 51562"/>
                  <a:gd name="adj2" fmla="val 50000"/>
                </a:avLst>
              </a:prstGeom>
              <a:gradFill flip="none" rotWithShape="1">
                <a:gsLst>
                  <a:gs pos="0">
                    <a:schemeClr val="bg2">
                      <a:lumMod val="20000"/>
                      <a:lumOff val="80000"/>
                      <a:shade val="30000"/>
                      <a:satMod val="115000"/>
                    </a:schemeClr>
                  </a:gs>
                  <a:gs pos="50000">
                    <a:schemeClr val="bg2">
                      <a:lumMod val="20000"/>
                      <a:lumOff val="80000"/>
                      <a:shade val="67500"/>
                      <a:satMod val="115000"/>
                    </a:schemeClr>
                  </a:gs>
                  <a:gs pos="100000">
                    <a:schemeClr val="bg2">
                      <a:lumMod val="20000"/>
                      <a:lumOff val="80000"/>
                      <a:shade val="100000"/>
                      <a:satMod val="115000"/>
                    </a:schemeClr>
                  </a:gs>
                </a:gsLst>
                <a:lin ang="10800000" scaled="1"/>
                <a:tileRect/>
              </a:gradFill>
              <a:ln>
                <a:solidFill>
                  <a:schemeClr val="bg2">
                    <a:lumMod val="60000"/>
                    <a:lumOff val="40000"/>
                  </a:schemeClr>
                </a:solidFill>
                <a:headEnd/>
                <a:tailEnd/>
              </a:ln>
            </p:spPr>
            <p:style>
              <a:lnRef idx="3">
                <a:schemeClr val="accent3"/>
              </a:lnRef>
              <a:fillRef idx="0">
                <a:schemeClr val="accent3"/>
              </a:fillRef>
              <a:effectRef idx="2">
                <a:schemeClr val="accent3"/>
              </a:effectRef>
              <a:fontRef idx="minor">
                <a:schemeClr val="tx1"/>
              </a:fontRef>
            </p:style>
            <p:txBody>
              <a:bodyPr wrap="none" anchor="ctr"/>
              <a:lstStyle/>
              <a:p>
                <a:pPr>
                  <a:defRPr/>
                </a:pPr>
                <a:endParaRPr lang="en-US"/>
              </a:p>
            </p:txBody>
          </p:sp>
          <p:sp>
            <p:nvSpPr>
              <p:cNvPr id="26676" name="Text Box 28"/>
              <p:cNvSpPr txBox="1">
                <a:spLocks noChangeArrowheads="1"/>
              </p:cNvSpPr>
              <p:nvPr/>
            </p:nvSpPr>
            <p:spPr bwMode="auto">
              <a:xfrm>
                <a:off x="6350231" y="1511787"/>
                <a:ext cx="2262595" cy="3970318"/>
              </a:xfrm>
              <a:prstGeom prst="rect">
                <a:avLst/>
              </a:prstGeom>
              <a:noFill/>
              <a:ln w="9525">
                <a:noFill/>
                <a:miter lim="800000"/>
                <a:headEnd/>
                <a:tailEnd/>
              </a:ln>
            </p:spPr>
            <p:txBody>
              <a:bodyPr wrap="none">
                <a:spAutoFit/>
              </a:bodyPr>
              <a:lstStyle/>
              <a:p>
                <a:pPr eaLnBrk="1" hangingPunct="1"/>
                <a:r>
                  <a:rPr lang="en-US" sz="1800" b="1">
                    <a:solidFill>
                      <a:schemeClr val="tx1"/>
                    </a:solidFill>
                    <a:effectLst/>
                    <a:latin typeface="Arial" charset="0"/>
                  </a:rPr>
                  <a:t>Validate, manage</a:t>
                </a:r>
                <a:br>
                  <a:rPr lang="en-US" sz="1800" b="1">
                    <a:solidFill>
                      <a:schemeClr val="tx1"/>
                    </a:solidFill>
                    <a:effectLst/>
                    <a:latin typeface="Arial" charset="0"/>
                  </a:rPr>
                </a:br>
                <a:r>
                  <a:rPr lang="en-US" sz="1800" b="1">
                    <a:solidFill>
                      <a:schemeClr val="tx1"/>
                    </a:solidFill>
                    <a:effectLst/>
                    <a:latin typeface="Arial" charset="0"/>
                  </a:rPr>
                  <a:t>trace requirements</a:t>
                </a:r>
              </a:p>
              <a:p>
                <a:pPr eaLnBrk="1" hangingPunct="1"/>
                <a:endParaRPr lang="en-US" sz="1800" b="1">
                  <a:solidFill>
                    <a:schemeClr val="tx1"/>
                  </a:solidFill>
                  <a:effectLst/>
                  <a:latin typeface="Arial" charset="0"/>
                </a:endParaRPr>
              </a:p>
              <a:p>
                <a:pPr eaLnBrk="1" hangingPunct="1"/>
                <a:r>
                  <a:rPr lang="en-US" sz="1800" b="1">
                    <a:solidFill>
                      <a:schemeClr val="tx1"/>
                    </a:solidFill>
                    <a:effectLst/>
                    <a:latin typeface="Arial" charset="0"/>
                  </a:rPr>
                  <a:t>Generate artifacts </a:t>
                </a:r>
                <a:br>
                  <a:rPr lang="en-US" sz="1800" b="1">
                    <a:solidFill>
                      <a:schemeClr val="tx1"/>
                    </a:solidFill>
                    <a:effectLst/>
                    <a:latin typeface="Arial" charset="0"/>
                  </a:rPr>
                </a:br>
                <a:r>
                  <a:rPr lang="en-US" sz="1800" b="1">
                    <a:solidFill>
                      <a:schemeClr val="tx1"/>
                    </a:solidFill>
                    <a:effectLst/>
                    <a:latin typeface="Arial" charset="0"/>
                  </a:rPr>
                  <a:t>&amp; documentation</a:t>
                </a:r>
                <a:br>
                  <a:rPr lang="en-US" sz="1800" b="1">
                    <a:solidFill>
                      <a:schemeClr val="tx1"/>
                    </a:solidFill>
                    <a:effectLst/>
                    <a:latin typeface="Arial" charset="0"/>
                  </a:rPr>
                </a:br>
                <a:r>
                  <a:rPr lang="en-US" sz="1800" b="1">
                    <a:solidFill>
                      <a:schemeClr val="tx1"/>
                    </a:solidFill>
                    <a:effectLst/>
                    <a:latin typeface="Arial" charset="0"/>
                  </a:rPr>
                  <a:t/>
                </a:r>
                <a:br>
                  <a:rPr lang="en-US" sz="1800" b="1">
                    <a:solidFill>
                      <a:schemeClr val="tx1"/>
                    </a:solidFill>
                    <a:effectLst/>
                    <a:latin typeface="Arial" charset="0"/>
                  </a:rPr>
                </a:br>
                <a:r>
                  <a:rPr lang="en-US" sz="1800" b="1">
                    <a:solidFill>
                      <a:schemeClr val="tx1"/>
                    </a:solidFill>
                    <a:effectLst/>
                    <a:latin typeface="Arial" charset="0"/>
                  </a:rPr>
                  <a:t>Manage versions </a:t>
                </a:r>
                <a:br>
                  <a:rPr lang="en-US" sz="1800" b="1">
                    <a:solidFill>
                      <a:schemeClr val="tx1"/>
                    </a:solidFill>
                    <a:effectLst/>
                    <a:latin typeface="Arial" charset="0"/>
                  </a:rPr>
                </a:br>
                <a:r>
                  <a:rPr lang="en-US" sz="1800" b="1">
                    <a:solidFill>
                      <a:schemeClr val="tx1"/>
                    </a:solidFill>
                    <a:effectLst/>
                    <a:latin typeface="Arial" charset="0"/>
                  </a:rPr>
                  <a:t>and configuration</a:t>
                </a:r>
              </a:p>
              <a:p>
                <a:pPr eaLnBrk="1" hangingPunct="1"/>
                <a:endParaRPr lang="en-US" sz="1800" b="1">
                  <a:solidFill>
                    <a:schemeClr val="tx1"/>
                  </a:solidFill>
                  <a:effectLst/>
                  <a:latin typeface="Arial" charset="0"/>
                </a:endParaRPr>
              </a:p>
              <a:p>
                <a:pPr eaLnBrk="1" hangingPunct="1"/>
                <a:r>
                  <a:rPr lang="en-US" sz="1800" b="1">
                    <a:solidFill>
                      <a:schemeClr val="tx1"/>
                    </a:solidFill>
                    <a:effectLst/>
                    <a:latin typeface="Arial" charset="0"/>
                  </a:rPr>
                  <a:t>“Assess” Tools</a:t>
                </a:r>
              </a:p>
              <a:p>
                <a:pPr eaLnBrk="1" hangingPunct="1"/>
                <a:endParaRPr lang="en-US" sz="1800" b="1">
                  <a:solidFill>
                    <a:schemeClr val="tx1"/>
                  </a:solidFill>
                  <a:effectLst/>
                  <a:latin typeface="Arial" charset="0"/>
                </a:endParaRPr>
              </a:p>
              <a:p>
                <a:pPr eaLnBrk="1" hangingPunct="1"/>
                <a:r>
                  <a:rPr lang="en-US" sz="1800" b="1">
                    <a:solidFill>
                      <a:schemeClr val="tx1"/>
                    </a:solidFill>
                    <a:effectLst/>
                    <a:latin typeface="Arial" charset="0"/>
                  </a:rPr>
                  <a:t>Perform reviews</a:t>
                </a:r>
                <a:br>
                  <a:rPr lang="en-US" sz="1800" b="1">
                    <a:solidFill>
                      <a:schemeClr val="tx1"/>
                    </a:solidFill>
                    <a:effectLst/>
                    <a:latin typeface="Arial" charset="0"/>
                  </a:rPr>
                </a:br>
                <a:r>
                  <a:rPr lang="en-US" sz="1800" b="1">
                    <a:solidFill>
                      <a:schemeClr val="tx1"/>
                    </a:solidFill>
                    <a:effectLst/>
                    <a:latin typeface="Arial" charset="0"/>
                  </a:rPr>
                  <a:t>and audits</a:t>
                </a:r>
              </a:p>
              <a:p>
                <a:pPr eaLnBrk="1" hangingPunct="1"/>
                <a:endParaRPr lang="en-US" sz="1800" b="1">
                  <a:solidFill>
                    <a:schemeClr val="tx1"/>
                  </a:solidFill>
                  <a:effectLst/>
                  <a:latin typeface="Arial" charset="0"/>
                </a:endParaRPr>
              </a:p>
            </p:txBody>
          </p:sp>
        </p:grpSp>
        <p:sp>
          <p:nvSpPr>
            <p:cNvPr id="70" name="TextBox 69"/>
            <p:cNvSpPr txBox="1"/>
            <p:nvPr/>
          </p:nvSpPr>
          <p:spPr bwMode="auto">
            <a:xfrm rot="5400000">
              <a:off x="4550284" y="3227687"/>
              <a:ext cx="4108449" cy="338101"/>
            </a:xfrm>
            <a:prstGeom prst="rect">
              <a:avLst/>
            </a:prstGeom>
            <a:noFill/>
          </p:spPr>
          <p:txBody>
            <a:bodyPr wrap="none">
              <a:spAutoFit/>
            </a:bodyPr>
            <a:lstStyle/>
            <a:p>
              <a:pPr>
                <a:defRPr/>
              </a:pPr>
              <a:r>
                <a:rPr lang="en-US" sz="1600" b="1" dirty="0">
                  <a:solidFill>
                    <a:schemeClr val="tx1"/>
                  </a:solidFill>
                  <a:effectLst/>
                  <a:latin typeface="+mj-lt"/>
                </a:rPr>
                <a:t>Structure , Repeatability, and Assurance</a:t>
              </a:r>
            </a:p>
          </p:txBody>
        </p:sp>
      </p:grpSp>
      <p:grpSp>
        <p:nvGrpSpPr>
          <p:cNvPr id="15" name="Group 65"/>
          <p:cNvGrpSpPr>
            <a:grpSpLocks/>
          </p:cNvGrpSpPr>
          <p:nvPr/>
        </p:nvGrpSpPr>
        <p:grpSpPr bwMode="auto">
          <a:xfrm>
            <a:off x="-52388" y="4600575"/>
            <a:ext cx="3278188" cy="646113"/>
            <a:chOff x="-50273" y="3429964"/>
            <a:chExt cx="3278466" cy="646769"/>
          </a:xfrm>
        </p:grpSpPr>
        <p:sp>
          <p:nvSpPr>
            <p:cNvPr id="26669" name="Text Box 30"/>
            <p:cNvSpPr txBox="1">
              <a:spLocks noChangeArrowheads="1"/>
            </p:cNvSpPr>
            <p:nvPr/>
          </p:nvSpPr>
          <p:spPr bwMode="auto">
            <a:xfrm>
              <a:off x="-50273" y="3429964"/>
              <a:ext cx="3278466" cy="646769"/>
            </a:xfrm>
            <a:prstGeom prst="rect">
              <a:avLst/>
            </a:prstGeom>
            <a:noFill/>
            <a:ln w="9525">
              <a:noFill/>
              <a:miter lim="800000"/>
              <a:headEnd/>
              <a:tailEnd/>
            </a:ln>
          </p:spPr>
          <p:txBody>
            <a:bodyPr>
              <a:spAutoFit/>
            </a:bodyPr>
            <a:lstStyle/>
            <a:p>
              <a:pPr eaLnBrk="1" hangingPunct="1"/>
              <a:r>
                <a:rPr lang="en-US" sz="1800" b="1">
                  <a:solidFill>
                    <a:schemeClr val="tx1"/>
                  </a:solidFill>
                  <a:effectLst/>
                  <a:latin typeface="Arial" charset="0"/>
                </a:rPr>
                <a:t>Repeatable process</a:t>
              </a:r>
              <a:br>
                <a:rPr lang="en-US" sz="1800" b="1">
                  <a:solidFill>
                    <a:schemeClr val="tx1"/>
                  </a:solidFill>
                  <a:effectLst/>
                  <a:latin typeface="Arial" charset="0"/>
                </a:rPr>
              </a:br>
              <a:r>
                <a:rPr lang="en-US" sz="1800" b="1">
                  <a:solidFill>
                    <a:schemeClr val="tx1"/>
                  </a:solidFill>
                  <a:effectLst/>
                  <a:latin typeface="Arial" charset="0"/>
                </a:rPr>
                <a:t>Consistent checksum</a:t>
              </a:r>
            </a:p>
          </p:txBody>
        </p:sp>
        <p:sp>
          <p:nvSpPr>
            <p:cNvPr id="77" name="Right Arrow 76"/>
            <p:cNvSpPr/>
            <p:nvPr/>
          </p:nvSpPr>
          <p:spPr>
            <a:xfrm>
              <a:off x="2362144" y="3573618"/>
              <a:ext cx="651511" cy="297180"/>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par>
                                <p:cTn id="43" presetID="10"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2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animEffect transition="in" filter="fade">
                                      <p:cBhvr>
                                        <p:cTn id="5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5088" y="152400"/>
            <a:ext cx="8301037" cy="914400"/>
          </a:xfrm>
        </p:spPr>
        <p:txBody>
          <a:bodyPr/>
          <a:lstStyle/>
          <a:p>
            <a:r>
              <a:rPr lang="en-US" sz="2400" i="1" smtClean="0"/>
              <a:t>DO-254 Life Cycle Info/Tips</a:t>
            </a:r>
            <a:br>
              <a:rPr lang="en-US" sz="2400" i="1" smtClean="0"/>
            </a:br>
            <a:r>
              <a:rPr lang="en-US" smtClean="0"/>
              <a:t>Planning (4.0)</a:t>
            </a:r>
          </a:p>
        </p:txBody>
      </p:sp>
      <p:sp>
        <p:nvSpPr>
          <p:cNvPr id="145411" name="Rectangle 3"/>
          <p:cNvSpPr>
            <a:spLocks noGrp="1" noChangeArrowheads="1"/>
          </p:cNvSpPr>
          <p:nvPr>
            <p:ph idx="1"/>
          </p:nvPr>
        </p:nvSpPr>
        <p:spPr>
          <a:xfrm>
            <a:off x="685800" y="1295400"/>
            <a:ext cx="7772400" cy="4886325"/>
          </a:xfrm>
        </p:spPr>
        <p:txBody>
          <a:bodyPr>
            <a:noAutofit/>
          </a:bodyPr>
          <a:lstStyle/>
          <a:p>
            <a:pPr>
              <a:buFont typeface="Monotype Sorts" pitchFamily="1" charset="2"/>
              <a:buChar char="n"/>
              <a:defRPr/>
            </a:pPr>
            <a:r>
              <a:rPr lang="en-US" sz="2400" dirty="0" smtClean="0"/>
              <a:t>Many DO-254 cost overruns can be avoided </a:t>
            </a:r>
            <a:br>
              <a:rPr lang="en-US" sz="2400" dirty="0" smtClean="0"/>
            </a:br>
            <a:r>
              <a:rPr lang="en-US" sz="2400" dirty="0" smtClean="0"/>
              <a:t>by proper </a:t>
            </a:r>
            <a:r>
              <a:rPr lang="en-US" sz="2400" dirty="0" smtClean="0">
                <a:solidFill>
                  <a:schemeClr val="accent5">
                    <a:lumMod val="50000"/>
                  </a:schemeClr>
                </a:solidFill>
              </a:rPr>
              <a:t>planning</a:t>
            </a:r>
          </a:p>
          <a:p>
            <a:pPr>
              <a:defRPr/>
            </a:pPr>
            <a:r>
              <a:rPr lang="en-US" sz="2400" dirty="0" smtClean="0"/>
              <a:t>Investing in training, consulting, and research should be part of the planning phase</a:t>
            </a:r>
          </a:p>
          <a:p>
            <a:pPr>
              <a:defRPr/>
            </a:pPr>
            <a:r>
              <a:rPr lang="en-US" sz="2400" dirty="0" smtClean="0"/>
              <a:t>The PHAC* is the master planning document covering all aspects of a DO-254 project</a:t>
            </a:r>
          </a:p>
          <a:p>
            <a:pPr lvl="1">
              <a:defRPr/>
            </a:pPr>
            <a:r>
              <a:rPr lang="en-US" sz="2000" dirty="0" smtClean="0"/>
              <a:t>With focus on “how” to meet DO-254 objectives</a:t>
            </a:r>
          </a:p>
          <a:p>
            <a:pPr lvl="1">
              <a:defRPr/>
            </a:pPr>
            <a:r>
              <a:rPr lang="en-US" sz="2000" dirty="0" smtClean="0"/>
              <a:t>PHAC is the agreement between applicant and certification authority on the method for compliance</a:t>
            </a:r>
          </a:p>
          <a:p>
            <a:pPr lvl="1">
              <a:defRPr/>
            </a:pPr>
            <a:r>
              <a:rPr lang="en-US" sz="2000" dirty="0" smtClean="0"/>
              <a:t>Deviations need to be discussed and reviewed, documented in HW accomplishment summary (HAS)</a:t>
            </a:r>
          </a:p>
          <a:p>
            <a:pPr>
              <a:defRPr/>
            </a:pPr>
            <a:r>
              <a:rPr lang="en-US" sz="2400" dirty="0" smtClean="0"/>
              <a:t>A SOI-1 audit to review the PHAC typically occurs at the end of the planning phase</a:t>
            </a:r>
          </a:p>
        </p:txBody>
      </p:sp>
      <p:sp>
        <p:nvSpPr>
          <p:cNvPr id="28676" name="Rectangle 5"/>
          <p:cNvSpPr>
            <a:spLocks noGrp="1" noChangeArrowheads="1"/>
          </p:cNvSpPr>
          <p:nvPr>
            <p:ph type="ftr" sz="quarter" idx="10"/>
          </p:nvPr>
        </p:nvSpPr>
        <p:spPr>
          <a:noFill/>
        </p:spPr>
        <p:txBody>
          <a:bodyPr/>
          <a:lstStyle/>
          <a:p>
            <a:r>
              <a:rPr lang="en-US" smtClean="0"/>
              <a:t>MEL, DO-254 Overview for MAPLD 2009</a:t>
            </a:r>
          </a:p>
        </p:txBody>
      </p:sp>
      <p:sp>
        <p:nvSpPr>
          <p:cNvPr id="9" name="TextBox 8"/>
          <p:cNvSpPr txBox="1"/>
          <p:nvPr/>
        </p:nvSpPr>
        <p:spPr>
          <a:xfrm>
            <a:off x="5022850" y="6210300"/>
            <a:ext cx="2943225" cy="276225"/>
          </a:xfrm>
          <a:prstGeom prst="rect">
            <a:avLst/>
          </a:prstGeom>
          <a:noFill/>
        </p:spPr>
        <p:txBody>
          <a:bodyPr wrap="none">
            <a:spAutoFit/>
          </a:bodyPr>
          <a:lstStyle/>
          <a:p>
            <a:pPr>
              <a:defRPr/>
            </a:pPr>
            <a:r>
              <a:rPr lang="en-US" sz="1200" dirty="0"/>
              <a:t>* Plan for Hardware Aspects of Certification</a:t>
            </a:r>
          </a:p>
        </p:txBody>
      </p:sp>
      <p:pic>
        <p:nvPicPr>
          <p:cNvPr id="28678" name="Picture 10"/>
          <p:cNvPicPr>
            <a:picLocks noChangeAspect="1" noChangeArrowheads="1"/>
          </p:cNvPicPr>
          <p:nvPr/>
        </p:nvPicPr>
        <p:blipFill>
          <a:blip r:embed="rId3"/>
          <a:srcRect/>
          <a:stretch>
            <a:fillRect/>
          </a:stretch>
        </p:blipFill>
        <p:spPr bwMode="auto">
          <a:xfrm>
            <a:off x="7808913" y="166688"/>
            <a:ext cx="1176337" cy="1030287"/>
          </a:xfrm>
          <a:prstGeom prst="rect">
            <a:avLst/>
          </a:prstGeom>
          <a:noFill/>
          <a:ln w="9525">
            <a:noFill/>
            <a:miter lim="800000"/>
            <a:headEnd/>
            <a:tailEnd/>
          </a:ln>
        </p:spPr>
      </p:pic>
      <p:sp>
        <p:nvSpPr>
          <p:cNvPr id="28679" name="Slide Number Placeholder 10"/>
          <p:cNvSpPr>
            <a:spLocks noGrp="1"/>
          </p:cNvSpPr>
          <p:nvPr>
            <p:ph type="sldNum" sz="quarter" idx="11"/>
          </p:nvPr>
        </p:nvSpPr>
        <p:spPr>
          <a:noFill/>
        </p:spPr>
        <p:txBody>
          <a:bodyPr/>
          <a:lstStyle/>
          <a:p>
            <a:fld id="{36DE165B-6C70-46DF-A350-C2A0B043696C}" type="slidenum">
              <a:rPr lang="en-US" smtClean="0"/>
              <a:pPr/>
              <a:t>13</a:t>
            </a:fld>
            <a:endParaRPr lang="en-US" smtClean="0"/>
          </a:p>
        </p:txBody>
      </p:sp>
      <p:sp>
        <p:nvSpPr>
          <p:cNvPr id="8" name="TextBox 7"/>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wipe(left)">
                                      <p:cBhvr>
                                        <p:cTn id="17" dur="500"/>
                                        <p:tgtEl>
                                          <p:spTgt spid="145411">
                                            <p:txEl>
                                              <p:pRg st="2" end="2"/>
                                            </p:tx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22" presetClass="entr" presetSubtype="8" fill="hold" grpId="0" nodeType="withEffect">
                                  <p:stCondLst>
                                    <p:cond delay="0"/>
                                  </p:stCondLst>
                                  <p:childTnLst>
                                    <p:set>
                                      <p:cBhvr>
                                        <p:cTn id="21" dur="1" fill="hold">
                                          <p:stCondLst>
                                            <p:cond delay="0"/>
                                          </p:stCondLst>
                                        </p:cTn>
                                        <p:tgtEl>
                                          <p:spTgt spid="145411">
                                            <p:txEl>
                                              <p:pRg st="3" end="3"/>
                                            </p:txEl>
                                          </p:spTgt>
                                        </p:tgtEl>
                                        <p:attrNameLst>
                                          <p:attrName>style.visibility</p:attrName>
                                        </p:attrNameLst>
                                      </p:cBhvr>
                                      <p:to>
                                        <p:strVal val="visible"/>
                                      </p:to>
                                    </p:set>
                                    <p:animEffect transition="in" filter="wipe(left)">
                                      <p:cBhvr>
                                        <p:cTn id="22" dur="500"/>
                                        <p:tgtEl>
                                          <p:spTgt spid="14541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5411">
                                            <p:txEl>
                                              <p:pRg st="4" end="4"/>
                                            </p:txEl>
                                          </p:spTgt>
                                        </p:tgtEl>
                                        <p:attrNameLst>
                                          <p:attrName>style.visibility</p:attrName>
                                        </p:attrNameLst>
                                      </p:cBhvr>
                                      <p:to>
                                        <p:strVal val="visible"/>
                                      </p:to>
                                    </p:set>
                                    <p:animEffect transition="in" filter="wipe(left)">
                                      <p:cBhvr>
                                        <p:cTn id="25" dur="500"/>
                                        <p:tgtEl>
                                          <p:spTgt spid="14541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5411">
                                            <p:txEl>
                                              <p:pRg st="5" end="5"/>
                                            </p:txEl>
                                          </p:spTgt>
                                        </p:tgtEl>
                                        <p:attrNameLst>
                                          <p:attrName>style.visibility</p:attrName>
                                        </p:attrNameLst>
                                      </p:cBhvr>
                                      <p:to>
                                        <p:strVal val="visible"/>
                                      </p:to>
                                    </p:set>
                                    <p:animEffect transition="in" filter="wipe(left)">
                                      <p:cBhvr>
                                        <p:cTn id="28" dur="500"/>
                                        <p:tgtEl>
                                          <p:spTgt spid="14541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5411">
                                            <p:txEl>
                                              <p:pRg st="6" end="6"/>
                                            </p:txEl>
                                          </p:spTgt>
                                        </p:tgtEl>
                                        <p:attrNameLst>
                                          <p:attrName>style.visibility</p:attrName>
                                        </p:attrNameLst>
                                      </p:cBhvr>
                                      <p:to>
                                        <p:strVal val="visible"/>
                                      </p:to>
                                    </p:set>
                                    <p:animEffect transition="in" filter="wipe(left)">
                                      <p:cBhvr>
                                        <p:cTn id="33" dur="500"/>
                                        <p:tgtEl>
                                          <p:spTgt spid="145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ftr" sz="quarter" idx="10"/>
          </p:nvPr>
        </p:nvSpPr>
        <p:spPr>
          <a:noFill/>
        </p:spPr>
        <p:txBody>
          <a:bodyPr/>
          <a:lstStyle/>
          <a:p>
            <a:r>
              <a:rPr lang="en-US" smtClean="0"/>
              <a:t>MEL, DO-254 Overview for MAPLD 2009</a:t>
            </a:r>
          </a:p>
        </p:txBody>
      </p:sp>
      <p:sp>
        <p:nvSpPr>
          <p:cNvPr id="29699" name="Rectangle 2"/>
          <p:cNvSpPr>
            <a:spLocks noGrp="1" noChangeArrowheads="1"/>
          </p:cNvSpPr>
          <p:nvPr>
            <p:ph type="title"/>
          </p:nvPr>
        </p:nvSpPr>
        <p:spPr>
          <a:xfrm>
            <a:off x="65088" y="152400"/>
            <a:ext cx="8301037" cy="914400"/>
          </a:xfrm>
        </p:spPr>
        <p:txBody>
          <a:bodyPr/>
          <a:lstStyle/>
          <a:p>
            <a:r>
              <a:rPr lang="en-US" sz="2400" i="1" smtClean="0"/>
              <a:t>DO-254 Life Cycle Info/Tips </a:t>
            </a:r>
            <a:r>
              <a:rPr lang="en-US" smtClean="0"/>
              <a:t/>
            </a:r>
            <a:br>
              <a:rPr lang="en-US" smtClean="0"/>
            </a:br>
            <a:r>
              <a:rPr lang="en-US" smtClean="0"/>
              <a:t>Requirements (10.3.1)</a:t>
            </a:r>
          </a:p>
        </p:txBody>
      </p:sp>
      <p:sp>
        <p:nvSpPr>
          <p:cNvPr id="145411" name="Rectangle 3"/>
          <p:cNvSpPr>
            <a:spLocks noGrp="1" noChangeArrowheads="1"/>
          </p:cNvSpPr>
          <p:nvPr>
            <p:ph idx="1"/>
          </p:nvPr>
        </p:nvSpPr>
        <p:spPr>
          <a:xfrm>
            <a:off x="685800" y="1295400"/>
            <a:ext cx="7772400" cy="4886325"/>
          </a:xfrm>
        </p:spPr>
        <p:txBody>
          <a:bodyPr>
            <a:normAutofit fontScale="92500" lnSpcReduction="10000"/>
          </a:bodyPr>
          <a:lstStyle/>
          <a:p>
            <a:pPr>
              <a:defRPr/>
            </a:pPr>
            <a:r>
              <a:rPr lang="en-US" dirty="0" smtClean="0"/>
              <a:t>Requirements management is a key DO-254 theme</a:t>
            </a:r>
          </a:p>
          <a:p>
            <a:pPr>
              <a:defRPr/>
            </a:pPr>
            <a:r>
              <a:rPr lang="en-US" dirty="0" smtClean="0"/>
              <a:t>DO-254 flows mandate that requirements be</a:t>
            </a:r>
          </a:p>
          <a:p>
            <a:pPr lvl="1">
              <a:defRPr/>
            </a:pPr>
            <a:r>
              <a:rPr lang="en-US" dirty="0" smtClean="0"/>
              <a:t>Captured – stored for retrieval (5.1)</a:t>
            </a:r>
          </a:p>
          <a:p>
            <a:pPr lvl="1">
              <a:defRPr/>
            </a:pPr>
            <a:r>
              <a:rPr lang="en-US" dirty="0" smtClean="0"/>
              <a:t>Validated – reviewed against numerous criteria (6.3.3.1)</a:t>
            </a:r>
          </a:p>
          <a:p>
            <a:pPr lvl="1">
              <a:defRPr/>
            </a:pPr>
            <a:r>
              <a:rPr lang="en-US" dirty="0" smtClean="0"/>
              <a:t>Managed – a process to manage changes</a:t>
            </a:r>
          </a:p>
          <a:p>
            <a:pPr lvl="1">
              <a:defRPr/>
            </a:pPr>
            <a:r>
              <a:rPr lang="en-US" dirty="0" smtClean="0"/>
              <a:t>Traced – links to design/verification activities (10.4.1)</a:t>
            </a:r>
          </a:p>
          <a:p>
            <a:pPr>
              <a:defRPr/>
            </a:pPr>
            <a:r>
              <a:rPr lang="en-US" dirty="0" smtClean="0"/>
              <a:t>Requirements are validated and fed back to the appropriate processes at every design stage</a:t>
            </a:r>
          </a:p>
          <a:p>
            <a:pPr>
              <a:defRPr/>
            </a:pPr>
            <a:r>
              <a:rPr lang="en-US" dirty="0" smtClean="0"/>
              <a:t>Requirements may be derived </a:t>
            </a:r>
          </a:p>
          <a:p>
            <a:pPr lvl="1">
              <a:defRPr/>
            </a:pPr>
            <a:r>
              <a:rPr lang="en-US" dirty="0" smtClean="0"/>
              <a:t>Derived from a design decision, possibly no parent requirement</a:t>
            </a:r>
          </a:p>
          <a:p>
            <a:pPr>
              <a:defRPr/>
            </a:pPr>
            <a:r>
              <a:rPr lang="en-US" dirty="0" smtClean="0"/>
              <a:t>Requirements tracing problems are one of the most common “findings” in SOI audits</a:t>
            </a:r>
          </a:p>
        </p:txBody>
      </p:sp>
      <p:pic>
        <p:nvPicPr>
          <p:cNvPr id="29701" name="Picture 12"/>
          <p:cNvPicPr>
            <a:picLocks noChangeAspect="1" noChangeArrowheads="1"/>
          </p:cNvPicPr>
          <p:nvPr/>
        </p:nvPicPr>
        <p:blipFill>
          <a:blip r:embed="rId3"/>
          <a:srcRect/>
          <a:stretch>
            <a:fillRect/>
          </a:stretch>
        </p:blipFill>
        <p:spPr bwMode="auto">
          <a:xfrm>
            <a:off x="7945438" y="36513"/>
            <a:ext cx="1198562" cy="1720850"/>
          </a:xfrm>
          <a:prstGeom prst="rect">
            <a:avLst/>
          </a:prstGeom>
          <a:noFill/>
          <a:ln w="9525">
            <a:noFill/>
            <a:miter lim="800000"/>
            <a:headEnd/>
            <a:tailEnd/>
          </a:ln>
        </p:spPr>
      </p:pic>
      <p:sp>
        <p:nvSpPr>
          <p:cNvPr id="29702" name="Slide Number Placeholder 12"/>
          <p:cNvSpPr>
            <a:spLocks noGrp="1"/>
          </p:cNvSpPr>
          <p:nvPr>
            <p:ph type="sldNum" sz="quarter" idx="11"/>
          </p:nvPr>
        </p:nvSpPr>
        <p:spPr>
          <a:noFill/>
        </p:spPr>
        <p:txBody>
          <a:bodyPr/>
          <a:lstStyle/>
          <a:p>
            <a:fld id="{4B17A45E-9C5E-49BE-BCA4-91B258D3BF77}" type="slidenum">
              <a:rPr lang="en-US" smtClean="0"/>
              <a:pPr/>
              <a:t>14</a:t>
            </a:fld>
            <a:endParaRPr lang="en-US" smtClean="0"/>
          </a:p>
        </p:txBody>
      </p:sp>
      <p:sp>
        <p:nvSpPr>
          <p:cNvPr id="7" name="TextBox 6"/>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5411">
                                            <p:txEl>
                                              <p:pRg st="2" end="2"/>
                                            </p:txEl>
                                          </p:spTgt>
                                        </p:tgtEl>
                                        <p:attrNameLst>
                                          <p:attrName>style.visibility</p:attrName>
                                        </p:attrNameLst>
                                      </p:cBhvr>
                                      <p:to>
                                        <p:strVal val="visible"/>
                                      </p:to>
                                    </p:set>
                                    <p:animEffect transition="in" filter="wipe(left)">
                                      <p:cBhvr>
                                        <p:cTn id="15" dur="500"/>
                                        <p:tgtEl>
                                          <p:spTgt spid="14541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5411">
                                            <p:txEl>
                                              <p:pRg st="3" end="3"/>
                                            </p:txEl>
                                          </p:spTgt>
                                        </p:tgtEl>
                                        <p:attrNameLst>
                                          <p:attrName>style.visibility</p:attrName>
                                        </p:attrNameLst>
                                      </p:cBhvr>
                                      <p:to>
                                        <p:strVal val="visible"/>
                                      </p:to>
                                    </p:set>
                                    <p:animEffect transition="in" filter="wipe(left)">
                                      <p:cBhvr>
                                        <p:cTn id="18" dur="500"/>
                                        <p:tgtEl>
                                          <p:spTgt spid="14541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5411">
                                            <p:txEl>
                                              <p:pRg st="4" end="4"/>
                                            </p:txEl>
                                          </p:spTgt>
                                        </p:tgtEl>
                                        <p:attrNameLst>
                                          <p:attrName>style.visibility</p:attrName>
                                        </p:attrNameLst>
                                      </p:cBhvr>
                                      <p:to>
                                        <p:strVal val="visible"/>
                                      </p:to>
                                    </p:set>
                                    <p:animEffect transition="in" filter="wipe(left)">
                                      <p:cBhvr>
                                        <p:cTn id="21" dur="500"/>
                                        <p:tgtEl>
                                          <p:spTgt spid="14541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5411">
                                            <p:txEl>
                                              <p:pRg st="5" end="5"/>
                                            </p:txEl>
                                          </p:spTgt>
                                        </p:tgtEl>
                                        <p:attrNameLst>
                                          <p:attrName>style.visibility</p:attrName>
                                        </p:attrNameLst>
                                      </p:cBhvr>
                                      <p:to>
                                        <p:strVal val="visible"/>
                                      </p:to>
                                    </p:set>
                                    <p:animEffect transition="in" filter="wipe(left)">
                                      <p:cBhvr>
                                        <p:cTn id="24" dur="500"/>
                                        <p:tgtEl>
                                          <p:spTgt spid="14541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5411">
                                            <p:txEl>
                                              <p:pRg st="6" end="6"/>
                                            </p:txEl>
                                          </p:spTgt>
                                        </p:tgtEl>
                                        <p:attrNameLst>
                                          <p:attrName>style.visibility</p:attrName>
                                        </p:attrNameLst>
                                      </p:cBhvr>
                                      <p:to>
                                        <p:strVal val="visible"/>
                                      </p:to>
                                    </p:set>
                                    <p:animEffect transition="in" filter="wipe(left)">
                                      <p:cBhvr>
                                        <p:cTn id="29" dur="500"/>
                                        <p:tgtEl>
                                          <p:spTgt spid="14541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5411">
                                            <p:txEl>
                                              <p:pRg st="7" end="7"/>
                                            </p:txEl>
                                          </p:spTgt>
                                        </p:tgtEl>
                                        <p:attrNameLst>
                                          <p:attrName>style.visibility</p:attrName>
                                        </p:attrNameLst>
                                      </p:cBhvr>
                                      <p:to>
                                        <p:strVal val="visible"/>
                                      </p:to>
                                    </p:set>
                                    <p:animEffect transition="in" filter="wipe(left)">
                                      <p:cBhvr>
                                        <p:cTn id="34" dur="500"/>
                                        <p:tgtEl>
                                          <p:spTgt spid="14541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5411">
                                            <p:txEl>
                                              <p:pRg st="8" end="8"/>
                                            </p:txEl>
                                          </p:spTgt>
                                        </p:tgtEl>
                                        <p:attrNameLst>
                                          <p:attrName>style.visibility</p:attrName>
                                        </p:attrNameLst>
                                      </p:cBhvr>
                                      <p:to>
                                        <p:strVal val="visible"/>
                                      </p:to>
                                    </p:set>
                                    <p:animEffect transition="in" filter="wipe(left)">
                                      <p:cBhvr>
                                        <p:cTn id="37" dur="500"/>
                                        <p:tgtEl>
                                          <p:spTgt spid="14541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5411">
                                            <p:txEl>
                                              <p:pRg st="9" end="9"/>
                                            </p:txEl>
                                          </p:spTgt>
                                        </p:tgtEl>
                                        <p:attrNameLst>
                                          <p:attrName>style.visibility</p:attrName>
                                        </p:attrNameLst>
                                      </p:cBhvr>
                                      <p:to>
                                        <p:strVal val="visible"/>
                                      </p:to>
                                    </p:set>
                                    <p:animEffect transition="in" filter="wipe(left)">
                                      <p:cBhvr>
                                        <p:cTn id="42" dur="500"/>
                                        <p:tgtEl>
                                          <p:spTgt spid="145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2400" i="1" smtClean="0"/>
              <a:t>DO-254 Life Cycle Info/Tips </a:t>
            </a:r>
            <a:br>
              <a:rPr lang="en-US" sz="2400" i="1" smtClean="0"/>
            </a:br>
            <a:r>
              <a:rPr lang="en-US" smtClean="0"/>
              <a:t>Conceptual Design (5.2)</a:t>
            </a:r>
          </a:p>
        </p:txBody>
      </p:sp>
      <p:sp>
        <p:nvSpPr>
          <p:cNvPr id="145411" name="Rectangle 3"/>
          <p:cNvSpPr>
            <a:spLocks noGrp="1" noChangeArrowheads="1"/>
          </p:cNvSpPr>
          <p:nvPr>
            <p:ph idx="1"/>
          </p:nvPr>
        </p:nvSpPr>
        <p:spPr>
          <a:xfrm>
            <a:off x="685800" y="1295400"/>
            <a:ext cx="7772400" cy="4859338"/>
          </a:xfrm>
        </p:spPr>
        <p:txBody>
          <a:bodyPr>
            <a:normAutofit fontScale="92500" lnSpcReduction="10000"/>
          </a:bodyPr>
          <a:lstStyle/>
          <a:p>
            <a:pPr>
              <a:defRPr/>
            </a:pPr>
            <a:r>
              <a:rPr lang="en-US" dirty="0" smtClean="0"/>
              <a:t>High-level design concept that may be assessed to determine the potential for the resulting design implementation to meet the requirements</a:t>
            </a:r>
          </a:p>
          <a:p>
            <a:pPr>
              <a:defRPr/>
            </a:pPr>
            <a:r>
              <a:rPr lang="en-US" dirty="0" smtClean="0"/>
              <a:t>Concepts are usually informally verified (providing information for design decisions)</a:t>
            </a:r>
          </a:p>
          <a:p>
            <a:pPr>
              <a:buFont typeface="Monotype Sorts" pitchFamily="1" charset="2"/>
              <a:buChar char="n"/>
              <a:defRPr/>
            </a:pPr>
            <a:r>
              <a:rPr lang="en-US" dirty="0" smtClean="0"/>
              <a:t>Conceptual design description includes</a:t>
            </a:r>
          </a:p>
          <a:p>
            <a:pPr lvl="1">
              <a:defRPr/>
            </a:pPr>
            <a:r>
              <a:rPr lang="en-US" dirty="0" smtClean="0"/>
              <a:t>Key characteristics &amp; parameters</a:t>
            </a:r>
          </a:p>
          <a:p>
            <a:pPr lvl="1">
              <a:defRPr/>
            </a:pPr>
            <a:r>
              <a:rPr lang="en-US" dirty="0" smtClean="0"/>
              <a:t>Product architecture – major components, interfaces</a:t>
            </a:r>
          </a:p>
          <a:p>
            <a:pPr lvl="1">
              <a:defRPr/>
            </a:pPr>
            <a:r>
              <a:rPr lang="en-US" dirty="0" smtClean="0"/>
              <a:t>Safety-related aspects and constraints</a:t>
            </a:r>
          </a:p>
          <a:p>
            <a:pPr>
              <a:buFont typeface="Monotype Sorts" pitchFamily="1" charset="2"/>
              <a:buChar char="n"/>
              <a:defRPr/>
            </a:pPr>
            <a:r>
              <a:rPr lang="en-US" dirty="0" smtClean="0"/>
              <a:t>Conceptual design description should </a:t>
            </a:r>
          </a:p>
          <a:p>
            <a:pPr lvl="1">
              <a:defRPr/>
            </a:pPr>
            <a:r>
              <a:rPr lang="en-US" dirty="0" smtClean="0"/>
              <a:t>Walk reader through the design (similar to datasheet)</a:t>
            </a:r>
          </a:p>
          <a:p>
            <a:pPr lvl="1">
              <a:defRPr/>
            </a:pPr>
            <a:r>
              <a:rPr lang="en-US" dirty="0" smtClean="0"/>
              <a:t>Include a visual explanation (e.g. block diagram)</a:t>
            </a:r>
          </a:p>
          <a:p>
            <a:pPr>
              <a:buFont typeface="Monotype Sorts" pitchFamily="1" charset="2"/>
              <a:buChar char="n"/>
              <a:defRPr/>
            </a:pPr>
            <a:endParaRPr lang="en-US" dirty="0" smtClean="0"/>
          </a:p>
        </p:txBody>
      </p:sp>
      <p:sp>
        <p:nvSpPr>
          <p:cNvPr id="30724" name="Rectangle 5"/>
          <p:cNvSpPr>
            <a:spLocks noGrp="1" noChangeArrowheads="1"/>
          </p:cNvSpPr>
          <p:nvPr>
            <p:ph type="ftr" sz="quarter" idx="10"/>
          </p:nvPr>
        </p:nvSpPr>
        <p:spPr>
          <a:noFill/>
        </p:spPr>
        <p:txBody>
          <a:bodyPr/>
          <a:lstStyle/>
          <a:p>
            <a:r>
              <a:rPr lang="en-US" smtClean="0"/>
              <a:t>MEL, DO-254 Overview for MAPLD 2009</a:t>
            </a:r>
          </a:p>
        </p:txBody>
      </p:sp>
      <p:pic>
        <p:nvPicPr>
          <p:cNvPr id="30725" name="Picture 12" descr="See full size image">
            <a:hlinkClick r:id="rId3"/>
          </p:cNvPr>
          <p:cNvPicPr>
            <a:picLocks noChangeAspect="1" noChangeArrowheads="1"/>
          </p:cNvPicPr>
          <p:nvPr/>
        </p:nvPicPr>
        <p:blipFill>
          <a:blip r:embed="rId4"/>
          <a:srcRect/>
          <a:stretch>
            <a:fillRect/>
          </a:stretch>
        </p:blipFill>
        <p:spPr bwMode="auto">
          <a:xfrm>
            <a:off x="7488238" y="203200"/>
            <a:ext cx="1416050" cy="914400"/>
          </a:xfrm>
          <a:prstGeom prst="rect">
            <a:avLst/>
          </a:prstGeom>
          <a:noFill/>
          <a:ln w="9525">
            <a:noFill/>
            <a:miter lim="800000"/>
            <a:headEnd/>
            <a:tailEnd/>
          </a:ln>
        </p:spPr>
      </p:pic>
      <p:sp>
        <p:nvSpPr>
          <p:cNvPr id="30726" name="Slide Number Placeholder 11"/>
          <p:cNvSpPr>
            <a:spLocks noGrp="1"/>
          </p:cNvSpPr>
          <p:nvPr>
            <p:ph type="sldNum" sz="quarter" idx="11"/>
          </p:nvPr>
        </p:nvSpPr>
        <p:spPr>
          <a:noFill/>
        </p:spPr>
        <p:txBody>
          <a:bodyPr/>
          <a:lstStyle/>
          <a:p>
            <a:fld id="{8F1E295F-A39D-4409-849A-DB1892932AEC}" type="slidenum">
              <a:rPr lang="en-US" smtClean="0"/>
              <a:pPr/>
              <a:t>15</a:t>
            </a:fld>
            <a:endParaRPr lang="en-US" smtClean="0"/>
          </a:p>
        </p:txBody>
      </p:sp>
      <p:sp>
        <p:nvSpPr>
          <p:cNvPr id="7" name="TextBox 6"/>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wipe(left)">
                                      <p:cBhvr>
                                        <p:cTn id="17" dur="500"/>
                                        <p:tgtEl>
                                          <p:spTgt spid="1454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5411">
                                            <p:txEl>
                                              <p:pRg st="3" end="3"/>
                                            </p:txEl>
                                          </p:spTgt>
                                        </p:tgtEl>
                                        <p:attrNameLst>
                                          <p:attrName>style.visibility</p:attrName>
                                        </p:attrNameLst>
                                      </p:cBhvr>
                                      <p:to>
                                        <p:strVal val="visible"/>
                                      </p:to>
                                    </p:set>
                                    <p:animEffect transition="in" filter="wipe(left)">
                                      <p:cBhvr>
                                        <p:cTn id="20" dur="500"/>
                                        <p:tgtEl>
                                          <p:spTgt spid="14541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45411">
                                            <p:txEl>
                                              <p:pRg st="4" end="4"/>
                                            </p:txEl>
                                          </p:spTgt>
                                        </p:tgtEl>
                                        <p:attrNameLst>
                                          <p:attrName>style.visibility</p:attrName>
                                        </p:attrNameLst>
                                      </p:cBhvr>
                                      <p:to>
                                        <p:strVal val="visible"/>
                                      </p:to>
                                    </p:set>
                                    <p:animEffect transition="in" filter="wipe(left)">
                                      <p:cBhvr>
                                        <p:cTn id="23" dur="500"/>
                                        <p:tgtEl>
                                          <p:spTgt spid="14541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5411">
                                            <p:txEl>
                                              <p:pRg st="5" end="5"/>
                                            </p:txEl>
                                          </p:spTgt>
                                        </p:tgtEl>
                                        <p:attrNameLst>
                                          <p:attrName>style.visibility</p:attrName>
                                        </p:attrNameLst>
                                      </p:cBhvr>
                                      <p:to>
                                        <p:strVal val="visible"/>
                                      </p:to>
                                    </p:set>
                                    <p:animEffect transition="in" filter="wipe(left)">
                                      <p:cBhvr>
                                        <p:cTn id="26" dur="500"/>
                                        <p:tgtEl>
                                          <p:spTgt spid="14541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5411">
                                            <p:txEl>
                                              <p:pRg st="6" end="6"/>
                                            </p:txEl>
                                          </p:spTgt>
                                        </p:tgtEl>
                                        <p:attrNameLst>
                                          <p:attrName>style.visibility</p:attrName>
                                        </p:attrNameLst>
                                      </p:cBhvr>
                                      <p:to>
                                        <p:strVal val="visible"/>
                                      </p:to>
                                    </p:set>
                                    <p:animEffect transition="in" filter="wipe(left)">
                                      <p:cBhvr>
                                        <p:cTn id="31" dur="500"/>
                                        <p:tgtEl>
                                          <p:spTgt spid="14541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5411">
                                            <p:txEl>
                                              <p:pRg st="7" end="7"/>
                                            </p:txEl>
                                          </p:spTgt>
                                        </p:tgtEl>
                                        <p:attrNameLst>
                                          <p:attrName>style.visibility</p:attrName>
                                        </p:attrNameLst>
                                      </p:cBhvr>
                                      <p:to>
                                        <p:strVal val="visible"/>
                                      </p:to>
                                    </p:set>
                                    <p:animEffect transition="in" filter="wipe(left)">
                                      <p:cBhvr>
                                        <p:cTn id="34" dur="500"/>
                                        <p:tgtEl>
                                          <p:spTgt spid="14541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5411">
                                            <p:txEl>
                                              <p:pRg st="8" end="8"/>
                                            </p:txEl>
                                          </p:spTgt>
                                        </p:tgtEl>
                                        <p:attrNameLst>
                                          <p:attrName>style.visibility</p:attrName>
                                        </p:attrNameLst>
                                      </p:cBhvr>
                                      <p:to>
                                        <p:strVal val="visible"/>
                                      </p:to>
                                    </p:set>
                                    <p:animEffect transition="in" filter="wipe(left)">
                                      <p:cBhvr>
                                        <p:cTn id="37" dur="500"/>
                                        <p:tgtEl>
                                          <p:spTgt spid="145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5088" y="152400"/>
            <a:ext cx="8301037" cy="914400"/>
          </a:xfrm>
        </p:spPr>
        <p:txBody>
          <a:bodyPr/>
          <a:lstStyle/>
          <a:p>
            <a:r>
              <a:rPr lang="en-US" sz="2400" i="1" smtClean="0"/>
              <a:t>DO-254 Life Cycle Info/Tips </a:t>
            </a:r>
            <a:r>
              <a:rPr lang="en-US" smtClean="0"/>
              <a:t/>
            </a:r>
            <a:br>
              <a:rPr lang="en-US" smtClean="0"/>
            </a:br>
            <a:r>
              <a:rPr lang="en-US" smtClean="0"/>
              <a:t>Detailed Design– RTL (5.3)</a:t>
            </a:r>
          </a:p>
        </p:txBody>
      </p:sp>
      <p:sp>
        <p:nvSpPr>
          <p:cNvPr id="145411" name="Rectangle 3"/>
          <p:cNvSpPr>
            <a:spLocks noGrp="1" noChangeArrowheads="1"/>
          </p:cNvSpPr>
          <p:nvPr>
            <p:ph idx="1"/>
          </p:nvPr>
        </p:nvSpPr>
        <p:spPr>
          <a:xfrm>
            <a:off x="685800" y="1524000"/>
            <a:ext cx="7772400" cy="4581525"/>
          </a:xfrm>
        </p:spPr>
        <p:txBody>
          <a:bodyPr/>
          <a:lstStyle/>
          <a:p>
            <a:pPr>
              <a:lnSpc>
                <a:spcPct val="90000"/>
              </a:lnSpc>
            </a:pPr>
            <a:r>
              <a:rPr lang="en-US" sz="2200" smtClean="0"/>
              <a:t>RTL design is part of the DO-254 lifecycle phase</a:t>
            </a:r>
            <a:br>
              <a:rPr lang="en-US" sz="2200" smtClean="0"/>
            </a:br>
            <a:r>
              <a:rPr lang="en-US" sz="2200" smtClean="0"/>
              <a:t>“Detailed Design” </a:t>
            </a:r>
          </a:p>
          <a:p>
            <a:pPr>
              <a:lnSpc>
                <a:spcPct val="90000"/>
              </a:lnSpc>
            </a:pPr>
            <a:r>
              <a:rPr lang="en-US" sz="2200" smtClean="0"/>
              <a:t>Requirements </a:t>
            </a:r>
            <a:r>
              <a:rPr lang="en-US" sz="2200" smtClean="0">
                <a:sym typeface="Wingdings" pitchFamily="2" charset="2"/>
              </a:rPr>
              <a:t> RTL</a:t>
            </a:r>
          </a:p>
          <a:p>
            <a:pPr lvl="1">
              <a:lnSpc>
                <a:spcPct val="90000"/>
              </a:lnSpc>
            </a:pPr>
            <a:r>
              <a:rPr lang="en-US" sz="2000" smtClean="0">
                <a:sym typeface="Wingdings" pitchFamily="2" charset="2"/>
              </a:rPr>
              <a:t>RTL is written from and must trace to requirements</a:t>
            </a:r>
          </a:p>
          <a:p>
            <a:pPr>
              <a:lnSpc>
                <a:spcPct val="90000"/>
              </a:lnSpc>
            </a:pPr>
            <a:r>
              <a:rPr lang="en-US" sz="2200" smtClean="0"/>
              <a:t>RTL coding standards should be documented and verified (reviews and/or checked with tool) (10.2.2)</a:t>
            </a:r>
          </a:p>
          <a:p>
            <a:pPr>
              <a:lnSpc>
                <a:spcPct val="90000"/>
              </a:lnSpc>
            </a:pPr>
            <a:r>
              <a:rPr lang="en-US" sz="2200" smtClean="0"/>
              <a:t>RTL code must be reviewed</a:t>
            </a:r>
          </a:p>
          <a:p>
            <a:pPr lvl="1">
              <a:lnSpc>
                <a:spcPct val="90000"/>
              </a:lnSpc>
            </a:pPr>
            <a:r>
              <a:rPr lang="en-US" sz="2000" smtClean="0"/>
              <a:t>Internally, design process gates (e.g., PDR, CDR)</a:t>
            </a:r>
          </a:p>
          <a:p>
            <a:pPr lvl="1">
              <a:lnSpc>
                <a:spcPct val="90000"/>
              </a:lnSpc>
            </a:pPr>
            <a:r>
              <a:rPr lang="en-US" sz="2000" smtClean="0"/>
              <a:t>Externally, typically in SOI-2 audit</a:t>
            </a:r>
          </a:p>
          <a:p>
            <a:pPr lvl="1">
              <a:lnSpc>
                <a:spcPct val="90000"/>
              </a:lnSpc>
            </a:pPr>
            <a:r>
              <a:rPr lang="en-US" sz="2000" smtClean="0"/>
              <a:t>Reused RTL source code is no exception</a:t>
            </a:r>
            <a:endParaRPr lang="en-US" sz="2200" smtClean="0"/>
          </a:p>
          <a:p>
            <a:pPr>
              <a:lnSpc>
                <a:spcPct val="90000"/>
              </a:lnSpc>
            </a:pPr>
            <a:r>
              <a:rPr lang="en-US" sz="2200" smtClean="0"/>
              <a:t>Artifacts from design must be produced and put under configuration management</a:t>
            </a:r>
          </a:p>
        </p:txBody>
      </p:sp>
      <p:pic>
        <p:nvPicPr>
          <p:cNvPr id="31748" name="Picture 10" descr="http://home.wtal.de/software-solutions/vhdl-parser/VHDLTree.gif"/>
          <p:cNvPicPr>
            <a:picLocks noChangeAspect="1" noChangeArrowheads="1"/>
          </p:cNvPicPr>
          <p:nvPr/>
        </p:nvPicPr>
        <p:blipFill>
          <a:blip r:embed="rId3"/>
          <a:srcRect/>
          <a:stretch>
            <a:fillRect/>
          </a:stretch>
        </p:blipFill>
        <p:spPr bwMode="auto">
          <a:xfrm>
            <a:off x="7759700" y="195263"/>
            <a:ext cx="1223963" cy="1476375"/>
          </a:xfrm>
          <a:prstGeom prst="rect">
            <a:avLst/>
          </a:prstGeom>
          <a:noFill/>
          <a:ln w="9525">
            <a:noFill/>
            <a:miter lim="800000"/>
            <a:headEnd/>
            <a:tailEnd/>
          </a:ln>
        </p:spPr>
      </p:pic>
      <p:sp>
        <p:nvSpPr>
          <p:cNvPr id="31749" name="Footer Placeholder 9"/>
          <p:cNvSpPr>
            <a:spLocks noGrp="1"/>
          </p:cNvSpPr>
          <p:nvPr>
            <p:ph type="ftr" sz="quarter" idx="10"/>
          </p:nvPr>
        </p:nvSpPr>
        <p:spPr>
          <a:noFill/>
        </p:spPr>
        <p:txBody>
          <a:bodyPr/>
          <a:lstStyle/>
          <a:p>
            <a:r>
              <a:rPr lang="en-US" smtClean="0"/>
              <a:t>MEL, DO-254 Overview for MAPLD 2009</a:t>
            </a:r>
          </a:p>
        </p:txBody>
      </p:sp>
      <p:sp>
        <p:nvSpPr>
          <p:cNvPr id="31750" name="Slide Number Placeholder 10"/>
          <p:cNvSpPr>
            <a:spLocks noGrp="1"/>
          </p:cNvSpPr>
          <p:nvPr>
            <p:ph type="sldNum" sz="quarter" idx="11"/>
          </p:nvPr>
        </p:nvSpPr>
        <p:spPr>
          <a:noFill/>
        </p:spPr>
        <p:txBody>
          <a:bodyPr/>
          <a:lstStyle/>
          <a:p>
            <a:fld id="{B8CD4226-A509-4704-938F-BEF96C8716AD}" type="slidenum">
              <a:rPr lang="en-US" smtClean="0"/>
              <a:pPr/>
              <a:t>16</a:t>
            </a:fld>
            <a:endParaRPr lang="en-US" smtClean="0"/>
          </a:p>
        </p:txBody>
      </p:sp>
      <p:sp>
        <p:nvSpPr>
          <p:cNvPr id="7" name="TextBox 6"/>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5411">
                                            <p:txEl>
                                              <p:pRg st="2" end="2"/>
                                            </p:txEl>
                                          </p:spTgt>
                                        </p:tgtEl>
                                        <p:attrNameLst>
                                          <p:attrName>style.visibility</p:attrName>
                                        </p:attrNameLst>
                                      </p:cBhvr>
                                      <p:to>
                                        <p:strVal val="visible"/>
                                      </p:to>
                                    </p:set>
                                    <p:animEffect transition="in" filter="wipe(left)">
                                      <p:cBhvr>
                                        <p:cTn id="15" dur="500"/>
                                        <p:tgtEl>
                                          <p:spTgt spid="1454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5411">
                                            <p:txEl>
                                              <p:pRg st="3" end="3"/>
                                            </p:txEl>
                                          </p:spTgt>
                                        </p:tgtEl>
                                        <p:attrNameLst>
                                          <p:attrName>style.visibility</p:attrName>
                                        </p:attrNameLst>
                                      </p:cBhvr>
                                      <p:to>
                                        <p:strVal val="visible"/>
                                      </p:to>
                                    </p:set>
                                    <p:animEffect transition="in" filter="wipe(left)">
                                      <p:cBhvr>
                                        <p:cTn id="20" dur="500"/>
                                        <p:tgtEl>
                                          <p:spTgt spid="1454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5411">
                                            <p:txEl>
                                              <p:pRg st="4" end="4"/>
                                            </p:txEl>
                                          </p:spTgt>
                                        </p:tgtEl>
                                        <p:attrNameLst>
                                          <p:attrName>style.visibility</p:attrName>
                                        </p:attrNameLst>
                                      </p:cBhvr>
                                      <p:to>
                                        <p:strVal val="visible"/>
                                      </p:to>
                                    </p:set>
                                    <p:animEffect transition="in" filter="wipe(left)">
                                      <p:cBhvr>
                                        <p:cTn id="25" dur="500"/>
                                        <p:tgtEl>
                                          <p:spTgt spid="14541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5411">
                                            <p:txEl>
                                              <p:pRg st="5" end="5"/>
                                            </p:txEl>
                                          </p:spTgt>
                                        </p:tgtEl>
                                        <p:attrNameLst>
                                          <p:attrName>style.visibility</p:attrName>
                                        </p:attrNameLst>
                                      </p:cBhvr>
                                      <p:to>
                                        <p:strVal val="visible"/>
                                      </p:to>
                                    </p:set>
                                    <p:animEffect transition="in" filter="wipe(left)">
                                      <p:cBhvr>
                                        <p:cTn id="28" dur="500"/>
                                        <p:tgtEl>
                                          <p:spTgt spid="14541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5411">
                                            <p:txEl>
                                              <p:pRg st="6" end="6"/>
                                            </p:txEl>
                                          </p:spTgt>
                                        </p:tgtEl>
                                        <p:attrNameLst>
                                          <p:attrName>style.visibility</p:attrName>
                                        </p:attrNameLst>
                                      </p:cBhvr>
                                      <p:to>
                                        <p:strVal val="visible"/>
                                      </p:to>
                                    </p:set>
                                    <p:animEffect transition="in" filter="wipe(left)">
                                      <p:cBhvr>
                                        <p:cTn id="31" dur="500"/>
                                        <p:tgtEl>
                                          <p:spTgt spid="14541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5411">
                                            <p:txEl>
                                              <p:pRg st="7" end="7"/>
                                            </p:txEl>
                                          </p:spTgt>
                                        </p:tgtEl>
                                        <p:attrNameLst>
                                          <p:attrName>style.visibility</p:attrName>
                                        </p:attrNameLst>
                                      </p:cBhvr>
                                      <p:to>
                                        <p:strVal val="visible"/>
                                      </p:to>
                                    </p:set>
                                    <p:animEffect transition="in" filter="wipe(left)">
                                      <p:cBhvr>
                                        <p:cTn id="34" dur="500"/>
                                        <p:tgtEl>
                                          <p:spTgt spid="14541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5411">
                                            <p:txEl>
                                              <p:pRg st="8" end="8"/>
                                            </p:txEl>
                                          </p:spTgt>
                                        </p:tgtEl>
                                        <p:attrNameLst>
                                          <p:attrName>style.visibility</p:attrName>
                                        </p:attrNameLst>
                                      </p:cBhvr>
                                      <p:to>
                                        <p:strVal val="visible"/>
                                      </p:to>
                                    </p:set>
                                    <p:animEffect transition="in" filter="wipe(left)">
                                      <p:cBhvr>
                                        <p:cTn id="39" dur="500"/>
                                        <p:tgtEl>
                                          <p:spTgt spid="145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152400"/>
            <a:ext cx="8220075" cy="914400"/>
          </a:xfrm>
        </p:spPr>
        <p:txBody>
          <a:bodyPr/>
          <a:lstStyle/>
          <a:p>
            <a:r>
              <a:rPr lang="en-US" sz="2400" i="1" smtClean="0"/>
              <a:t>DO-254 Life Cycle Info/Tips </a:t>
            </a:r>
            <a:r>
              <a:rPr lang="en-US" sz="2400" smtClean="0"/>
              <a:t/>
            </a:r>
            <a:br>
              <a:rPr lang="en-US" sz="2400" smtClean="0"/>
            </a:br>
            <a:r>
              <a:rPr lang="en-US" sz="3200" smtClean="0"/>
              <a:t>Detailed Design (Synthesis, P&amp;R)             </a:t>
            </a:r>
          </a:p>
        </p:txBody>
      </p:sp>
      <p:sp>
        <p:nvSpPr>
          <p:cNvPr id="145411" name="Rectangle 3"/>
          <p:cNvSpPr>
            <a:spLocks noGrp="1" noChangeArrowheads="1"/>
          </p:cNvSpPr>
          <p:nvPr>
            <p:ph idx="1"/>
          </p:nvPr>
        </p:nvSpPr>
        <p:spPr>
          <a:xfrm>
            <a:off x="685800" y="1295400"/>
            <a:ext cx="7772400" cy="4876800"/>
          </a:xfrm>
        </p:spPr>
        <p:txBody>
          <a:bodyPr>
            <a:normAutofit fontScale="92500"/>
          </a:bodyPr>
          <a:lstStyle/>
          <a:p>
            <a:pPr>
              <a:defRPr/>
            </a:pPr>
            <a:r>
              <a:rPr lang="en-US" dirty="0" smtClean="0"/>
              <a:t>DO-254 focus is on design assurance, </a:t>
            </a:r>
            <a:r>
              <a:rPr lang="en-US" i="1" u="sng" dirty="0" smtClean="0"/>
              <a:t>not optimization</a:t>
            </a:r>
          </a:p>
          <a:p>
            <a:pPr lvl="1">
              <a:defRPr/>
            </a:pPr>
            <a:r>
              <a:rPr lang="en-US" dirty="0" smtClean="0"/>
              <a:t>Some DERs are very concerned with synthesis</a:t>
            </a:r>
          </a:p>
          <a:p>
            <a:pPr lvl="2">
              <a:defRPr/>
            </a:pPr>
            <a:r>
              <a:rPr lang="en-US" dirty="0" smtClean="0"/>
              <a:t>Document your tool usage and ensure it is examined during design reviews</a:t>
            </a:r>
          </a:p>
          <a:p>
            <a:pPr lvl="1">
              <a:defRPr/>
            </a:pPr>
            <a:r>
              <a:rPr lang="en-US" dirty="0" smtClean="0"/>
              <a:t>Know your tool and its default operation</a:t>
            </a:r>
          </a:p>
          <a:p>
            <a:pPr lvl="1">
              <a:defRPr/>
            </a:pPr>
            <a:r>
              <a:rPr lang="en-US" dirty="0" smtClean="0"/>
              <a:t>Ensure you are using all safety-appropriate settings</a:t>
            </a:r>
          </a:p>
          <a:p>
            <a:pPr>
              <a:defRPr/>
            </a:pPr>
            <a:r>
              <a:rPr lang="en-US" dirty="0" smtClean="0"/>
              <a:t>Tool output should be repeatable</a:t>
            </a:r>
          </a:p>
          <a:p>
            <a:pPr>
              <a:defRPr/>
            </a:pPr>
            <a:r>
              <a:rPr lang="en-US" dirty="0" smtClean="0"/>
              <a:t>Tool output must be verified</a:t>
            </a:r>
          </a:p>
          <a:p>
            <a:pPr>
              <a:defRPr/>
            </a:pPr>
            <a:r>
              <a:rPr lang="en-US" dirty="0" smtClean="0"/>
              <a:t>Pertinent constraints should be linked back to </a:t>
            </a:r>
            <a:br>
              <a:rPr lang="en-US" dirty="0" smtClean="0"/>
            </a:br>
            <a:r>
              <a:rPr lang="en-US" dirty="0" smtClean="0"/>
              <a:t>requirements</a:t>
            </a:r>
          </a:p>
          <a:p>
            <a:pPr>
              <a:defRPr/>
            </a:pPr>
            <a:r>
              <a:rPr lang="en-US" dirty="0" smtClean="0"/>
              <a:t>Mentor has a paper that can help identify design assurance concerns and appropriate synthesis settings</a:t>
            </a:r>
          </a:p>
        </p:txBody>
      </p:sp>
      <p:sp>
        <p:nvSpPr>
          <p:cNvPr id="32772" name="Rectangle 5"/>
          <p:cNvSpPr>
            <a:spLocks noGrp="1" noChangeArrowheads="1"/>
          </p:cNvSpPr>
          <p:nvPr>
            <p:ph type="ftr" sz="quarter" idx="10"/>
          </p:nvPr>
        </p:nvSpPr>
        <p:spPr>
          <a:noFill/>
        </p:spPr>
        <p:txBody>
          <a:bodyPr/>
          <a:lstStyle/>
          <a:p>
            <a:r>
              <a:rPr lang="en-US" smtClean="0"/>
              <a:t>MEL, DO-254 Overview for MAPLD 2009</a:t>
            </a:r>
          </a:p>
        </p:txBody>
      </p:sp>
      <p:pic>
        <p:nvPicPr>
          <p:cNvPr id="32773" name="Picture 10" descr="http://www.cadence.ncsu.edu/SHOCC_Kit/Picture/netlistHead.gif"/>
          <p:cNvPicPr>
            <a:picLocks noChangeAspect="1" noChangeArrowheads="1"/>
          </p:cNvPicPr>
          <p:nvPr/>
        </p:nvPicPr>
        <p:blipFill>
          <a:blip r:embed="rId3"/>
          <a:srcRect/>
          <a:stretch>
            <a:fillRect/>
          </a:stretch>
        </p:blipFill>
        <p:spPr bwMode="auto">
          <a:xfrm>
            <a:off x="7816850" y="220663"/>
            <a:ext cx="1108075" cy="804862"/>
          </a:xfrm>
          <a:prstGeom prst="rect">
            <a:avLst/>
          </a:prstGeom>
          <a:noFill/>
          <a:ln w="9525">
            <a:noFill/>
            <a:miter lim="800000"/>
            <a:headEnd/>
            <a:tailEnd/>
          </a:ln>
        </p:spPr>
      </p:pic>
      <p:sp>
        <p:nvSpPr>
          <p:cNvPr id="32774" name="Slide Number Placeholder 9"/>
          <p:cNvSpPr>
            <a:spLocks noGrp="1"/>
          </p:cNvSpPr>
          <p:nvPr>
            <p:ph type="sldNum" sz="quarter" idx="11"/>
          </p:nvPr>
        </p:nvSpPr>
        <p:spPr>
          <a:noFill/>
        </p:spPr>
        <p:txBody>
          <a:bodyPr/>
          <a:lstStyle/>
          <a:p>
            <a:fld id="{C63DC940-74C0-44E3-8E6E-1464911088CC}" type="slidenum">
              <a:rPr lang="en-US" smtClean="0"/>
              <a:pPr/>
              <a:t>17</a:t>
            </a:fld>
            <a:endParaRPr lang="en-US" smtClean="0"/>
          </a:p>
        </p:txBody>
      </p:sp>
      <p:sp>
        <p:nvSpPr>
          <p:cNvPr id="7" name="TextBox 6"/>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5411">
                                            <p:txEl>
                                              <p:pRg st="1" end="1"/>
                                            </p:txEl>
                                          </p:spTgt>
                                        </p:tgtEl>
                                        <p:attrNameLst>
                                          <p:attrName>style.visibility</p:attrName>
                                        </p:attrNameLst>
                                      </p:cBhvr>
                                      <p:to>
                                        <p:strVal val="visible"/>
                                      </p:to>
                                    </p:set>
                                    <p:animEffect transition="in" filter="wipe(left)">
                                      <p:cBhvr>
                                        <p:cTn id="10" dur="500"/>
                                        <p:tgtEl>
                                          <p:spTgt spid="14541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5411">
                                            <p:txEl>
                                              <p:pRg st="2" end="2"/>
                                            </p:txEl>
                                          </p:spTgt>
                                        </p:tgtEl>
                                        <p:attrNameLst>
                                          <p:attrName>style.visibility</p:attrName>
                                        </p:attrNameLst>
                                      </p:cBhvr>
                                      <p:to>
                                        <p:strVal val="visible"/>
                                      </p:to>
                                    </p:set>
                                    <p:animEffect transition="in" filter="wipe(left)">
                                      <p:cBhvr>
                                        <p:cTn id="13" dur="500"/>
                                        <p:tgtEl>
                                          <p:spTgt spid="14541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5411">
                                            <p:txEl>
                                              <p:pRg st="3" end="3"/>
                                            </p:txEl>
                                          </p:spTgt>
                                        </p:tgtEl>
                                        <p:attrNameLst>
                                          <p:attrName>style.visibility</p:attrName>
                                        </p:attrNameLst>
                                      </p:cBhvr>
                                      <p:to>
                                        <p:strVal val="visible"/>
                                      </p:to>
                                    </p:set>
                                    <p:animEffect transition="in" filter="wipe(left)">
                                      <p:cBhvr>
                                        <p:cTn id="16" dur="500"/>
                                        <p:tgtEl>
                                          <p:spTgt spid="14541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5411">
                                            <p:txEl>
                                              <p:pRg st="4" end="4"/>
                                            </p:txEl>
                                          </p:spTgt>
                                        </p:tgtEl>
                                        <p:attrNameLst>
                                          <p:attrName>style.visibility</p:attrName>
                                        </p:attrNameLst>
                                      </p:cBhvr>
                                      <p:to>
                                        <p:strVal val="visible"/>
                                      </p:to>
                                    </p:set>
                                    <p:animEffect transition="in" filter="wipe(left)">
                                      <p:cBhvr>
                                        <p:cTn id="19" dur="500"/>
                                        <p:tgtEl>
                                          <p:spTgt spid="14541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5411">
                                            <p:txEl>
                                              <p:pRg st="5" end="5"/>
                                            </p:txEl>
                                          </p:spTgt>
                                        </p:tgtEl>
                                        <p:attrNameLst>
                                          <p:attrName>style.visibility</p:attrName>
                                        </p:attrNameLst>
                                      </p:cBhvr>
                                      <p:to>
                                        <p:strVal val="visible"/>
                                      </p:to>
                                    </p:set>
                                    <p:animEffect transition="in" filter="wipe(left)">
                                      <p:cBhvr>
                                        <p:cTn id="24" dur="500"/>
                                        <p:tgtEl>
                                          <p:spTgt spid="14541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5411">
                                            <p:txEl>
                                              <p:pRg st="6" end="6"/>
                                            </p:txEl>
                                          </p:spTgt>
                                        </p:tgtEl>
                                        <p:attrNameLst>
                                          <p:attrName>style.visibility</p:attrName>
                                        </p:attrNameLst>
                                      </p:cBhvr>
                                      <p:to>
                                        <p:strVal val="visible"/>
                                      </p:to>
                                    </p:set>
                                    <p:animEffect transition="in" filter="wipe(left)">
                                      <p:cBhvr>
                                        <p:cTn id="29" dur="500"/>
                                        <p:tgtEl>
                                          <p:spTgt spid="14541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5411">
                                            <p:txEl>
                                              <p:pRg st="7" end="7"/>
                                            </p:txEl>
                                          </p:spTgt>
                                        </p:tgtEl>
                                        <p:attrNameLst>
                                          <p:attrName>style.visibility</p:attrName>
                                        </p:attrNameLst>
                                      </p:cBhvr>
                                      <p:to>
                                        <p:strVal val="visible"/>
                                      </p:to>
                                    </p:set>
                                    <p:animEffect transition="in" filter="wipe(left)">
                                      <p:cBhvr>
                                        <p:cTn id="34" dur="500"/>
                                        <p:tgtEl>
                                          <p:spTgt spid="14541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5411">
                                            <p:txEl>
                                              <p:pRg st="8" end="8"/>
                                            </p:txEl>
                                          </p:spTgt>
                                        </p:tgtEl>
                                        <p:attrNameLst>
                                          <p:attrName>style.visibility</p:attrName>
                                        </p:attrNameLst>
                                      </p:cBhvr>
                                      <p:to>
                                        <p:strVal val="visible"/>
                                      </p:to>
                                    </p:set>
                                    <p:animEffect transition="in" filter="wipe(left)">
                                      <p:cBhvr>
                                        <p:cTn id="39" dur="500"/>
                                        <p:tgtEl>
                                          <p:spTgt spid="145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152400"/>
            <a:ext cx="8220075" cy="914400"/>
          </a:xfrm>
        </p:spPr>
        <p:txBody>
          <a:bodyPr/>
          <a:lstStyle/>
          <a:p>
            <a:r>
              <a:rPr lang="en-US" sz="2400" i="1" smtClean="0"/>
              <a:t>DO-254 Life Cycle Info/Tips </a:t>
            </a:r>
            <a:r>
              <a:rPr lang="en-US" sz="2400" smtClean="0"/>
              <a:t/>
            </a:r>
            <a:br>
              <a:rPr lang="en-US" sz="2400" smtClean="0"/>
            </a:br>
            <a:r>
              <a:rPr lang="en-US" sz="3200" smtClean="0"/>
              <a:t>Implementation (5.4.1)             </a:t>
            </a:r>
          </a:p>
        </p:txBody>
      </p:sp>
      <p:sp>
        <p:nvSpPr>
          <p:cNvPr id="145411" name="Rectangle 3"/>
          <p:cNvSpPr>
            <a:spLocks noGrp="1" noChangeArrowheads="1"/>
          </p:cNvSpPr>
          <p:nvPr>
            <p:ph idx="1"/>
          </p:nvPr>
        </p:nvSpPr>
        <p:spPr>
          <a:xfrm>
            <a:off x="685800" y="1295400"/>
            <a:ext cx="7772400" cy="4876800"/>
          </a:xfrm>
        </p:spPr>
        <p:txBody>
          <a:bodyPr>
            <a:normAutofit fontScale="92500" lnSpcReduction="10000"/>
          </a:bodyPr>
          <a:lstStyle/>
          <a:p>
            <a:pPr>
              <a:defRPr/>
            </a:pPr>
            <a:r>
              <a:rPr lang="en-US" dirty="0" smtClean="0"/>
              <a:t>Produce hardware item from the model </a:t>
            </a:r>
            <a:br>
              <a:rPr lang="en-US" dirty="0" smtClean="0"/>
            </a:br>
            <a:r>
              <a:rPr lang="en-US" dirty="0" smtClean="0"/>
              <a:t>(i.e., program FPGA from P&amp;R generated </a:t>
            </a:r>
            <a:r>
              <a:rPr lang="en-US" dirty="0" err="1" smtClean="0"/>
              <a:t>bitstream</a:t>
            </a:r>
            <a:r>
              <a:rPr lang="en-US" dirty="0" smtClean="0"/>
              <a:t>)</a:t>
            </a:r>
          </a:p>
          <a:p>
            <a:pPr>
              <a:defRPr/>
            </a:pPr>
            <a:r>
              <a:rPr lang="en-US" dirty="0" smtClean="0"/>
              <a:t>Integrate into the system</a:t>
            </a:r>
          </a:p>
          <a:p>
            <a:pPr>
              <a:defRPr/>
            </a:pPr>
            <a:r>
              <a:rPr lang="en-US" dirty="0" smtClean="0"/>
              <a:t>Debug</a:t>
            </a:r>
          </a:p>
          <a:p>
            <a:pPr>
              <a:defRPr/>
            </a:pPr>
            <a:r>
              <a:rPr lang="en-US" dirty="0" smtClean="0"/>
              <a:t>Involves requirements-based testing of the HW item</a:t>
            </a:r>
          </a:p>
          <a:p>
            <a:pPr lvl="1">
              <a:defRPr/>
            </a:pPr>
            <a:r>
              <a:rPr lang="en-US" dirty="0" smtClean="0"/>
              <a:t>Standalone</a:t>
            </a:r>
          </a:p>
          <a:p>
            <a:pPr lvl="1">
              <a:defRPr/>
            </a:pPr>
            <a:r>
              <a:rPr lang="en-US" dirty="0" smtClean="0"/>
              <a:t>In the target system</a:t>
            </a:r>
          </a:p>
          <a:p>
            <a:pPr>
              <a:defRPr/>
            </a:pPr>
            <a:r>
              <a:rPr lang="en-US" dirty="0" smtClean="0"/>
              <a:t>Last step before committing to the production process</a:t>
            </a:r>
          </a:p>
          <a:p>
            <a:pPr>
              <a:defRPr/>
            </a:pPr>
            <a:r>
              <a:rPr lang="en-US" dirty="0" smtClean="0"/>
              <a:t>Ensure your design process establishes a consistent and repeatable </a:t>
            </a:r>
            <a:r>
              <a:rPr lang="en-US" dirty="0" err="1" smtClean="0"/>
              <a:t>bitstream</a:t>
            </a:r>
            <a:endParaRPr lang="en-US" dirty="0" smtClean="0"/>
          </a:p>
          <a:p>
            <a:pPr lvl="1">
              <a:defRPr/>
            </a:pPr>
            <a:r>
              <a:rPr lang="en-US" dirty="0" smtClean="0"/>
              <a:t>You will likely be asked to demonstrate this, checksum will be examined</a:t>
            </a:r>
          </a:p>
          <a:p>
            <a:pPr>
              <a:defRPr/>
            </a:pPr>
            <a:endParaRPr lang="en-US" dirty="0" smtClean="0"/>
          </a:p>
        </p:txBody>
      </p:sp>
      <p:sp>
        <p:nvSpPr>
          <p:cNvPr id="33796" name="Rectangle 5"/>
          <p:cNvSpPr>
            <a:spLocks noGrp="1" noChangeArrowheads="1"/>
          </p:cNvSpPr>
          <p:nvPr>
            <p:ph type="ftr" sz="quarter" idx="10"/>
          </p:nvPr>
        </p:nvSpPr>
        <p:spPr>
          <a:noFill/>
        </p:spPr>
        <p:txBody>
          <a:bodyPr/>
          <a:lstStyle/>
          <a:p>
            <a:r>
              <a:rPr lang="en-US" smtClean="0"/>
              <a:t>MEL, DO-254 Overview for MAPLD 2009</a:t>
            </a:r>
          </a:p>
        </p:txBody>
      </p:sp>
      <p:sp>
        <p:nvSpPr>
          <p:cNvPr id="33797" name="Slide Number Placeholder 9"/>
          <p:cNvSpPr>
            <a:spLocks noGrp="1"/>
          </p:cNvSpPr>
          <p:nvPr>
            <p:ph type="sldNum" sz="quarter" idx="11"/>
          </p:nvPr>
        </p:nvSpPr>
        <p:spPr>
          <a:noFill/>
        </p:spPr>
        <p:txBody>
          <a:bodyPr/>
          <a:lstStyle/>
          <a:p>
            <a:fld id="{C6B7113A-300F-48AB-8F4E-03769CC5B25E}" type="slidenum">
              <a:rPr lang="en-US" smtClean="0"/>
              <a:pPr/>
              <a:t>18</a:t>
            </a:fld>
            <a:endParaRPr lang="en-US" smtClean="0"/>
          </a:p>
        </p:txBody>
      </p:sp>
      <p:pic>
        <p:nvPicPr>
          <p:cNvPr id="33798" name="Picture 2" descr="http://tbn2.google.com/images?q=tbn:6o3S9L9toWYncM:http://upload.wikimedia.org/wikipedia/commons/3/35/Fpga_xilinx_spartan.jpg">
            <a:hlinkClick r:id="rId3"/>
          </p:cNvPr>
          <p:cNvPicPr>
            <a:picLocks noChangeAspect="1" noChangeArrowheads="1"/>
          </p:cNvPicPr>
          <p:nvPr/>
        </p:nvPicPr>
        <p:blipFill>
          <a:blip r:embed="rId4"/>
          <a:srcRect/>
          <a:stretch>
            <a:fillRect/>
          </a:stretch>
        </p:blipFill>
        <p:spPr bwMode="auto">
          <a:xfrm>
            <a:off x="7723188" y="173038"/>
            <a:ext cx="1200150" cy="1295400"/>
          </a:xfrm>
          <a:prstGeom prst="rect">
            <a:avLst/>
          </a:prstGeom>
          <a:noFill/>
          <a:ln w="9525">
            <a:noFill/>
            <a:miter lim="800000"/>
            <a:headEnd/>
            <a:tailEnd/>
          </a:ln>
        </p:spPr>
      </p:pic>
      <p:sp>
        <p:nvSpPr>
          <p:cNvPr id="7" name="TextBox 6"/>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wipe(left)">
                                      <p:cBhvr>
                                        <p:cTn id="17" dur="500"/>
                                        <p:tgtEl>
                                          <p:spTgt spid="145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5411">
                                            <p:txEl>
                                              <p:pRg st="3" end="3"/>
                                            </p:txEl>
                                          </p:spTgt>
                                        </p:tgtEl>
                                        <p:attrNameLst>
                                          <p:attrName>style.visibility</p:attrName>
                                        </p:attrNameLst>
                                      </p:cBhvr>
                                      <p:to>
                                        <p:strVal val="visible"/>
                                      </p:to>
                                    </p:set>
                                    <p:animEffect transition="in" filter="wipe(left)">
                                      <p:cBhvr>
                                        <p:cTn id="22" dur="500"/>
                                        <p:tgtEl>
                                          <p:spTgt spid="14541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5411">
                                            <p:txEl>
                                              <p:pRg st="4" end="4"/>
                                            </p:txEl>
                                          </p:spTgt>
                                        </p:tgtEl>
                                        <p:attrNameLst>
                                          <p:attrName>style.visibility</p:attrName>
                                        </p:attrNameLst>
                                      </p:cBhvr>
                                      <p:to>
                                        <p:strVal val="visible"/>
                                      </p:to>
                                    </p:set>
                                    <p:animEffect transition="in" filter="wipe(left)">
                                      <p:cBhvr>
                                        <p:cTn id="25" dur="500"/>
                                        <p:tgtEl>
                                          <p:spTgt spid="14541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5411">
                                            <p:txEl>
                                              <p:pRg st="5" end="5"/>
                                            </p:txEl>
                                          </p:spTgt>
                                        </p:tgtEl>
                                        <p:attrNameLst>
                                          <p:attrName>style.visibility</p:attrName>
                                        </p:attrNameLst>
                                      </p:cBhvr>
                                      <p:to>
                                        <p:strVal val="visible"/>
                                      </p:to>
                                    </p:set>
                                    <p:animEffect transition="in" filter="wipe(left)">
                                      <p:cBhvr>
                                        <p:cTn id="28" dur="500"/>
                                        <p:tgtEl>
                                          <p:spTgt spid="14541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5411">
                                            <p:txEl>
                                              <p:pRg st="6" end="6"/>
                                            </p:txEl>
                                          </p:spTgt>
                                        </p:tgtEl>
                                        <p:attrNameLst>
                                          <p:attrName>style.visibility</p:attrName>
                                        </p:attrNameLst>
                                      </p:cBhvr>
                                      <p:to>
                                        <p:strVal val="visible"/>
                                      </p:to>
                                    </p:set>
                                    <p:animEffect transition="in" filter="wipe(left)">
                                      <p:cBhvr>
                                        <p:cTn id="33" dur="500"/>
                                        <p:tgtEl>
                                          <p:spTgt spid="14541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45411">
                                            <p:txEl>
                                              <p:pRg st="7" end="7"/>
                                            </p:txEl>
                                          </p:spTgt>
                                        </p:tgtEl>
                                        <p:attrNameLst>
                                          <p:attrName>style.visibility</p:attrName>
                                        </p:attrNameLst>
                                      </p:cBhvr>
                                      <p:to>
                                        <p:strVal val="visible"/>
                                      </p:to>
                                    </p:set>
                                    <p:animEffect transition="in" filter="wipe(left)">
                                      <p:cBhvr>
                                        <p:cTn id="38" dur="500"/>
                                        <p:tgtEl>
                                          <p:spTgt spid="145411">
                                            <p:txEl>
                                              <p:pRg st="7" end="7"/>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45411">
                                            <p:txEl>
                                              <p:pRg st="8" end="8"/>
                                            </p:txEl>
                                          </p:spTgt>
                                        </p:tgtEl>
                                        <p:attrNameLst>
                                          <p:attrName>style.visibility</p:attrName>
                                        </p:attrNameLst>
                                      </p:cBhvr>
                                      <p:to>
                                        <p:strVal val="visible"/>
                                      </p:to>
                                    </p:set>
                                    <p:animEffect transition="in" filter="wipe(left)">
                                      <p:cBhvr>
                                        <p:cTn id="41" dur="500"/>
                                        <p:tgtEl>
                                          <p:spTgt spid="145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152400"/>
            <a:ext cx="8220075" cy="914400"/>
          </a:xfrm>
        </p:spPr>
        <p:txBody>
          <a:bodyPr/>
          <a:lstStyle/>
          <a:p>
            <a:r>
              <a:rPr lang="en-US" sz="2400" i="1" smtClean="0"/>
              <a:t>DO-254 Life Cycle Info/Tips </a:t>
            </a:r>
            <a:r>
              <a:rPr lang="en-US" sz="2400" smtClean="0"/>
              <a:t/>
            </a:r>
            <a:br>
              <a:rPr lang="en-US" sz="2400" smtClean="0"/>
            </a:br>
            <a:r>
              <a:rPr lang="en-US" sz="3200" smtClean="0"/>
              <a:t>Production Transition (5.5.1)             </a:t>
            </a:r>
          </a:p>
        </p:txBody>
      </p:sp>
      <p:sp>
        <p:nvSpPr>
          <p:cNvPr id="145411" name="Rectangle 3"/>
          <p:cNvSpPr>
            <a:spLocks noGrp="1" noChangeArrowheads="1"/>
          </p:cNvSpPr>
          <p:nvPr>
            <p:ph idx="1"/>
          </p:nvPr>
        </p:nvSpPr>
        <p:spPr>
          <a:xfrm>
            <a:off x="685800" y="1295400"/>
            <a:ext cx="7772400" cy="4876800"/>
          </a:xfrm>
        </p:spPr>
        <p:txBody>
          <a:bodyPr/>
          <a:lstStyle/>
          <a:p>
            <a:r>
              <a:rPr lang="en-US" smtClean="0"/>
              <a:t>Establish a process to consistently replicate the HW item</a:t>
            </a:r>
          </a:p>
          <a:p>
            <a:r>
              <a:rPr lang="en-US" smtClean="0"/>
              <a:t>Document procedure including all the design and manufacturing data</a:t>
            </a:r>
          </a:p>
          <a:p>
            <a:r>
              <a:rPr lang="en-US" smtClean="0"/>
              <a:t>Consider safety aspects of manufacturing and manufacturing controls</a:t>
            </a:r>
          </a:p>
          <a:p>
            <a:pPr lvl="1"/>
            <a:r>
              <a:rPr lang="en-US" smtClean="0"/>
              <a:t>Safety aspects are tested at box level</a:t>
            </a:r>
          </a:p>
          <a:p>
            <a:r>
              <a:rPr lang="en-US" smtClean="0"/>
              <a:t>You will likely be asked to demonstrate your repeatable manufacturing process</a:t>
            </a:r>
          </a:p>
          <a:p>
            <a:endParaRPr lang="en-US" smtClean="0"/>
          </a:p>
        </p:txBody>
      </p:sp>
      <p:sp>
        <p:nvSpPr>
          <p:cNvPr id="34820" name="Rectangle 5"/>
          <p:cNvSpPr>
            <a:spLocks noGrp="1" noChangeArrowheads="1"/>
          </p:cNvSpPr>
          <p:nvPr>
            <p:ph type="ftr" sz="quarter" idx="10"/>
          </p:nvPr>
        </p:nvSpPr>
        <p:spPr>
          <a:noFill/>
        </p:spPr>
        <p:txBody>
          <a:bodyPr/>
          <a:lstStyle/>
          <a:p>
            <a:r>
              <a:rPr lang="en-US" smtClean="0"/>
              <a:t>MEL, DO-254 Overview for MAPLD 2009</a:t>
            </a:r>
          </a:p>
        </p:txBody>
      </p:sp>
      <p:sp>
        <p:nvSpPr>
          <p:cNvPr id="34821" name="Slide Number Placeholder 9"/>
          <p:cNvSpPr>
            <a:spLocks noGrp="1"/>
          </p:cNvSpPr>
          <p:nvPr>
            <p:ph type="sldNum" sz="quarter" idx="11"/>
          </p:nvPr>
        </p:nvSpPr>
        <p:spPr>
          <a:noFill/>
        </p:spPr>
        <p:txBody>
          <a:bodyPr/>
          <a:lstStyle/>
          <a:p>
            <a:fld id="{138EC2D7-1C98-4392-B974-0EE29363672A}" type="slidenum">
              <a:rPr lang="en-US" smtClean="0"/>
              <a:pPr/>
              <a:t>19</a:t>
            </a:fld>
            <a:endParaRPr lang="en-US" smtClean="0"/>
          </a:p>
        </p:txBody>
      </p:sp>
      <p:pic>
        <p:nvPicPr>
          <p:cNvPr id="34822" name="Picture 6" descr="http://base2designs-store.com/images/FPGA_dev_kit_for_web_site.jpg"/>
          <p:cNvPicPr>
            <a:picLocks noChangeAspect="1" noChangeArrowheads="1"/>
          </p:cNvPicPr>
          <p:nvPr/>
        </p:nvPicPr>
        <p:blipFill>
          <a:blip r:embed="rId3"/>
          <a:srcRect/>
          <a:stretch>
            <a:fillRect/>
          </a:stretch>
        </p:blipFill>
        <p:spPr bwMode="auto">
          <a:xfrm>
            <a:off x="7669213" y="171450"/>
            <a:ext cx="1292225" cy="871538"/>
          </a:xfrm>
          <a:prstGeom prst="rect">
            <a:avLst/>
          </a:prstGeom>
          <a:noFill/>
          <a:ln w="9525">
            <a:noFill/>
            <a:miter lim="800000"/>
            <a:headEnd/>
            <a:tailEnd/>
          </a:ln>
        </p:spPr>
      </p:pic>
      <p:sp>
        <p:nvSpPr>
          <p:cNvPr id="7" name="TextBox 6"/>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wipe(left)">
                                      <p:cBhvr>
                                        <p:cTn id="17" dur="500"/>
                                        <p:tgtEl>
                                          <p:spTgt spid="1454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5411">
                                            <p:txEl>
                                              <p:pRg st="3" end="3"/>
                                            </p:txEl>
                                          </p:spTgt>
                                        </p:tgtEl>
                                        <p:attrNameLst>
                                          <p:attrName>style.visibility</p:attrName>
                                        </p:attrNameLst>
                                      </p:cBhvr>
                                      <p:to>
                                        <p:strVal val="visible"/>
                                      </p:to>
                                    </p:set>
                                    <p:animEffect transition="in" filter="wipe(left)">
                                      <p:cBhvr>
                                        <p:cTn id="20" dur="500"/>
                                        <p:tgtEl>
                                          <p:spTgt spid="1454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5411">
                                            <p:txEl>
                                              <p:pRg st="4" end="4"/>
                                            </p:txEl>
                                          </p:spTgt>
                                        </p:tgtEl>
                                        <p:attrNameLst>
                                          <p:attrName>style.visibility</p:attrName>
                                        </p:attrNameLst>
                                      </p:cBhvr>
                                      <p:to>
                                        <p:strVal val="visible"/>
                                      </p:to>
                                    </p:set>
                                    <p:animEffect transition="in" filter="wipe(left)">
                                      <p:cBhvr>
                                        <p:cTn id="25" dur="500"/>
                                        <p:tgtEl>
                                          <p:spTgt spid="145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ftr" sz="quarter" idx="10"/>
          </p:nvPr>
        </p:nvSpPr>
        <p:spPr>
          <a:noFill/>
        </p:spPr>
        <p:txBody>
          <a:bodyPr/>
          <a:lstStyle/>
          <a:p>
            <a:r>
              <a:rPr lang="en-US" smtClean="0"/>
              <a:t>MEL, DO-254 Overview for MAPLD 2009</a:t>
            </a:r>
          </a:p>
        </p:txBody>
      </p:sp>
      <p:sp>
        <p:nvSpPr>
          <p:cNvPr id="7171" name="Rectangle 6"/>
          <p:cNvSpPr>
            <a:spLocks noGrp="1" noChangeArrowheads="1"/>
          </p:cNvSpPr>
          <p:nvPr>
            <p:ph type="sldNum" sz="quarter" idx="11"/>
          </p:nvPr>
        </p:nvSpPr>
        <p:spPr>
          <a:noFill/>
        </p:spPr>
        <p:txBody>
          <a:bodyPr/>
          <a:lstStyle/>
          <a:p>
            <a:fld id="{BC67ECB3-84AF-4616-AD06-5BDF381C9B44}" type="slidenum">
              <a:rPr lang="en-US" smtClean="0"/>
              <a:pPr/>
              <a:t>2</a:t>
            </a:fld>
            <a:endParaRPr lang="en-US" smtClean="0"/>
          </a:p>
        </p:txBody>
      </p:sp>
      <p:sp>
        <p:nvSpPr>
          <p:cNvPr id="7172" name="Rectangle 3"/>
          <p:cNvSpPr>
            <a:spLocks noGrp="1" noChangeArrowheads="1"/>
          </p:cNvSpPr>
          <p:nvPr>
            <p:ph type="title"/>
          </p:nvPr>
        </p:nvSpPr>
        <p:spPr>
          <a:noFill/>
        </p:spPr>
        <p:txBody>
          <a:bodyPr/>
          <a:lstStyle/>
          <a:p>
            <a:r>
              <a:rPr lang="en-US" sz="3600" smtClean="0"/>
              <a:t>Agenda</a:t>
            </a:r>
          </a:p>
        </p:txBody>
      </p:sp>
      <p:sp>
        <p:nvSpPr>
          <p:cNvPr id="12291" name="Rectangle 2"/>
          <p:cNvSpPr>
            <a:spLocks noGrp="1" noChangeArrowheads="1"/>
          </p:cNvSpPr>
          <p:nvPr>
            <p:ph idx="1"/>
          </p:nvPr>
        </p:nvSpPr>
        <p:spPr>
          <a:xfrm>
            <a:off x="685800" y="1219200"/>
            <a:ext cx="7772400" cy="4419600"/>
          </a:xfrm>
        </p:spPr>
        <p:txBody>
          <a:bodyPr/>
          <a:lstStyle/>
          <a:p>
            <a:pPr marL="514350" indent="-457200">
              <a:lnSpc>
                <a:spcPct val="90000"/>
              </a:lnSpc>
              <a:defRPr/>
            </a:pPr>
            <a:r>
              <a:rPr lang="en-US" dirty="0" smtClean="0">
                <a:solidFill>
                  <a:schemeClr val="accent5">
                    <a:lumMod val="50000"/>
                  </a:schemeClr>
                </a:solidFill>
              </a:rPr>
              <a:t>History and Current State of DO-254</a:t>
            </a:r>
            <a:endParaRPr lang="en-US" dirty="0" smtClean="0"/>
          </a:p>
          <a:p>
            <a:pPr marL="514350" indent="-457200">
              <a:lnSpc>
                <a:spcPct val="90000"/>
              </a:lnSpc>
              <a:defRPr/>
            </a:pPr>
            <a:r>
              <a:rPr lang="en-US" dirty="0" smtClean="0"/>
              <a:t>DO-254 Compliance Overview</a:t>
            </a:r>
          </a:p>
          <a:p>
            <a:pPr marL="514350" indent="-457200">
              <a:lnSpc>
                <a:spcPct val="90000"/>
              </a:lnSpc>
              <a:defRPr/>
            </a:pPr>
            <a:r>
              <a:rPr lang="en-US" dirty="0" smtClean="0"/>
              <a:t>The Joys and Sorrows of DO-254 Compliance</a:t>
            </a:r>
          </a:p>
          <a:p>
            <a:pPr marL="514350" indent="-457200">
              <a:lnSpc>
                <a:spcPct val="90000"/>
              </a:lnSpc>
              <a:defRPr/>
            </a:pPr>
            <a:r>
              <a:rPr lang="en-US" dirty="0" smtClean="0"/>
              <a:t>Preparing for a Successful DO-254 Program</a:t>
            </a:r>
          </a:p>
          <a:p>
            <a:pPr marL="514350" indent="-457200">
              <a:lnSpc>
                <a:spcPct val="90000"/>
              </a:lnSpc>
              <a:defRPr/>
            </a:pPr>
            <a:r>
              <a:rPr lang="en-US" dirty="0" smtClean="0"/>
              <a:t>Conclusion</a:t>
            </a:r>
          </a:p>
        </p:txBody>
      </p:sp>
      <p:sp>
        <p:nvSpPr>
          <p:cNvPr id="5" name="Slide Number Placeholder 4"/>
          <p:cNvSpPr txBox="1">
            <a:spLocks noGrp="1"/>
          </p:cNvSpPr>
          <p:nvPr/>
        </p:nvSpPr>
        <p:spPr bwMode="auto">
          <a:xfrm>
            <a:off x="1828800" y="6400800"/>
            <a:ext cx="1905000" cy="457200"/>
          </a:xfrm>
          <a:prstGeom prst="rect">
            <a:avLst/>
          </a:prstGeom>
          <a:noFill/>
          <a:ln>
            <a:miter lim="800000"/>
            <a:headEnd/>
            <a:tailEnd/>
          </a:ln>
        </p:spPr>
        <p:txBody>
          <a:bodyPr/>
          <a:lstStyle/>
          <a:p>
            <a:pPr>
              <a:defRPr/>
            </a:pPr>
            <a:endParaRPr lang="en-US" dirty="0">
              <a:latin typeface="+mn-lt"/>
            </a:endParaRPr>
          </a:p>
        </p:txBody>
      </p:sp>
      <p:sp>
        <p:nvSpPr>
          <p:cNvPr id="7" name="TextBox 6"/>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5088" y="152400"/>
            <a:ext cx="8301037" cy="914400"/>
          </a:xfrm>
        </p:spPr>
        <p:txBody>
          <a:bodyPr/>
          <a:lstStyle/>
          <a:p>
            <a:r>
              <a:rPr lang="en-US" sz="2400" i="1" smtClean="0"/>
              <a:t>DO-254 Supporting Process Info/Tips </a:t>
            </a:r>
            <a:r>
              <a:rPr lang="en-US" smtClean="0"/>
              <a:t/>
            </a:r>
            <a:br>
              <a:rPr lang="en-US" smtClean="0"/>
            </a:br>
            <a:r>
              <a:rPr lang="en-US" smtClean="0"/>
              <a:t>RTL Verification (6.2)</a:t>
            </a:r>
          </a:p>
        </p:txBody>
      </p:sp>
      <p:sp>
        <p:nvSpPr>
          <p:cNvPr id="145411" name="Rectangle 3"/>
          <p:cNvSpPr>
            <a:spLocks noGrp="1" noChangeArrowheads="1"/>
          </p:cNvSpPr>
          <p:nvPr>
            <p:ph idx="1"/>
          </p:nvPr>
        </p:nvSpPr>
        <p:spPr>
          <a:xfrm>
            <a:off x="685800" y="1295400"/>
            <a:ext cx="7772400" cy="4886325"/>
          </a:xfrm>
        </p:spPr>
        <p:txBody>
          <a:bodyPr>
            <a:normAutofit fontScale="77500" lnSpcReduction="20000"/>
          </a:bodyPr>
          <a:lstStyle/>
          <a:p>
            <a:pPr>
              <a:defRPr/>
            </a:pPr>
            <a:r>
              <a:rPr lang="en-US" dirty="0" smtClean="0"/>
              <a:t>Requirements </a:t>
            </a:r>
            <a:r>
              <a:rPr lang="en-US" dirty="0" smtClean="0">
                <a:sym typeface="Wingdings" pitchFamily="2" charset="2"/>
              </a:rPr>
              <a:t></a:t>
            </a:r>
            <a:r>
              <a:rPr lang="en-US" dirty="0" smtClean="0"/>
              <a:t>Verification </a:t>
            </a:r>
          </a:p>
          <a:p>
            <a:pPr lvl="1">
              <a:defRPr/>
            </a:pPr>
            <a:r>
              <a:rPr lang="en-US" dirty="0" smtClean="0"/>
              <a:t>Tests are developed from requirements (not the design)</a:t>
            </a:r>
          </a:p>
          <a:p>
            <a:pPr lvl="1">
              <a:defRPr/>
            </a:pPr>
            <a:r>
              <a:rPr lang="en-US" dirty="0" smtClean="0"/>
              <a:t>Test plan, testbench, test procedures, test results must trace to requirements</a:t>
            </a:r>
          </a:p>
          <a:p>
            <a:pPr>
              <a:defRPr/>
            </a:pPr>
            <a:r>
              <a:rPr lang="en-US" dirty="0" smtClean="0"/>
              <a:t>DAL A/B designs require (Appendix B)</a:t>
            </a:r>
          </a:p>
          <a:p>
            <a:pPr lvl="1">
              <a:defRPr/>
            </a:pPr>
            <a:r>
              <a:rPr lang="en-US" dirty="0" smtClean="0"/>
              <a:t>Independence</a:t>
            </a:r>
          </a:p>
          <a:p>
            <a:pPr lvl="2">
              <a:defRPr/>
            </a:pPr>
            <a:r>
              <a:rPr lang="en-US" dirty="0" smtClean="0"/>
              <a:t>Someone other than designer must develop (or at least review) tests</a:t>
            </a:r>
          </a:p>
          <a:p>
            <a:pPr lvl="2">
              <a:defRPr/>
            </a:pPr>
            <a:r>
              <a:rPr lang="en-US" dirty="0" smtClean="0"/>
              <a:t>Designer can do some informal verification (but generally not for DO-254 credit)</a:t>
            </a:r>
          </a:p>
          <a:p>
            <a:pPr lvl="1">
              <a:defRPr/>
            </a:pPr>
            <a:r>
              <a:rPr lang="en-US" dirty="0" smtClean="0"/>
              <a:t>Layered methods of assurance</a:t>
            </a:r>
          </a:p>
          <a:p>
            <a:pPr lvl="1">
              <a:defRPr/>
            </a:pPr>
            <a:r>
              <a:rPr lang="en-US" dirty="0" smtClean="0"/>
              <a:t>Advanced methods</a:t>
            </a:r>
          </a:p>
          <a:p>
            <a:pPr lvl="2">
              <a:defRPr/>
            </a:pPr>
            <a:r>
              <a:rPr lang="en-US" dirty="0" smtClean="0"/>
              <a:t>Typically done as “elemental analysis” (i.e., requirements-based testing combined with a target of 100% statement and decision coverage)</a:t>
            </a:r>
          </a:p>
          <a:p>
            <a:pPr lvl="1">
              <a:defRPr/>
            </a:pPr>
            <a:r>
              <a:rPr lang="en-US" dirty="0" smtClean="0"/>
              <a:t>Robustness testing (testing outside normal conditions)</a:t>
            </a:r>
          </a:p>
          <a:p>
            <a:pPr lvl="1">
              <a:defRPr/>
            </a:pPr>
            <a:r>
              <a:rPr lang="en-US" dirty="0" smtClean="0"/>
              <a:t>CDC analysis does not fit neatly into a specific requirement of DO-254 but should be considered for safety purposes</a:t>
            </a:r>
          </a:p>
          <a:p>
            <a:pPr>
              <a:defRPr/>
            </a:pPr>
            <a:r>
              <a:rPr lang="en-US" dirty="0" smtClean="0"/>
              <a:t>Verification must be repeatable and will be audited (usually during SOI-3)</a:t>
            </a:r>
          </a:p>
        </p:txBody>
      </p:sp>
      <p:sp>
        <p:nvSpPr>
          <p:cNvPr id="35844" name="Rectangle 5"/>
          <p:cNvSpPr>
            <a:spLocks noGrp="1" noChangeArrowheads="1"/>
          </p:cNvSpPr>
          <p:nvPr>
            <p:ph type="ftr" sz="quarter" idx="10"/>
          </p:nvPr>
        </p:nvSpPr>
        <p:spPr>
          <a:noFill/>
        </p:spPr>
        <p:txBody>
          <a:bodyPr/>
          <a:lstStyle/>
          <a:p>
            <a:r>
              <a:rPr lang="en-US" smtClean="0"/>
              <a:t>MEL, DO-254 Overview for MAPLD 2009</a:t>
            </a:r>
          </a:p>
        </p:txBody>
      </p:sp>
      <p:pic>
        <p:nvPicPr>
          <p:cNvPr id="35845" name="Picture 2" descr="http://4.bp.blogspot.com/_Se0VANaI9uM/R2wIFAo52vI/AAAAAAAAAM8/LWBkt--WYek/s400/Simulation+waveform+1.gif"/>
          <p:cNvPicPr>
            <a:picLocks noChangeAspect="1" noChangeArrowheads="1"/>
          </p:cNvPicPr>
          <p:nvPr/>
        </p:nvPicPr>
        <p:blipFill>
          <a:blip r:embed="rId3"/>
          <a:srcRect/>
          <a:stretch>
            <a:fillRect/>
          </a:stretch>
        </p:blipFill>
        <p:spPr bwMode="auto">
          <a:xfrm>
            <a:off x="7351713" y="122238"/>
            <a:ext cx="1643062" cy="1160462"/>
          </a:xfrm>
          <a:prstGeom prst="rect">
            <a:avLst/>
          </a:prstGeom>
          <a:noFill/>
          <a:ln w="9525">
            <a:noFill/>
            <a:miter lim="800000"/>
            <a:headEnd/>
            <a:tailEnd/>
          </a:ln>
        </p:spPr>
      </p:pic>
      <p:sp>
        <p:nvSpPr>
          <p:cNvPr id="35846" name="Slide Number Placeholder 9"/>
          <p:cNvSpPr>
            <a:spLocks noGrp="1"/>
          </p:cNvSpPr>
          <p:nvPr>
            <p:ph type="sldNum" sz="quarter" idx="11"/>
          </p:nvPr>
        </p:nvSpPr>
        <p:spPr>
          <a:noFill/>
        </p:spPr>
        <p:txBody>
          <a:bodyPr/>
          <a:lstStyle/>
          <a:p>
            <a:fld id="{AE43C363-ED16-4E70-AE78-1DC111EE1E84}" type="slidenum">
              <a:rPr lang="en-US" smtClean="0"/>
              <a:pPr/>
              <a:t>20</a:t>
            </a:fld>
            <a:endParaRPr lang="en-US" smtClean="0"/>
          </a:p>
        </p:txBody>
      </p:sp>
      <p:sp>
        <p:nvSpPr>
          <p:cNvPr id="7" name="TextBox 6"/>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5411">
                                            <p:txEl>
                                              <p:pRg st="1" end="1"/>
                                            </p:txEl>
                                          </p:spTgt>
                                        </p:tgtEl>
                                        <p:attrNameLst>
                                          <p:attrName>style.visibility</p:attrName>
                                        </p:attrNameLst>
                                      </p:cBhvr>
                                      <p:to>
                                        <p:strVal val="visible"/>
                                      </p:to>
                                    </p:set>
                                    <p:animEffect transition="in" filter="wipe(left)">
                                      <p:cBhvr>
                                        <p:cTn id="10" dur="500"/>
                                        <p:tgtEl>
                                          <p:spTgt spid="14541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5411">
                                            <p:txEl>
                                              <p:pRg st="2" end="2"/>
                                            </p:txEl>
                                          </p:spTgt>
                                        </p:tgtEl>
                                        <p:attrNameLst>
                                          <p:attrName>style.visibility</p:attrName>
                                        </p:attrNameLst>
                                      </p:cBhvr>
                                      <p:to>
                                        <p:strVal val="visible"/>
                                      </p:to>
                                    </p:set>
                                    <p:animEffect transition="in" filter="wipe(left)">
                                      <p:cBhvr>
                                        <p:cTn id="13" dur="500"/>
                                        <p:tgtEl>
                                          <p:spTgt spid="1454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5411">
                                            <p:txEl>
                                              <p:pRg st="3" end="3"/>
                                            </p:txEl>
                                          </p:spTgt>
                                        </p:tgtEl>
                                        <p:attrNameLst>
                                          <p:attrName>style.visibility</p:attrName>
                                        </p:attrNameLst>
                                      </p:cBhvr>
                                      <p:to>
                                        <p:strVal val="visible"/>
                                      </p:to>
                                    </p:set>
                                    <p:animEffect transition="in" filter="wipe(left)">
                                      <p:cBhvr>
                                        <p:cTn id="18" dur="500"/>
                                        <p:tgtEl>
                                          <p:spTgt spid="14541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5411">
                                            <p:txEl>
                                              <p:pRg st="4" end="4"/>
                                            </p:txEl>
                                          </p:spTgt>
                                        </p:tgtEl>
                                        <p:attrNameLst>
                                          <p:attrName>style.visibility</p:attrName>
                                        </p:attrNameLst>
                                      </p:cBhvr>
                                      <p:to>
                                        <p:strVal val="visible"/>
                                      </p:to>
                                    </p:set>
                                    <p:animEffect transition="in" filter="wipe(left)">
                                      <p:cBhvr>
                                        <p:cTn id="21" dur="500"/>
                                        <p:tgtEl>
                                          <p:spTgt spid="14541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5411">
                                            <p:txEl>
                                              <p:pRg st="5" end="5"/>
                                            </p:txEl>
                                          </p:spTgt>
                                        </p:tgtEl>
                                        <p:attrNameLst>
                                          <p:attrName>style.visibility</p:attrName>
                                        </p:attrNameLst>
                                      </p:cBhvr>
                                      <p:to>
                                        <p:strVal val="visible"/>
                                      </p:to>
                                    </p:set>
                                    <p:animEffect transition="in" filter="wipe(left)">
                                      <p:cBhvr>
                                        <p:cTn id="24" dur="500"/>
                                        <p:tgtEl>
                                          <p:spTgt spid="14541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45411">
                                            <p:txEl>
                                              <p:pRg st="6" end="6"/>
                                            </p:txEl>
                                          </p:spTgt>
                                        </p:tgtEl>
                                        <p:attrNameLst>
                                          <p:attrName>style.visibility</p:attrName>
                                        </p:attrNameLst>
                                      </p:cBhvr>
                                      <p:to>
                                        <p:strVal val="visible"/>
                                      </p:to>
                                    </p:set>
                                    <p:animEffect transition="in" filter="wipe(left)">
                                      <p:cBhvr>
                                        <p:cTn id="27" dur="500"/>
                                        <p:tgtEl>
                                          <p:spTgt spid="14541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45411">
                                            <p:txEl>
                                              <p:pRg st="7" end="7"/>
                                            </p:txEl>
                                          </p:spTgt>
                                        </p:tgtEl>
                                        <p:attrNameLst>
                                          <p:attrName>style.visibility</p:attrName>
                                        </p:attrNameLst>
                                      </p:cBhvr>
                                      <p:to>
                                        <p:strVal val="visible"/>
                                      </p:to>
                                    </p:set>
                                    <p:animEffect transition="in" filter="wipe(left)">
                                      <p:cBhvr>
                                        <p:cTn id="30" dur="500"/>
                                        <p:tgtEl>
                                          <p:spTgt spid="14541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45411">
                                            <p:txEl>
                                              <p:pRg st="8" end="8"/>
                                            </p:txEl>
                                          </p:spTgt>
                                        </p:tgtEl>
                                        <p:attrNameLst>
                                          <p:attrName>style.visibility</p:attrName>
                                        </p:attrNameLst>
                                      </p:cBhvr>
                                      <p:to>
                                        <p:strVal val="visible"/>
                                      </p:to>
                                    </p:set>
                                    <p:animEffect transition="in" filter="wipe(left)">
                                      <p:cBhvr>
                                        <p:cTn id="33" dur="500"/>
                                        <p:tgtEl>
                                          <p:spTgt spid="14541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45411">
                                            <p:txEl>
                                              <p:pRg st="9" end="9"/>
                                            </p:txEl>
                                          </p:spTgt>
                                        </p:tgtEl>
                                        <p:attrNameLst>
                                          <p:attrName>style.visibility</p:attrName>
                                        </p:attrNameLst>
                                      </p:cBhvr>
                                      <p:to>
                                        <p:strVal val="visible"/>
                                      </p:to>
                                    </p:set>
                                    <p:animEffect transition="in" filter="wipe(left)">
                                      <p:cBhvr>
                                        <p:cTn id="36" dur="500"/>
                                        <p:tgtEl>
                                          <p:spTgt spid="145411">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45411">
                                            <p:txEl>
                                              <p:pRg st="10" end="10"/>
                                            </p:txEl>
                                          </p:spTgt>
                                        </p:tgtEl>
                                        <p:attrNameLst>
                                          <p:attrName>style.visibility</p:attrName>
                                        </p:attrNameLst>
                                      </p:cBhvr>
                                      <p:to>
                                        <p:strVal val="visible"/>
                                      </p:to>
                                    </p:set>
                                    <p:animEffect transition="in" filter="wipe(left)">
                                      <p:cBhvr>
                                        <p:cTn id="39" dur="500"/>
                                        <p:tgtEl>
                                          <p:spTgt spid="145411">
                                            <p:txEl>
                                              <p:pRg st="10" end="1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45411">
                                            <p:txEl>
                                              <p:pRg st="11" end="11"/>
                                            </p:txEl>
                                          </p:spTgt>
                                        </p:tgtEl>
                                        <p:attrNameLst>
                                          <p:attrName>style.visibility</p:attrName>
                                        </p:attrNameLst>
                                      </p:cBhvr>
                                      <p:to>
                                        <p:strVal val="visible"/>
                                      </p:to>
                                    </p:set>
                                    <p:animEffect transition="in" filter="wipe(left)">
                                      <p:cBhvr>
                                        <p:cTn id="42" dur="500"/>
                                        <p:tgtEl>
                                          <p:spTgt spid="145411">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5411">
                                            <p:txEl>
                                              <p:pRg st="12" end="12"/>
                                            </p:txEl>
                                          </p:spTgt>
                                        </p:tgtEl>
                                        <p:attrNameLst>
                                          <p:attrName>style.visibility</p:attrName>
                                        </p:attrNameLst>
                                      </p:cBhvr>
                                      <p:to>
                                        <p:strVal val="visible"/>
                                      </p:to>
                                    </p:set>
                                    <p:animEffect transition="in" filter="wipe(left)">
                                      <p:cBhvr>
                                        <p:cTn id="47" dur="500"/>
                                        <p:tgtEl>
                                          <p:spTgt spid="1454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5088" y="152400"/>
            <a:ext cx="8301037" cy="914400"/>
          </a:xfrm>
        </p:spPr>
        <p:txBody>
          <a:bodyPr/>
          <a:lstStyle/>
          <a:p>
            <a:r>
              <a:rPr lang="en-US" sz="2400" i="1" smtClean="0"/>
              <a:t>DO-254 Supporting Process Info/Tips </a:t>
            </a:r>
            <a:r>
              <a:rPr lang="en-US" smtClean="0"/>
              <a:t/>
            </a:r>
            <a:br>
              <a:rPr lang="en-US" smtClean="0"/>
            </a:br>
            <a:r>
              <a:rPr lang="en-US" smtClean="0"/>
              <a:t>Gate-Level Verification</a:t>
            </a:r>
          </a:p>
        </p:txBody>
      </p:sp>
      <p:sp>
        <p:nvSpPr>
          <p:cNvPr id="145411" name="Rectangle 3"/>
          <p:cNvSpPr>
            <a:spLocks noGrp="1" noChangeArrowheads="1"/>
          </p:cNvSpPr>
          <p:nvPr>
            <p:ph idx="1"/>
          </p:nvPr>
        </p:nvSpPr>
        <p:spPr>
          <a:xfrm>
            <a:off x="685800" y="1295400"/>
            <a:ext cx="7772400" cy="4886325"/>
          </a:xfrm>
        </p:spPr>
        <p:txBody>
          <a:bodyPr>
            <a:normAutofit fontScale="92500" lnSpcReduction="10000"/>
          </a:bodyPr>
          <a:lstStyle/>
          <a:p>
            <a:pPr>
              <a:defRPr/>
            </a:pPr>
            <a:r>
              <a:rPr lang="en-US" dirty="0" smtClean="0"/>
              <a:t>Requirements-based tests (with timing) should be re-run after synthesis/P&amp;R</a:t>
            </a:r>
          </a:p>
          <a:p>
            <a:pPr>
              <a:defRPr/>
            </a:pPr>
            <a:r>
              <a:rPr lang="en-US" dirty="0" smtClean="0"/>
              <a:t>Hot topic is how much gate-level simulation is needed</a:t>
            </a:r>
          </a:p>
          <a:p>
            <a:pPr lvl="1">
              <a:defRPr/>
            </a:pPr>
            <a:r>
              <a:rPr lang="en-US" dirty="0" smtClean="0"/>
              <a:t>Some say run complete test suite</a:t>
            </a:r>
          </a:p>
          <a:p>
            <a:pPr lvl="1">
              <a:defRPr/>
            </a:pPr>
            <a:r>
              <a:rPr lang="en-US" dirty="0" smtClean="0"/>
              <a:t>Others understand not possible</a:t>
            </a:r>
          </a:p>
          <a:p>
            <a:pPr lvl="1">
              <a:defRPr/>
            </a:pPr>
            <a:r>
              <a:rPr lang="en-US" dirty="0" smtClean="0"/>
              <a:t>LEC can possibly augment/reduce amount</a:t>
            </a:r>
          </a:p>
          <a:p>
            <a:pPr lvl="2">
              <a:defRPr/>
            </a:pPr>
            <a:r>
              <a:rPr lang="en-US" dirty="0" smtClean="0"/>
              <a:t>Some programs starting to use this</a:t>
            </a:r>
          </a:p>
          <a:p>
            <a:pPr lvl="2">
              <a:defRPr/>
            </a:pPr>
            <a:r>
              <a:rPr lang="en-US" dirty="0" smtClean="0"/>
              <a:t>Cannot eliminate gate-level simulation entirely</a:t>
            </a:r>
          </a:p>
          <a:p>
            <a:pPr lvl="2">
              <a:defRPr/>
            </a:pPr>
            <a:r>
              <a:rPr lang="en-US" dirty="0" smtClean="0"/>
              <a:t>Must be used with Static Timing Analysis</a:t>
            </a:r>
          </a:p>
          <a:p>
            <a:pPr>
              <a:defRPr/>
            </a:pPr>
            <a:r>
              <a:rPr lang="en-US" dirty="0" smtClean="0"/>
              <a:t>Verification must be repeatable, reviewed and will be audited (usually during SOI-3)</a:t>
            </a:r>
          </a:p>
          <a:p>
            <a:pPr>
              <a:defRPr/>
            </a:pPr>
            <a:r>
              <a:rPr lang="en-US" dirty="0" smtClean="0"/>
              <a:t>Verification is not done until HW item is tested in target system – another hot topic…</a:t>
            </a:r>
          </a:p>
        </p:txBody>
      </p:sp>
      <p:sp>
        <p:nvSpPr>
          <p:cNvPr id="36868" name="Slide Number Placeholder 7"/>
          <p:cNvSpPr>
            <a:spLocks noGrp="1"/>
          </p:cNvSpPr>
          <p:nvPr>
            <p:ph type="sldNum" sz="quarter" idx="11"/>
          </p:nvPr>
        </p:nvSpPr>
        <p:spPr>
          <a:noFill/>
        </p:spPr>
        <p:txBody>
          <a:bodyPr/>
          <a:lstStyle/>
          <a:p>
            <a:fld id="{1E6BA57C-2EA0-4AF4-8620-B69FC0CDE41B}" type="slidenum">
              <a:rPr lang="en-US" smtClean="0"/>
              <a:pPr/>
              <a:t>21</a:t>
            </a:fld>
            <a:endParaRPr lang="en-US" smtClean="0"/>
          </a:p>
        </p:txBody>
      </p:sp>
      <p:pic>
        <p:nvPicPr>
          <p:cNvPr id="36869" name="Picture 2" descr="http://4.bp.blogspot.com/_Se0VANaI9uM/R2wIFAo52vI/AAAAAAAAAM8/LWBkt--WYek/s400/Simulation+waveform+1.gif"/>
          <p:cNvPicPr>
            <a:picLocks noChangeAspect="1" noChangeArrowheads="1"/>
          </p:cNvPicPr>
          <p:nvPr/>
        </p:nvPicPr>
        <p:blipFill>
          <a:blip r:embed="rId3"/>
          <a:srcRect/>
          <a:stretch>
            <a:fillRect/>
          </a:stretch>
        </p:blipFill>
        <p:spPr bwMode="auto">
          <a:xfrm>
            <a:off x="7351713" y="122238"/>
            <a:ext cx="1643062" cy="1160462"/>
          </a:xfrm>
          <a:prstGeom prst="rect">
            <a:avLst/>
          </a:prstGeom>
          <a:noFill/>
          <a:ln w="9525">
            <a:noFill/>
            <a:miter lim="800000"/>
            <a:headEnd/>
            <a:tailEnd/>
          </a:ln>
        </p:spPr>
      </p:pic>
      <p:sp>
        <p:nvSpPr>
          <p:cNvPr id="36870" name="Footer Placeholder 9"/>
          <p:cNvSpPr>
            <a:spLocks noGrp="1"/>
          </p:cNvSpPr>
          <p:nvPr>
            <p:ph type="ftr" sz="quarter" idx="10"/>
          </p:nvPr>
        </p:nvSpPr>
        <p:spPr>
          <a:noFill/>
        </p:spPr>
        <p:txBody>
          <a:bodyPr/>
          <a:lstStyle/>
          <a:p>
            <a:r>
              <a:rPr lang="en-US" smtClean="0"/>
              <a:t>MEL, DO-254 Overview for MAPLD 2009</a:t>
            </a:r>
          </a:p>
        </p:txBody>
      </p:sp>
      <p:sp>
        <p:nvSpPr>
          <p:cNvPr id="7" name="TextBox 6"/>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5411">
                                            <p:txEl>
                                              <p:pRg st="2" end="2"/>
                                            </p:txEl>
                                          </p:spTgt>
                                        </p:tgtEl>
                                        <p:attrNameLst>
                                          <p:attrName>style.visibility</p:attrName>
                                        </p:attrNameLst>
                                      </p:cBhvr>
                                      <p:to>
                                        <p:strVal val="visible"/>
                                      </p:to>
                                    </p:set>
                                    <p:animEffect transition="in" filter="wipe(left)">
                                      <p:cBhvr>
                                        <p:cTn id="15" dur="500"/>
                                        <p:tgtEl>
                                          <p:spTgt spid="14541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5411">
                                            <p:txEl>
                                              <p:pRg st="3" end="3"/>
                                            </p:txEl>
                                          </p:spTgt>
                                        </p:tgtEl>
                                        <p:attrNameLst>
                                          <p:attrName>style.visibility</p:attrName>
                                        </p:attrNameLst>
                                      </p:cBhvr>
                                      <p:to>
                                        <p:strVal val="visible"/>
                                      </p:to>
                                    </p:set>
                                    <p:animEffect transition="in" filter="wipe(left)">
                                      <p:cBhvr>
                                        <p:cTn id="18" dur="500"/>
                                        <p:tgtEl>
                                          <p:spTgt spid="14541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5411">
                                            <p:txEl>
                                              <p:pRg st="4" end="4"/>
                                            </p:txEl>
                                          </p:spTgt>
                                        </p:tgtEl>
                                        <p:attrNameLst>
                                          <p:attrName>style.visibility</p:attrName>
                                        </p:attrNameLst>
                                      </p:cBhvr>
                                      <p:to>
                                        <p:strVal val="visible"/>
                                      </p:to>
                                    </p:set>
                                    <p:animEffect transition="in" filter="wipe(left)">
                                      <p:cBhvr>
                                        <p:cTn id="21" dur="500"/>
                                        <p:tgtEl>
                                          <p:spTgt spid="14541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5411">
                                            <p:txEl>
                                              <p:pRg st="5" end="5"/>
                                            </p:txEl>
                                          </p:spTgt>
                                        </p:tgtEl>
                                        <p:attrNameLst>
                                          <p:attrName>style.visibility</p:attrName>
                                        </p:attrNameLst>
                                      </p:cBhvr>
                                      <p:to>
                                        <p:strVal val="visible"/>
                                      </p:to>
                                    </p:set>
                                    <p:animEffect transition="in" filter="wipe(left)">
                                      <p:cBhvr>
                                        <p:cTn id="24" dur="500"/>
                                        <p:tgtEl>
                                          <p:spTgt spid="14541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45411">
                                            <p:txEl>
                                              <p:pRg st="6" end="6"/>
                                            </p:txEl>
                                          </p:spTgt>
                                        </p:tgtEl>
                                        <p:attrNameLst>
                                          <p:attrName>style.visibility</p:attrName>
                                        </p:attrNameLst>
                                      </p:cBhvr>
                                      <p:to>
                                        <p:strVal val="visible"/>
                                      </p:to>
                                    </p:set>
                                    <p:animEffect transition="in" filter="wipe(left)">
                                      <p:cBhvr>
                                        <p:cTn id="27" dur="500"/>
                                        <p:tgtEl>
                                          <p:spTgt spid="14541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45411">
                                            <p:txEl>
                                              <p:pRg st="7" end="7"/>
                                            </p:txEl>
                                          </p:spTgt>
                                        </p:tgtEl>
                                        <p:attrNameLst>
                                          <p:attrName>style.visibility</p:attrName>
                                        </p:attrNameLst>
                                      </p:cBhvr>
                                      <p:to>
                                        <p:strVal val="visible"/>
                                      </p:to>
                                    </p:set>
                                    <p:animEffect transition="in" filter="wipe(left)">
                                      <p:cBhvr>
                                        <p:cTn id="30" dur="500"/>
                                        <p:tgtEl>
                                          <p:spTgt spid="145411">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5411">
                                            <p:txEl>
                                              <p:pRg st="8" end="8"/>
                                            </p:txEl>
                                          </p:spTgt>
                                        </p:tgtEl>
                                        <p:attrNameLst>
                                          <p:attrName>style.visibility</p:attrName>
                                        </p:attrNameLst>
                                      </p:cBhvr>
                                      <p:to>
                                        <p:strVal val="visible"/>
                                      </p:to>
                                    </p:set>
                                    <p:animEffect transition="in" filter="wipe(left)">
                                      <p:cBhvr>
                                        <p:cTn id="35" dur="500"/>
                                        <p:tgtEl>
                                          <p:spTgt spid="14541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5411">
                                            <p:txEl>
                                              <p:pRg st="9" end="9"/>
                                            </p:txEl>
                                          </p:spTgt>
                                        </p:tgtEl>
                                        <p:attrNameLst>
                                          <p:attrName>style.visibility</p:attrName>
                                        </p:attrNameLst>
                                      </p:cBhvr>
                                      <p:to>
                                        <p:strVal val="visible"/>
                                      </p:to>
                                    </p:set>
                                    <p:animEffect transition="in" filter="wipe(left)">
                                      <p:cBhvr>
                                        <p:cTn id="40" dur="500"/>
                                        <p:tgtEl>
                                          <p:spTgt spid="145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28600" y="152400"/>
            <a:ext cx="8582025" cy="914400"/>
          </a:xfrm>
        </p:spPr>
        <p:txBody>
          <a:bodyPr/>
          <a:lstStyle/>
          <a:p>
            <a:r>
              <a:rPr lang="en-US" sz="2400" i="1" smtClean="0"/>
              <a:t>DO-254 Supporting Process Info/Tips </a:t>
            </a:r>
            <a:r>
              <a:rPr lang="en-US" smtClean="0"/>
              <a:t/>
            </a:r>
            <a:br>
              <a:rPr lang="en-US" smtClean="0"/>
            </a:br>
            <a:r>
              <a:rPr lang="en-US" smtClean="0"/>
              <a:t>Configuration Management (7.0)</a:t>
            </a:r>
          </a:p>
        </p:txBody>
      </p:sp>
      <p:sp>
        <p:nvSpPr>
          <p:cNvPr id="37891" name="Footer Placeholder 3"/>
          <p:cNvSpPr>
            <a:spLocks noGrp="1"/>
          </p:cNvSpPr>
          <p:nvPr>
            <p:ph type="ftr" sz="quarter" idx="10"/>
          </p:nvPr>
        </p:nvSpPr>
        <p:spPr>
          <a:noFill/>
        </p:spPr>
        <p:txBody>
          <a:bodyPr/>
          <a:lstStyle/>
          <a:p>
            <a:r>
              <a:rPr lang="en-US" smtClean="0"/>
              <a:t>MEL, DO-254 Overview for MAPLD 2009</a:t>
            </a:r>
          </a:p>
        </p:txBody>
      </p:sp>
      <p:pic>
        <p:nvPicPr>
          <p:cNvPr id="37892" name="Picture 4" descr="http://itservicetoday.blogs.com/itil/images/2008/03/20/itil_configuration_management_2.jpg"/>
          <p:cNvPicPr>
            <a:picLocks noChangeAspect="1" noChangeArrowheads="1"/>
          </p:cNvPicPr>
          <p:nvPr/>
        </p:nvPicPr>
        <p:blipFill>
          <a:blip r:embed="rId2"/>
          <a:srcRect/>
          <a:stretch>
            <a:fillRect/>
          </a:stretch>
        </p:blipFill>
        <p:spPr bwMode="auto">
          <a:xfrm>
            <a:off x="7786688" y="0"/>
            <a:ext cx="1084262" cy="1622425"/>
          </a:xfrm>
          <a:prstGeom prst="rect">
            <a:avLst/>
          </a:prstGeom>
          <a:noFill/>
          <a:ln w="9525">
            <a:noFill/>
            <a:miter lim="800000"/>
            <a:headEnd/>
            <a:tailEnd/>
          </a:ln>
        </p:spPr>
      </p:pic>
      <p:sp>
        <p:nvSpPr>
          <p:cNvPr id="3" name="Content Placeholder 2"/>
          <p:cNvSpPr>
            <a:spLocks noGrp="1"/>
          </p:cNvSpPr>
          <p:nvPr>
            <p:ph idx="1"/>
          </p:nvPr>
        </p:nvSpPr>
        <p:spPr>
          <a:xfrm>
            <a:off x="685800" y="1295400"/>
            <a:ext cx="7772400" cy="4773613"/>
          </a:xfrm>
        </p:spPr>
        <p:txBody>
          <a:bodyPr>
            <a:normAutofit fontScale="92500"/>
          </a:bodyPr>
          <a:lstStyle/>
          <a:p>
            <a:pPr>
              <a:buFont typeface="Monotype Sorts" pitchFamily="1" charset="2"/>
              <a:buChar char="n"/>
              <a:defRPr/>
            </a:pPr>
            <a:r>
              <a:rPr lang="en-US" dirty="0" smtClean="0"/>
              <a:t>Purpose is to control the DO-254 lifecycle and outputs</a:t>
            </a:r>
          </a:p>
          <a:p>
            <a:pPr lvl="1">
              <a:buFont typeface="Monotype Sorts" pitchFamily="1" charset="2"/>
              <a:buChar char="n"/>
              <a:defRPr/>
            </a:pPr>
            <a:r>
              <a:rPr lang="en-US" dirty="0" smtClean="0"/>
              <a:t>Ensures replication of data, method of identifying and tracking changes</a:t>
            </a:r>
          </a:p>
          <a:p>
            <a:pPr>
              <a:buFont typeface="Monotype Sorts" pitchFamily="1" charset="2"/>
              <a:buChar char="n"/>
              <a:defRPr/>
            </a:pPr>
            <a:r>
              <a:rPr lang="en-US" dirty="0" smtClean="0"/>
              <a:t>Requires identifying and documenting items</a:t>
            </a:r>
          </a:p>
          <a:p>
            <a:pPr>
              <a:buFont typeface="Monotype Sorts" pitchFamily="1" charset="2"/>
              <a:buChar char="n"/>
              <a:defRPr/>
            </a:pPr>
            <a:r>
              <a:rPr lang="en-US" dirty="0" smtClean="0"/>
              <a:t>Items placed under CM include</a:t>
            </a:r>
          </a:p>
          <a:p>
            <a:pPr lvl="1">
              <a:defRPr/>
            </a:pPr>
            <a:r>
              <a:rPr lang="en-US" dirty="0" smtClean="0"/>
              <a:t>Documents</a:t>
            </a:r>
          </a:p>
          <a:p>
            <a:pPr lvl="1">
              <a:defRPr/>
            </a:pPr>
            <a:r>
              <a:rPr lang="en-US" dirty="0" smtClean="0"/>
              <a:t>Design data</a:t>
            </a:r>
          </a:p>
          <a:p>
            <a:pPr lvl="1">
              <a:defRPr/>
            </a:pPr>
            <a:r>
              <a:rPr lang="en-US" dirty="0" smtClean="0"/>
              <a:t>Hardware</a:t>
            </a:r>
          </a:p>
          <a:p>
            <a:pPr lvl="1">
              <a:defRPr/>
            </a:pPr>
            <a:r>
              <a:rPr lang="en-US" dirty="0" smtClean="0"/>
              <a:t>Tools</a:t>
            </a:r>
          </a:p>
          <a:p>
            <a:pPr>
              <a:buFont typeface="Monotype Sorts" pitchFamily="1" charset="2"/>
              <a:buChar char="n"/>
              <a:defRPr/>
            </a:pPr>
            <a:r>
              <a:rPr lang="en-US" dirty="0" smtClean="0"/>
              <a:t>What needs to be under CM and to what degree depends on the device’s DAL </a:t>
            </a:r>
            <a:endParaRPr lang="en-US" dirty="0"/>
          </a:p>
        </p:txBody>
      </p:sp>
      <p:sp>
        <p:nvSpPr>
          <p:cNvPr id="37894" name="Slide Number Placeholder 6"/>
          <p:cNvSpPr>
            <a:spLocks noGrp="1"/>
          </p:cNvSpPr>
          <p:nvPr>
            <p:ph type="sldNum" sz="quarter" idx="11"/>
          </p:nvPr>
        </p:nvSpPr>
        <p:spPr>
          <a:noFill/>
        </p:spPr>
        <p:txBody>
          <a:bodyPr/>
          <a:lstStyle/>
          <a:p>
            <a:fld id="{2FA07726-CC33-449A-80D8-D5D3F5B4B475}" type="slidenum">
              <a:rPr lang="en-US" smtClean="0"/>
              <a:pPr/>
              <a:t>22</a:t>
            </a:fld>
            <a:endParaRPr lang="en-US" smtClean="0"/>
          </a:p>
        </p:txBody>
      </p:sp>
      <p:sp>
        <p:nvSpPr>
          <p:cNvPr id="7" name="TextBox 6"/>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z="2400" i="1" smtClean="0"/>
              <a:t>DO-254 Supporting Process Info/Tips </a:t>
            </a:r>
            <a:br>
              <a:rPr lang="en-US" sz="2400" i="1" smtClean="0"/>
            </a:br>
            <a:r>
              <a:rPr lang="en-US" smtClean="0"/>
              <a:t>Reviews and Audits (8.0, 9.0)</a:t>
            </a:r>
          </a:p>
        </p:txBody>
      </p:sp>
      <p:sp>
        <p:nvSpPr>
          <p:cNvPr id="5" name="Content Placeholder 4"/>
          <p:cNvSpPr>
            <a:spLocks noGrp="1"/>
          </p:cNvSpPr>
          <p:nvPr>
            <p:ph idx="1"/>
          </p:nvPr>
        </p:nvSpPr>
        <p:spPr>
          <a:xfrm>
            <a:off x="685800" y="1181100"/>
            <a:ext cx="7772400" cy="5041900"/>
          </a:xfrm>
        </p:spPr>
        <p:txBody>
          <a:bodyPr>
            <a:normAutofit fontScale="92500" lnSpcReduction="10000"/>
          </a:bodyPr>
          <a:lstStyle/>
          <a:p>
            <a:pPr>
              <a:buFont typeface="Monotype Sorts" pitchFamily="1" charset="2"/>
              <a:buChar char="n"/>
              <a:defRPr/>
            </a:pPr>
            <a:r>
              <a:rPr lang="en-US" dirty="0" smtClean="0"/>
              <a:t>Process Assurance </a:t>
            </a:r>
          </a:p>
          <a:p>
            <a:pPr lvl="1">
              <a:buFont typeface="Times New Roman" pitchFamily="18" charset="0"/>
              <a:buChar char="―"/>
              <a:defRPr/>
            </a:pPr>
            <a:r>
              <a:rPr lang="en-US" dirty="0" smtClean="0"/>
              <a:t>Must be an independent process</a:t>
            </a:r>
          </a:p>
          <a:p>
            <a:pPr lvl="1">
              <a:buFont typeface="Times New Roman" pitchFamily="18" charset="0"/>
              <a:buChar char="―"/>
              <a:defRPr/>
            </a:pPr>
            <a:r>
              <a:rPr lang="en-US" dirty="0" smtClean="0"/>
              <a:t>To assess the process according to plan</a:t>
            </a:r>
          </a:p>
          <a:p>
            <a:pPr lvl="1">
              <a:defRPr/>
            </a:pPr>
            <a:r>
              <a:rPr lang="en-US" dirty="0" smtClean="0"/>
              <a:t>Identify and correct deviations</a:t>
            </a:r>
          </a:p>
          <a:p>
            <a:pPr lvl="1">
              <a:defRPr/>
            </a:pPr>
            <a:r>
              <a:rPr lang="en-US" dirty="0" smtClean="0"/>
              <a:t>Best practice is to hold internal reviews before external audits</a:t>
            </a:r>
          </a:p>
          <a:p>
            <a:pPr lvl="2">
              <a:buFont typeface="Monotype Sorts" pitchFamily="1" charset="2"/>
              <a:buChar char="n"/>
              <a:defRPr/>
            </a:pPr>
            <a:r>
              <a:rPr lang="en-US" dirty="0" smtClean="0"/>
              <a:t>Use “FAA CEH Job Aid” as a preparation tool</a:t>
            </a:r>
          </a:p>
          <a:p>
            <a:pPr>
              <a:buFont typeface="Monotype Sorts" pitchFamily="1" charset="2"/>
              <a:buChar char="n"/>
              <a:defRPr/>
            </a:pPr>
            <a:r>
              <a:rPr lang="en-US" dirty="0" smtClean="0"/>
              <a:t>Certification Liaison </a:t>
            </a:r>
          </a:p>
          <a:p>
            <a:pPr lvl="1">
              <a:buFont typeface="Times New Roman" pitchFamily="18" charset="0"/>
              <a:buChar char="―"/>
              <a:defRPr/>
            </a:pPr>
            <a:r>
              <a:rPr lang="en-US" dirty="0" smtClean="0"/>
              <a:t>Job Aid clarifies level of involvement needed</a:t>
            </a:r>
          </a:p>
          <a:p>
            <a:pPr lvl="1">
              <a:buFont typeface="Times New Roman" pitchFamily="18" charset="0"/>
              <a:buChar char="―"/>
              <a:defRPr/>
            </a:pPr>
            <a:r>
              <a:rPr lang="en-US" dirty="0" smtClean="0"/>
              <a:t> Typically four SOI (stage of involvement) audits</a:t>
            </a:r>
          </a:p>
          <a:p>
            <a:pPr lvl="2">
              <a:buFont typeface="Monotype Sorts" pitchFamily="1" charset="2"/>
              <a:buChar char="n"/>
              <a:defRPr/>
            </a:pPr>
            <a:r>
              <a:rPr lang="en-US" dirty="0" smtClean="0"/>
              <a:t>SOI-1 (planning)</a:t>
            </a:r>
          </a:p>
          <a:p>
            <a:pPr lvl="2">
              <a:buFont typeface="Monotype Sorts" pitchFamily="1" charset="2"/>
              <a:buChar char="n"/>
              <a:defRPr/>
            </a:pPr>
            <a:r>
              <a:rPr lang="en-US" dirty="0" smtClean="0"/>
              <a:t>SOI-2 (design)</a:t>
            </a:r>
          </a:p>
          <a:p>
            <a:pPr lvl="2">
              <a:buFont typeface="Monotype Sorts" pitchFamily="1" charset="2"/>
              <a:buChar char="n"/>
              <a:defRPr/>
            </a:pPr>
            <a:r>
              <a:rPr lang="en-US" dirty="0" smtClean="0"/>
              <a:t>SOI-3 (verification)</a:t>
            </a:r>
          </a:p>
          <a:p>
            <a:pPr lvl="2">
              <a:buFont typeface="Monotype Sorts" pitchFamily="1" charset="2"/>
              <a:buChar char="n"/>
              <a:defRPr/>
            </a:pPr>
            <a:r>
              <a:rPr lang="en-US" dirty="0" smtClean="0"/>
              <a:t>SOI-4 (completion)</a:t>
            </a:r>
            <a:endParaRPr lang="en-US" dirty="0"/>
          </a:p>
        </p:txBody>
      </p:sp>
      <p:sp>
        <p:nvSpPr>
          <p:cNvPr id="38916" name="Footer Placeholder 2"/>
          <p:cNvSpPr>
            <a:spLocks noGrp="1"/>
          </p:cNvSpPr>
          <p:nvPr>
            <p:ph type="ftr" sz="quarter" idx="10"/>
          </p:nvPr>
        </p:nvSpPr>
        <p:spPr>
          <a:noFill/>
        </p:spPr>
        <p:txBody>
          <a:bodyPr/>
          <a:lstStyle/>
          <a:p>
            <a:r>
              <a:rPr lang="en-US" smtClean="0"/>
              <a:t>MEL, DO-254 Overview for MAPLD 2009</a:t>
            </a:r>
          </a:p>
        </p:txBody>
      </p:sp>
      <p:pic>
        <p:nvPicPr>
          <p:cNvPr id="38917" name="Picture 13" descr="MCj04316080000[1]"/>
          <p:cNvPicPr>
            <a:picLocks noChangeAspect="1" noChangeArrowheads="1"/>
          </p:cNvPicPr>
          <p:nvPr/>
        </p:nvPicPr>
        <p:blipFill>
          <a:blip r:embed="rId2"/>
          <a:srcRect/>
          <a:stretch>
            <a:fillRect/>
          </a:stretch>
        </p:blipFill>
        <p:spPr bwMode="auto">
          <a:xfrm>
            <a:off x="7705725" y="160338"/>
            <a:ext cx="1211263" cy="1211262"/>
          </a:xfrm>
          <a:prstGeom prst="rect">
            <a:avLst/>
          </a:prstGeom>
          <a:noFill/>
          <a:ln w="9525">
            <a:noFill/>
            <a:miter lim="800000"/>
            <a:headEnd/>
            <a:tailEnd/>
          </a:ln>
        </p:spPr>
      </p:pic>
      <p:sp>
        <p:nvSpPr>
          <p:cNvPr id="38918" name="Slide Number Placeholder 6"/>
          <p:cNvSpPr>
            <a:spLocks noGrp="1"/>
          </p:cNvSpPr>
          <p:nvPr>
            <p:ph type="sldNum" sz="quarter" idx="11"/>
          </p:nvPr>
        </p:nvSpPr>
        <p:spPr>
          <a:noFill/>
        </p:spPr>
        <p:txBody>
          <a:bodyPr/>
          <a:lstStyle/>
          <a:p>
            <a:fld id="{48C68706-38B9-462F-BA25-63B3F122D2AF}" type="slidenum">
              <a:rPr lang="en-US" smtClean="0"/>
              <a:pPr/>
              <a:t>23</a:t>
            </a:fld>
            <a:endParaRPr lang="en-US" smtClean="0"/>
          </a:p>
        </p:txBody>
      </p:sp>
      <p:sp>
        <p:nvSpPr>
          <p:cNvPr id="7" name="TextBox 6"/>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500"/>
                                        <p:tgtEl>
                                          <p:spTgt spid="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left)">
                                      <p:cBhvr>
                                        <p:cTn id="19" dur="500"/>
                                        <p:tgtEl>
                                          <p:spTgt spid="5">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500"/>
                                        <p:tgtEl>
                                          <p:spTgt spid="5">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wipe(left)">
                                      <p:cBhvr>
                                        <p:cTn id="30" dur="500"/>
                                        <p:tgtEl>
                                          <p:spTgt spid="5">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wipe(left)">
                                      <p:cBhvr>
                                        <p:cTn id="33" dur="500"/>
                                        <p:tgtEl>
                                          <p:spTgt spid="5">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wipe(left)">
                                      <p:cBhvr>
                                        <p:cTn id="36" dur="500"/>
                                        <p:tgtEl>
                                          <p:spTgt spid="5">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wipe(left)">
                                      <p:cBhvr>
                                        <p:cTn id="39" dur="500"/>
                                        <p:tgtEl>
                                          <p:spTgt spid="5">
                                            <p:txEl>
                                              <p:pRg st="10" end="1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
                                            <p:txEl>
                                              <p:pRg st="11" end="11"/>
                                            </p:txEl>
                                          </p:spTgt>
                                        </p:tgtEl>
                                        <p:attrNameLst>
                                          <p:attrName>style.visibility</p:attrName>
                                        </p:attrNameLst>
                                      </p:cBhvr>
                                      <p:to>
                                        <p:strVal val="visible"/>
                                      </p:to>
                                    </p:set>
                                    <p:animEffect transition="in" filter="wipe(left)">
                                      <p:cBhvr>
                                        <p:cTn id="42" dur="500"/>
                                        <p:tgtEl>
                                          <p:spTgt spid="5">
                                            <p:txEl>
                                              <p:pRg st="11" end="11"/>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animEffect transition="in" filter="wipe(left)">
                                      <p:cBhvr>
                                        <p:cTn id="45"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ftr" sz="quarter" idx="10"/>
          </p:nvPr>
        </p:nvSpPr>
        <p:spPr>
          <a:noFill/>
        </p:spPr>
        <p:txBody>
          <a:bodyPr/>
          <a:lstStyle/>
          <a:p>
            <a:r>
              <a:rPr lang="en-US" smtClean="0"/>
              <a:t>MEL, DO-254 Overview for MAPLD 2009</a:t>
            </a:r>
          </a:p>
        </p:txBody>
      </p:sp>
      <p:sp>
        <p:nvSpPr>
          <p:cNvPr id="7171" name="Rectangle 6"/>
          <p:cNvSpPr>
            <a:spLocks noGrp="1" noChangeArrowheads="1"/>
          </p:cNvSpPr>
          <p:nvPr>
            <p:ph type="sldNum" sz="quarter" idx="11"/>
          </p:nvPr>
        </p:nvSpPr>
        <p:spPr>
          <a:noFill/>
        </p:spPr>
        <p:txBody>
          <a:bodyPr/>
          <a:lstStyle/>
          <a:p>
            <a:fld id="{BC67ECB3-84AF-4616-AD06-5BDF381C9B44}" type="slidenum">
              <a:rPr lang="en-US" smtClean="0"/>
              <a:pPr/>
              <a:t>24</a:t>
            </a:fld>
            <a:endParaRPr lang="en-US" smtClean="0"/>
          </a:p>
        </p:txBody>
      </p:sp>
      <p:sp>
        <p:nvSpPr>
          <p:cNvPr id="7172" name="Rectangle 3"/>
          <p:cNvSpPr>
            <a:spLocks noGrp="1" noChangeArrowheads="1"/>
          </p:cNvSpPr>
          <p:nvPr>
            <p:ph type="title"/>
          </p:nvPr>
        </p:nvSpPr>
        <p:spPr>
          <a:noFill/>
        </p:spPr>
        <p:txBody>
          <a:bodyPr/>
          <a:lstStyle/>
          <a:p>
            <a:r>
              <a:rPr lang="en-US" sz="3600" smtClean="0"/>
              <a:t>Agenda</a:t>
            </a:r>
          </a:p>
        </p:txBody>
      </p:sp>
      <p:sp>
        <p:nvSpPr>
          <p:cNvPr id="12291" name="Rectangle 2"/>
          <p:cNvSpPr>
            <a:spLocks noGrp="1" noChangeArrowheads="1"/>
          </p:cNvSpPr>
          <p:nvPr>
            <p:ph idx="1"/>
          </p:nvPr>
        </p:nvSpPr>
        <p:spPr>
          <a:xfrm>
            <a:off x="685800" y="1219200"/>
            <a:ext cx="7772400" cy="4419600"/>
          </a:xfrm>
        </p:spPr>
        <p:txBody>
          <a:bodyPr/>
          <a:lstStyle/>
          <a:p>
            <a:pPr marL="514350" indent="-457200">
              <a:lnSpc>
                <a:spcPct val="90000"/>
              </a:lnSpc>
              <a:defRPr/>
            </a:pPr>
            <a:r>
              <a:rPr lang="en-US" dirty="0" smtClean="0"/>
              <a:t>History and Current State of DO-254</a:t>
            </a:r>
          </a:p>
          <a:p>
            <a:pPr marL="514350" indent="-457200">
              <a:lnSpc>
                <a:spcPct val="90000"/>
              </a:lnSpc>
              <a:defRPr/>
            </a:pPr>
            <a:r>
              <a:rPr lang="en-US" dirty="0" smtClean="0"/>
              <a:t>DO-254 Compliance Overview</a:t>
            </a:r>
          </a:p>
          <a:p>
            <a:pPr marL="514350" indent="-457200">
              <a:lnSpc>
                <a:spcPct val="90000"/>
              </a:lnSpc>
              <a:defRPr/>
            </a:pPr>
            <a:r>
              <a:rPr lang="en-US" dirty="0" smtClean="0">
                <a:solidFill>
                  <a:srgbClr val="0000FF"/>
                </a:solidFill>
              </a:rPr>
              <a:t>The Joys and Sorrows of DO-254 Compliance</a:t>
            </a:r>
          </a:p>
          <a:p>
            <a:pPr marL="514350" indent="-457200">
              <a:lnSpc>
                <a:spcPct val="90000"/>
              </a:lnSpc>
              <a:defRPr/>
            </a:pPr>
            <a:r>
              <a:rPr lang="en-US" dirty="0" smtClean="0"/>
              <a:t>Preparing for a Successful DO-254 Program</a:t>
            </a:r>
          </a:p>
          <a:p>
            <a:pPr marL="514350" indent="-457200">
              <a:lnSpc>
                <a:spcPct val="90000"/>
              </a:lnSpc>
              <a:defRPr/>
            </a:pPr>
            <a:r>
              <a:rPr lang="en-US" dirty="0" smtClean="0"/>
              <a:t>Conclusion</a:t>
            </a:r>
          </a:p>
        </p:txBody>
      </p:sp>
      <p:sp>
        <p:nvSpPr>
          <p:cNvPr id="5" name="Slide Number Placeholder 4"/>
          <p:cNvSpPr txBox="1">
            <a:spLocks noGrp="1"/>
          </p:cNvSpPr>
          <p:nvPr/>
        </p:nvSpPr>
        <p:spPr bwMode="auto">
          <a:xfrm>
            <a:off x="1828800" y="6400800"/>
            <a:ext cx="1905000" cy="457200"/>
          </a:xfrm>
          <a:prstGeom prst="rect">
            <a:avLst/>
          </a:prstGeom>
          <a:noFill/>
          <a:ln>
            <a:miter lim="800000"/>
            <a:headEnd/>
            <a:tailEnd/>
          </a:ln>
        </p:spPr>
        <p:txBody>
          <a:bodyPr/>
          <a:lstStyle/>
          <a:p>
            <a:pPr>
              <a:defRPr/>
            </a:pPr>
            <a:endParaRPr lang="en-US" dirty="0">
              <a:latin typeface="+mn-lt"/>
            </a:endParaRPr>
          </a:p>
        </p:txBody>
      </p:sp>
      <p:sp>
        <p:nvSpPr>
          <p:cNvPr id="7" name="TextBox 6"/>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MEL, DO-254 Overview for MAPLD 2009</a:t>
            </a:r>
            <a:endParaRPr lang="en-US"/>
          </a:p>
        </p:txBody>
      </p:sp>
      <p:sp>
        <p:nvSpPr>
          <p:cNvPr id="5" name="Slide Number Placeholder 4"/>
          <p:cNvSpPr>
            <a:spLocks noGrp="1"/>
          </p:cNvSpPr>
          <p:nvPr>
            <p:ph type="sldNum" sz="quarter" idx="11"/>
          </p:nvPr>
        </p:nvSpPr>
        <p:spPr/>
        <p:txBody>
          <a:bodyPr/>
          <a:lstStyle/>
          <a:p>
            <a:pPr>
              <a:defRPr/>
            </a:pPr>
            <a:fld id="{8374FF88-8BD3-44B6-9143-2D5766C9342C}" type="slidenum">
              <a:rPr lang="en-US" smtClean="0"/>
              <a:pPr>
                <a:defRPr/>
              </a:pPr>
              <a:t>25</a:t>
            </a:fld>
            <a:endParaRPr lang="en-US"/>
          </a:p>
        </p:txBody>
      </p:sp>
      <p:pic>
        <p:nvPicPr>
          <p:cNvPr id="160772" name="Picture 4" descr="http://www.retro-housewife.com/images/food/the-joy-of-cooking.jpg"/>
          <p:cNvPicPr>
            <a:picLocks noChangeAspect="1" noChangeArrowheads="1"/>
          </p:cNvPicPr>
          <p:nvPr/>
        </p:nvPicPr>
        <p:blipFill>
          <a:blip r:embed="rId2"/>
          <a:srcRect/>
          <a:stretch>
            <a:fillRect/>
          </a:stretch>
        </p:blipFill>
        <p:spPr bwMode="auto">
          <a:xfrm>
            <a:off x="1976458" y="1173050"/>
            <a:ext cx="4762500" cy="4762500"/>
          </a:xfrm>
          <a:prstGeom prst="rect">
            <a:avLst/>
          </a:prstGeom>
          <a:noFill/>
        </p:spPr>
      </p:pic>
      <p:sp>
        <p:nvSpPr>
          <p:cNvPr id="8" name="TextBox 7"/>
          <p:cNvSpPr txBox="1"/>
          <p:nvPr/>
        </p:nvSpPr>
        <p:spPr>
          <a:xfrm>
            <a:off x="4584878" y="1223493"/>
            <a:ext cx="2010487" cy="307777"/>
          </a:xfrm>
          <a:prstGeom prst="rect">
            <a:avLst/>
          </a:prstGeom>
          <a:solidFill>
            <a:schemeClr val="bg1"/>
          </a:solidFill>
        </p:spPr>
        <p:txBody>
          <a:bodyPr wrap="none" rtlCol="0">
            <a:spAutoFit/>
          </a:bodyPr>
          <a:lstStyle/>
          <a:p>
            <a:r>
              <a:rPr lang="en-US" sz="1400" b="1" dirty="0" smtClean="0">
                <a:solidFill>
                  <a:schemeClr val="tx1">
                    <a:lumMod val="65000"/>
                    <a:lumOff val="35000"/>
                  </a:schemeClr>
                </a:solidFill>
                <a:effectLst/>
                <a:latin typeface="+mj-lt"/>
              </a:rPr>
              <a:t>COMPLIANCE GUIDE</a:t>
            </a:r>
            <a:endParaRPr lang="en-US" sz="1400" b="1" dirty="0">
              <a:solidFill>
                <a:schemeClr val="tx1">
                  <a:lumMod val="65000"/>
                  <a:lumOff val="35000"/>
                </a:schemeClr>
              </a:solidFill>
              <a:effectLst/>
              <a:latin typeface="+mj-lt"/>
            </a:endParaRPr>
          </a:p>
        </p:txBody>
      </p:sp>
      <p:sp>
        <p:nvSpPr>
          <p:cNvPr id="9" name="TextBox 8"/>
          <p:cNvSpPr txBox="1"/>
          <p:nvPr/>
        </p:nvSpPr>
        <p:spPr>
          <a:xfrm>
            <a:off x="3565300" y="4041820"/>
            <a:ext cx="2598788" cy="1261884"/>
          </a:xfrm>
          <a:prstGeom prst="rect">
            <a:avLst/>
          </a:prstGeom>
          <a:solidFill>
            <a:schemeClr val="bg1"/>
          </a:solidFill>
        </p:spPr>
        <p:txBody>
          <a:bodyPr wrap="none" rtlCol="0">
            <a:spAutoFit/>
          </a:bodyPr>
          <a:lstStyle/>
          <a:p>
            <a:r>
              <a:rPr lang="en-US" sz="2800" b="1" dirty="0" smtClean="0">
                <a:solidFill>
                  <a:schemeClr val="tx1">
                    <a:lumMod val="85000"/>
                    <a:lumOff val="15000"/>
                  </a:schemeClr>
                </a:solidFill>
                <a:effectLst/>
                <a:latin typeface="+mj-lt"/>
              </a:rPr>
              <a:t>COMPLIANCE</a:t>
            </a:r>
          </a:p>
          <a:p>
            <a:r>
              <a:rPr lang="en-US" sz="2400" b="1" dirty="0">
                <a:solidFill>
                  <a:schemeClr val="tx1">
                    <a:lumMod val="85000"/>
                    <a:lumOff val="15000"/>
                  </a:schemeClr>
                </a:solidFill>
                <a:effectLst/>
                <a:latin typeface="+mj-lt"/>
              </a:rPr>
              <a:t> </a:t>
            </a:r>
            <a:r>
              <a:rPr lang="en-US" sz="2400" b="1" dirty="0" smtClean="0">
                <a:solidFill>
                  <a:schemeClr val="tx1">
                    <a:lumMod val="85000"/>
                    <a:lumOff val="15000"/>
                  </a:schemeClr>
                </a:solidFill>
                <a:effectLst/>
                <a:latin typeface="+mj-lt"/>
              </a:rPr>
              <a:t> </a:t>
            </a:r>
          </a:p>
          <a:p>
            <a:endParaRPr lang="en-US" sz="2400" b="1" dirty="0">
              <a:solidFill>
                <a:schemeClr val="tx1">
                  <a:lumMod val="85000"/>
                  <a:lumOff val="15000"/>
                </a:schemeClr>
              </a:solidFill>
              <a:effectLst/>
              <a:latin typeface="+mj-lt"/>
            </a:endParaRPr>
          </a:p>
        </p:txBody>
      </p:sp>
      <p:sp>
        <p:nvSpPr>
          <p:cNvPr id="10" name="TextBox 9"/>
          <p:cNvSpPr txBox="1"/>
          <p:nvPr/>
        </p:nvSpPr>
        <p:spPr>
          <a:xfrm>
            <a:off x="4503312" y="3653307"/>
            <a:ext cx="1444626" cy="523220"/>
          </a:xfrm>
          <a:prstGeom prst="rect">
            <a:avLst/>
          </a:prstGeom>
          <a:solidFill>
            <a:schemeClr val="bg1"/>
          </a:solidFill>
        </p:spPr>
        <p:txBody>
          <a:bodyPr wrap="square" rtlCol="0">
            <a:spAutoFit/>
          </a:bodyPr>
          <a:lstStyle/>
          <a:p>
            <a:r>
              <a:rPr lang="en-US" sz="2800" b="1" dirty="0" smtClean="0">
                <a:solidFill>
                  <a:schemeClr val="tx1">
                    <a:lumMod val="85000"/>
                    <a:lumOff val="15000"/>
                  </a:schemeClr>
                </a:solidFill>
                <a:effectLst/>
                <a:latin typeface="+mj-lt"/>
              </a:rPr>
              <a:t>DO-254</a:t>
            </a:r>
            <a:endParaRPr lang="en-US" sz="2400" b="1" dirty="0" smtClean="0">
              <a:solidFill>
                <a:schemeClr val="tx1">
                  <a:lumMod val="85000"/>
                  <a:lumOff val="15000"/>
                </a:schemeClr>
              </a:solidFill>
              <a:effectLst/>
              <a:latin typeface="+mj-lt"/>
            </a:endParaRPr>
          </a:p>
        </p:txBody>
      </p:sp>
      <p:sp>
        <p:nvSpPr>
          <p:cNvPr id="11" name="Rectangle 10"/>
          <p:cNvSpPr/>
          <p:nvPr/>
        </p:nvSpPr>
        <p:spPr bwMode="auto">
          <a:xfrm>
            <a:off x="2846231" y="5370490"/>
            <a:ext cx="3567448" cy="759854"/>
          </a:xfrm>
          <a:prstGeom prst="rect">
            <a:avLst/>
          </a:prstGeom>
          <a:solidFill>
            <a:schemeClr val="bg1"/>
          </a:solidFill>
          <a:ln w="12700" cap="flat" cmpd="sng" algn="ctr">
            <a:solidFill>
              <a:schemeClr val="bg1"/>
            </a:solidFill>
            <a:prstDash val="solid"/>
            <a:round/>
            <a:headEnd type="none" w="sm" len="sm"/>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2" name="Rounded Rectangle 11"/>
          <p:cNvSpPr/>
          <p:nvPr/>
        </p:nvSpPr>
        <p:spPr bwMode="auto">
          <a:xfrm>
            <a:off x="257576" y="450760"/>
            <a:ext cx="2240924" cy="1081826"/>
          </a:xfrm>
          <a:prstGeom prst="roundRect">
            <a:avLst/>
          </a:prstGeom>
          <a:solidFill>
            <a:srgbClr val="339933"/>
          </a:solidFill>
          <a:ln>
            <a:headEnd type="none" w="sm" len="sm"/>
            <a:tailEnd type="stealth"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Design Assurance</a:t>
            </a:r>
          </a:p>
        </p:txBody>
      </p:sp>
      <p:sp>
        <p:nvSpPr>
          <p:cNvPr id="13" name="Rounded Rectangle 12"/>
          <p:cNvSpPr/>
          <p:nvPr/>
        </p:nvSpPr>
        <p:spPr bwMode="auto">
          <a:xfrm>
            <a:off x="255429" y="2367579"/>
            <a:ext cx="2240924" cy="1081826"/>
          </a:xfrm>
          <a:prstGeom prst="roundRect">
            <a:avLst/>
          </a:prstGeom>
          <a:solidFill>
            <a:srgbClr val="339933"/>
          </a:solidFill>
          <a:ln>
            <a:headEnd type="none" w="sm" len="sm"/>
            <a:tailEnd type="stealth"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Flexibility</a:t>
            </a:r>
            <a:r>
              <a:rPr kumimoji="0" lang="en-US" sz="2000" b="1" i="0" u="none" strike="noStrike" cap="none" normalizeH="0" dirty="0" smtClean="0">
                <a:ln>
                  <a:noFill/>
                </a:ln>
                <a:solidFill>
                  <a:schemeClr val="bg1"/>
                </a:solidFill>
                <a:effectLst/>
                <a:latin typeface="Arial" charset="0"/>
              </a:rPr>
              <a:t> &amp; Freedom</a:t>
            </a:r>
            <a:endParaRPr kumimoji="0" lang="en-US" sz="2000" b="1" i="0" u="none" strike="noStrike" cap="none" normalizeH="0" baseline="0" dirty="0" smtClean="0">
              <a:ln>
                <a:noFill/>
              </a:ln>
              <a:solidFill>
                <a:schemeClr val="bg1"/>
              </a:solidFill>
              <a:effectLst/>
              <a:latin typeface="Arial" charset="0"/>
            </a:endParaRPr>
          </a:p>
        </p:txBody>
      </p:sp>
      <p:sp>
        <p:nvSpPr>
          <p:cNvPr id="14" name="Rounded Rectangle 13"/>
          <p:cNvSpPr/>
          <p:nvPr/>
        </p:nvSpPr>
        <p:spPr bwMode="auto">
          <a:xfrm>
            <a:off x="253280" y="4310155"/>
            <a:ext cx="2240924" cy="1081826"/>
          </a:xfrm>
          <a:prstGeom prst="roundRect">
            <a:avLst/>
          </a:prstGeom>
          <a:solidFill>
            <a:srgbClr val="339933"/>
          </a:solidFill>
          <a:ln>
            <a:headEnd type="none" w="sm" len="sm"/>
            <a:tailEnd type="stealth"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Enforces Examination</a:t>
            </a:r>
            <a:r>
              <a:rPr kumimoji="0" lang="en-US" sz="2000" b="1" i="0" u="none" strike="noStrike" cap="none" normalizeH="0" dirty="0" smtClean="0">
                <a:ln>
                  <a:noFill/>
                </a:ln>
                <a:solidFill>
                  <a:schemeClr val="bg1"/>
                </a:solidFill>
                <a:effectLst/>
                <a:latin typeface="Arial" charset="0"/>
              </a:rPr>
              <a:t> of Design Flow</a:t>
            </a:r>
            <a:endParaRPr kumimoji="0" lang="en-US" sz="2000" b="1" i="0" u="none" strike="noStrike" cap="none" normalizeH="0" baseline="0" dirty="0" smtClean="0">
              <a:ln>
                <a:noFill/>
              </a:ln>
              <a:solidFill>
                <a:schemeClr val="bg1"/>
              </a:solidFill>
              <a:effectLst/>
              <a:latin typeface="Arial" charset="0"/>
            </a:endParaRPr>
          </a:p>
        </p:txBody>
      </p:sp>
      <p:sp>
        <p:nvSpPr>
          <p:cNvPr id="15" name="Rounded Rectangle 14"/>
          <p:cNvSpPr/>
          <p:nvPr/>
        </p:nvSpPr>
        <p:spPr bwMode="auto">
          <a:xfrm>
            <a:off x="6677694" y="2363299"/>
            <a:ext cx="2240924" cy="1081826"/>
          </a:xfrm>
          <a:prstGeom prst="roundRect">
            <a:avLst/>
          </a:prstGeom>
          <a:solidFill>
            <a:srgbClr val="339933"/>
          </a:solidFill>
          <a:ln>
            <a:headEnd type="none" w="sm" len="sm"/>
            <a:tailEnd type="stealth"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Foundation for Security Assurance</a:t>
            </a:r>
          </a:p>
        </p:txBody>
      </p:sp>
      <p:sp>
        <p:nvSpPr>
          <p:cNvPr id="16" name="Rounded Rectangle 15"/>
          <p:cNvSpPr/>
          <p:nvPr/>
        </p:nvSpPr>
        <p:spPr bwMode="auto">
          <a:xfrm>
            <a:off x="6664814" y="444343"/>
            <a:ext cx="2240924" cy="1081826"/>
          </a:xfrm>
          <a:prstGeom prst="roundRect">
            <a:avLst/>
          </a:prstGeom>
          <a:solidFill>
            <a:srgbClr val="339933"/>
          </a:solidFill>
          <a:ln>
            <a:headEnd type="none" w="sm" len="sm"/>
            <a:tailEnd type="stealth"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Premium Price, Competitive Advantage</a:t>
            </a:r>
          </a:p>
        </p:txBody>
      </p:sp>
      <p:sp>
        <p:nvSpPr>
          <p:cNvPr id="17" name="Rounded Rectangle 16"/>
          <p:cNvSpPr/>
          <p:nvPr/>
        </p:nvSpPr>
        <p:spPr bwMode="auto">
          <a:xfrm>
            <a:off x="6675547" y="4318743"/>
            <a:ext cx="2240924" cy="1081826"/>
          </a:xfrm>
          <a:prstGeom prst="roundRect">
            <a:avLst/>
          </a:prstGeom>
          <a:solidFill>
            <a:srgbClr val="339933"/>
          </a:solidFill>
          <a:ln>
            <a:headEnd type="none" w="sm" len="sm"/>
            <a:tailEnd type="stealth"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Passing the Final Audit!</a:t>
            </a:r>
          </a:p>
        </p:txBody>
      </p:sp>
      <p:sp>
        <p:nvSpPr>
          <p:cNvPr id="18" name="TextBox 17"/>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MEL, DO-254 Overview for MAPLD 2009</a:t>
            </a:r>
            <a:endParaRPr lang="en-US"/>
          </a:p>
        </p:txBody>
      </p:sp>
      <p:sp>
        <p:nvSpPr>
          <p:cNvPr id="5" name="Slide Number Placeholder 4"/>
          <p:cNvSpPr>
            <a:spLocks noGrp="1"/>
          </p:cNvSpPr>
          <p:nvPr>
            <p:ph type="sldNum" sz="quarter" idx="11"/>
          </p:nvPr>
        </p:nvSpPr>
        <p:spPr/>
        <p:txBody>
          <a:bodyPr/>
          <a:lstStyle/>
          <a:p>
            <a:pPr>
              <a:defRPr/>
            </a:pPr>
            <a:fld id="{8374FF88-8BD3-44B6-9143-2D5766C9342C}" type="slidenum">
              <a:rPr lang="en-US" smtClean="0"/>
              <a:pPr>
                <a:defRPr/>
              </a:pPr>
              <a:t>26</a:t>
            </a:fld>
            <a:endParaRPr lang="en-US"/>
          </a:p>
        </p:txBody>
      </p:sp>
      <p:pic>
        <p:nvPicPr>
          <p:cNvPr id="199684" name="Picture 4"/>
          <p:cNvPicPr>
            <a:picLocks noChangeAspect="1" noChangeArrowheads="1"/>
          </p:cNvPicPr>
          <p:nvPr/>
        </p:nvPicPr>
        <p:blipFill>
          <a:blip r:embed="rId2"/>
          <a:srcRect/>
          <a:stretch>
            <a:fillRect/>
          </a:stretch>
        </p:blipFill>
        <p:spPr bwMode="auto">
          <a:xfrm>
            <a:off x="1" y="0"/>
            <a:ext cx="9144000" cy="685800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8" name="TextBox 7"/>
          <p:cNvSpPr txBox="1"/>
          <p:nvPr/>
        </p:nvSpPr>
        <p:spPr>
          <a:xfrm>
            <a:off x="2724621" y="0"/>
            <a:ext cx="3672800" cy="1077218"/>
          </a:xfrm>
          <a:prstGeom prst="rect">
            <a:avLst/>
          </a:prstGeom>
          <a:noFill/>
        </p:spPr>
        <p:txBody>
          <a:bodyPr wrap="none" rtlCol="0">
            <a:spAutoFit/>
          </a:bodyPr>
          <a:lstStyle/>
          <a:p>
            <a:pPr algn="ctr"/>
            <a:r>
              <a:rPr lang="en-US" sz="4000" b="1" dirty="0" smtClean="0">
                <a:effectLst/>
                <a:latin typeface="+mj-lt"/>
              </a:rPr>
              <a:t>The Sorrows </a:t>
            </a:r>
            <a:br>
              <a:rPr lang="en-US" sz="4000" b="1" dirty="0" smtClean="0">
                <a:effectLst/>
                <a:latin typeface="+mj-lt"/>
              </a:rPr>
            </a:br>
            <a:r>
              <a:rPr lang="en-US" sz="2400" b="1" i="1" dirty="0" smtClean="0">
                <a:effectLst/>
                <a:latin typeface="+mj-lt"/>
              </a:rPr>
              <a:t>(of DO-254 Compliance)</a:t>
            </a:r>
            <a:endParaRPr lang="en-US" sz="2400" b="1" i="1" dirty="0">
              <a:effectLst/>
              <a:latin typeface="+mj-lt"/>
            </a:endParaRPr>
          </a:p>
        </p:txBody>
      </p:sp>
      <p:sp>
        <p:nvSpPr>
          <p:cNvPr id="10" name="Rounded Rectangle 9"/>
          <p:cNvSpPr/>
          <p:nvPr/>
        </p:nvSpPr>
        <p:spPr bwMode="auto">
          <a:xfrm>
            <a:off x="257576" y="450760"/>
            <a:ext cx="2240924" cy="1081826"/>
          </a:xfrm>
          <a:prstGeom prst="roundRect">
            <a:avLst/>
          </a:prstGeom>
          <a:solidFill>
            <a:srgbClr val="FF0000"/>
          </a:solidFill>
          <a:ln>
            <a:headEnd type="none" w="sm" len="sm"/>
            <a:tailEnd type="stealth"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High Cost</a:t>
            </a:r>
          </a:p>
        </p:txBody>
      </p:sp>
      <p:sp>
        <p:nvSpPr>
          <p:cNvPr id="11" name="Rounded Rectangle 10"/>
          <p:cNvSpPr/>
          <p:nvPr/>
        </p:nvSpPr>
        <p:spPr bwMode="auto">
          <a:xfrm>
            <a:off x="255429" y="2367579"/>
            <a:ext cx="2240924" cy="1081826"/>
          </a:xfrm>
          <a:prstGeom prst="roundRect">
            <a:avLst/>
          </a:prstGeom>
          <a:solidFill>
            <a:srgbClr val="FF0000"/>
          </a:solidFill>
          <a:ln>
            <a:headEnd type="none" w="sm" len="sm"/>
            <a:tailEnd type="stealth"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Ambiguities of Guidance</a:t>
            </a:r>
          </a:p>
        </p:txBody>
      </p:sp>
      <p:sp>
        <p:nvSpPr>
          <p:cNvPr id="12" name="Rounded Rectangle 11"/>
          <p:cNvSpPr/>
          <p:nvPr/>
        </p:nvSpPr>
        <p:spPr bwMode="auto">
          <a:xfrm>
            <a:off x="253280" y="4310155"/>
            <a:ext cx="2240924" cy="1081826"/>
          </a:xfrm>
          <a:prstGeom prst="roundRect">
            <a:avLst/>
          </a:prstGeom>
          <a:solidFill>
            <a:srgbClr val="FF0000"/>
          </a:solidFill>
          <a:ln>
            <a:headEnd type="none" w="sm" len="sm"/>
            <a:tailEnd type="stealth"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Differences of Interpretation</a:t>
            </a:r>
          </a:p>
        </p:txBody>
      </p:sp>
      <p:sp>
        <p:nvSpPr>
          <p:cNvPr id="13" name="Rounded Rectangle 12"/>
          <p:cNvSpPr/>
          <p:nvPr/>
        </p:nvSpPr>
        <p:spPr bwMode="auto">
          <a:xfrm>
            <a:off x="6677694" y="2363299"/>
            <a:ext cx="2240924" cy="1081826"/>
          </a:xfrm>
          <a:prstGeom prst="roundRect">
            <a:avLst/>
          </a:prstGeom>
          <a:solidFill>
            <a:srgbClr val="FF0000"/>
          </a:solidFill>
          <a:ln>
            <a:headEnd type="none" w="sm" len="sm"/>
            <a:tailEnd type="stealth"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Busy Work vs. Design Assurance</a:t>
            </a:r>
          </a:p>
        </p:txBody>
      </p:sp>
      <p:sp>
        <p:nvSpPr>
          <p:cNvPr id="14" name="Rounded Rectangle 13"/>
          <p:cNvSpPr/>
          <p:nvPr/>
        </p:nvSpPr>
        <p:spPr bwMode="auto">
          <a:xfrm>
            <a:off x="6664814" y="444343"/>
            <a:ext cx="2240924" cy="1081826"/>
          </a:xfrm>
          <a:prstGeom prst="roundRect">
            <a:avLst/>
          </a:prstGeom>
          <a:solidFill>
            <a:srgbClr val="FF0000"/>
          </a:solidFill>
          <a:ln>
            <a:headEnd type="none" w="sm" len="sm"/>
            <a:tailEnd type="stealth"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Forces Changes to Most</a:t>
            </a:r>
            <a:r>
              <a:rPr kumimoji="0" lang="en-US" sz="2000" b="1" i="0" u="none" strike="noStrike" cap="none" normalizeH="0" dirty="0" smtClean="0">
                <a:ln>
                  <a:noFill/>
                </a:ln>
                <a:solidFill>
                  <a:schemeClr val="bg1"/>
                </a:solidFill>
                <a:effectLst/>
                <a:latin typeface="Arial" charset="0"/>
              </a:rPr>
              <a:t> Flows</a:t>
            </a:r>
            <a:endParaRPr kumimoji="0" lang="en-US" sz="2000" b="1" i="0" u="none" strike="noStrike" cap="none" normalizeH="0" baseline="0" dirty="0" smtClean="0">
              <a:ln>
                <a:noFill/>
              </a:ln>
              <a:solidFill>
                <a:schemeClr val="bg1"/>
              </a:solidFill>
              <a:effectLst/>
              <a:latin typeface="Arial" charset="0"/>
            </a:endParaRPr>
          </a:p>
        </p:txBody>
      </p:sp>
      <p:sp>
        <p:nvSpPr>
          <p:cNvPr id="15" name="Rounded Rectangle 14"/>
          <p:cNvSpPr/>
          <p:nvPr/>
        </p:nvSpPr>
        <p:spPr bwMode="auto">
          <a:xfrm>
            <a:off x="6675547" y="4318743"/>
            <a:ext cx="2240924" cy="1081826"/>
          </a:xfrm>
          <a:prstGeom prst="roundRect">
            <a:avLst/>
          </a:prstGeom>
          <a:solidFill>
            <a:srgbClr val="FF0000"/>
          </a:solidFill>
          <a:ln>
            <a:headEnd type="none" w="sm" len="sm"/>
            <a:tailEnd type="stealth"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Audit Findings</a:t>
            </a:r>
          </a:p>
        </p:txBody>
      </p:sp>
      <p:sp>
        <p:nvSpPr>
          <p:cNvPr id="16" name="Oval Callout 15"/>
          <p:cNvSpPr/>
          <p:nvPr/>
        </p:nvSpPr>
        <p:spPr bwMode="auto">
          <a:xfrm>
            <a:off x="4737100" y="4711700"/>
            <a:ext cx="2146300" cy="1765300"/>
          </a:xfrm>
          <a:prstGeom prst="wedgeEllipseCallout">
            <a:avLst>
              <a:gd name="adj1" fmla="val -32667"/>
              <a:gd name="adj2" fmla="val -65558"/>
            </a:avLst>
          </a:prstGeom>
          <a:solidFill>
            <a:srgbClr val="99CCFF">
              <a:alpha val="41961"/>
            </a:srgbClr>
          </a:solidFill>
          <a:ln w="12700" cap="flat" cmpd="sng" algn="ctr">
            <a:solidFill>
              <a:schemeClr val="tx1"/>
            </a:solidFill>
            <a:prstDash val="solid"/>
            <a:round/>
            <a:headEnd type="none" w="sm" len="sm"/>
            <a:tailEnd type="stealth"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Arial" charset="0"/>
              </a:rPr>
              <a:t>Oh, no! Not </a:t>
            </a:r>
            <a:br>
              <a:rPr kumimoji="0" lang="en-US" sz="2400" b="0" i="0" u="none" strike="noStrike" cap="none" normalizeH="0" baseline="0" dirty="0" smtClean="0">
                <a:ln>
                  <a:noFill/>
                </a:ln>
                <a:effectLst/>
                <a:latin typeface="Arial" charset="0"/>
              </a:rPr>
            </a:br>
            <a:r>
              <a:rPr kumimoji="0" lang="en-US" sz="2400" b="0" i="0" u="none" strike="noStrike" cap="none" normalizeH="0" baseline="0" dirty="0" smtClean="0">
                <a:ln>
                  <a:noFill/>
                </a:ln>
                <a:effectLst/>
                <a:latin typeface="Arial" charset="0"/>
              </a:rPr>
              <a:t>DO-254!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914400"/>
          </a:xfrm>
        </p:spPr>
        <p:txBody>
          <a:bodyPr/>
          <a:lstStyle/>
          <a:p>
            <a:r>
              <a:rPr lang="en-US" dirty="0" smtClean="0"/>
              <a:t>Benefits/Challenges of </a:t>
            </a:r>
            <a:br>
              <a:rPr lang="en-US" dirty="0" smtClean="0"/>
            </a:br>
            <a:r>
              <a:rPr lang="en-US" dirty="0" smtClean="0"/>
              <a:t>a DO-254 Program</a:t>
            </a:r>
            <a:endParaRPr lang="en-US" dirty="0"/>
          </a:p>
        </p:txBody>
      </p:sp>
      <p:sp>
        <p:nvSpPr>
          <p:cNvPr id="3" name="Content Placeholder 2"/>
          <p:cNvSpPr>
            <a:spLocks noGrp="1"/>
          </p:cNvSpPr>
          <p:nvPr>
            <p:ph idx="1"/>
          </p:nvPr>
        </p:nvSpPr>
        <p:spPr>
          <a:xfrm>
            <a:off x="685800" y="1584100"/>
            <a:ext cx="7772400" cy="3826099"/>
          </a:xfrm>
        </p:spPr>
        <p:txBody>
          <a:bodyPr/>
          <a:lstStyle/>
          <a:p>
            <a:r>
              <a:rPr lang="en-US" dirty="0" smtClean="0"/>
              <a:t>DO-254 has many aspects that are a double-edged sword</a:t>
            </a:r>
          </a:p>
          <a:p>
            <a:pPr lvl="1"/>
            <a:r>
              <a:rPr lang="en-US" dirty="0" smtClean="0"/>
              <a:t>With the good, comes the bad</a:t>
            </a:r>
          </a:p>
          <a:p>
            <a:pPr lvl="1"/>
            <a:r>
              <a:rPr lang="en-US" dirty="0" smtClean="0"/>
              <a:t>With the bad, improvements are being made</a:t>
            </a:r>
          </a:p>
          <a:p>
            <a:r>
              <a:rPr lang="en-US" dirty="0" smtClean="0"/>
              <a:t>Its almost impossible to separate the issues </a:t>
            </a:r>
          </a:p>
          <a:p>
            <a:r>
              <a:rPr lang="en-US" dirty="0" smtClean="0"/>
              <a:t>We will talk about the pros/cons of many aspects of DO-254 by issue</a:t>
            </a:r>
          </a:p>
        </p:txBody>
      </p:sp>
      <p:sp>
        <p:nvSpPr>
          <p:cNvPr id="4" name="Footer Placeholder 3"/>
          <p:cNvSpPr>
            <a:spLocks noGrp="1"/>
          </p:cNvSpPr>
          <p:nvPr>
            <p:ph type="ftr" sz="quarter" idx="10"/>
          </p:nvPr>
        </p:nvSpPr>
        <p:spPr/>
        <p:txBody>
          <a:bodyPr/>
          <a:lstStyle/>
          <a:p>
            <a:pPr>
              <a:defRPr/>
            </a:pPr>
            <a:r>
              <a:rPr lang="en-US" smtClean="0"/>
              <a:t>MEL, DO-254 Overview for MAPLD 2009</a:t>
            </a:r>
            <a:endParaRPr lang="en-US"/>
          </a:p>
        </p:txBody>
      </p:sp>
      <p:sp>
        <p:nvSpPr>
          <p:cNvPr id="5" name="Slide Number Placeholder 4"/>
          <p:cNvSpPr>
            <a:spLocks noGrp="1"/>
          </p:cNvSpPr>
          <p:nvPr>
            <p:ph type="sldNum" sz="quarter" idx="11"/>
          </p:nvPr>
        </p:nvSpPr>
        <p:spPr/>
        <p:txBody>
          <a:bodyPr/>
          <a:lstStyle/>
          <a:p>
            <a:pPr>
              <a:defRPr/>
            </a:pPr>
            <a:fld id="{8374FF88-8BD3-44B6-9143-2D5766C9342C}" type="slidenum">
              <a:rPr lang="en-US" smtClean="0"/>
              <a:pPr>
                <a:defRPr/>
              </a:pPr>
              <a:t>27</a:t>
            </a:fld>
            <a:endParaRPr lang="en-US"/>
          </a:p>
        </p:txBody>
      </p:sp>
      <p:pic>
        <p:nvPicPr>
          <p:cNvPr id="9" name="Picture 2"/>
          <p:cNvPicPr>
            <a:picLocks noChangeAspect="1" noChangeArrowheads="1"/>
          </p:cNvPicPr>
          <p:nvPr/>
        </p:nvPicPr>
        <p:blipFill>
          <a:blip r:embed="rId2"/>
          <a:srcRect/>
          <a:stretch>
            <a:fillRect/>
          </a:stretch>
        </p:blipFill>
        <p:spPr bwMode="auto">
          <a:xfrm>
            <a:off x="7681175" y="0"/>
            <a:ext cx="1462825" cy="1462825"/>
          </a:xfrm>
          <a:prstGeom prst="rect">
            <a:avLst/>
          </a:prstGeom>
          <a:noFill/>
          <a:ln w="9525">
            <a:noFill/>
            <a:miter lim="800000"/>
            <a:headEnd/>
            <a:tailEnd/>
          </a:ln>
          <a:effectLst>
            <a:prstShdw prst="shdw17" dist="17961" dir="2700000">
              <a:schemeClr val="accent1">
                <a:gamma/>
                <a:shade val="60000"/>
                <a:invGamma/>
              </a:schemeClr>
            </a:prstShdw>
          </a:effectLst>
        </p:spPr>
      </p:pic>
      <p:grpSp>
        <p:nvGrpSpPr>
          <p:cNvPr id="11" name="Group 10"/>
          <p:cNvGrpSpPr/>
          <p:nvPr/>
        </p:nvGrpSpPr>
        <p:grpSpPr>
          <a:xfrm>
            <a:off x="0" y="0"/>
            <a:ext cx="1364417" cy="1368514"/>
            <a:chOff x="0" y="0"/>
            <a:chExt cx="1364417" cy="1368514"/>
          </a:xfrm>
        </p:grpSpPr>
        <p:grpSp>
          <p:nvGrpSpPr>
            <p:cNvPr id="8" name="Group 7"/>
            <p:cNvGrpSpPr/>
            <p:nvPr/>
          </p:nvGrpSpPr>
          <p:grpSpPr>
            <a:xfrm>
              <a:off x="0" y="0"/>
              <a:ext cx="1364417" cy="1368514"/>
              <a:chOff x="7779583" y="0"/>
              <a:chExt cx="1364417" cy="1368514"/>
            </a:xfrm>
          </p:grpSpPr>
          <p:pic>
            <p:nvPicPr>
              <p:cNvPr id="201730" name="Picture 2"/>
              <p:cNvPicPr>
                <a:picLocks noChangeAspect="1" noChangeArrowheads="1"/>
              </p:cNvPicPr>
              <p:nvPr/>
            </p:nvPicPr>
            <p:blipFill>
              <a:blip r:embed="rId3"/>
              <a:srcRect/>
              <a:stretch>
                <a:fillRect/>
              </a:stretch>
            </p:blipFill>
            <p:spPr bwMode="auto">
              <a:xfrm>
                <a:off x="7779583" y="0"/>
                <a:ext cx="1364417" cy="1368514"/>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7" name="TextBox 6"/>
              <p:cNvSpPr txBox="1"/>
              <p:nvPr/>
            </p:nvSpPr>
            <p:spPr>
              <a:xfrm>
                <a:off x="8282454" y="898636"/>
                <a:ext cx="639405" cy="246221"/>
              </a:xfrm>
              <a:prstGeom prst="rect">
                <a:avLst/>
              </a:prstGeom>
              <a:solidFill>
                <a:srgbClr val="DA0000"/>
              </a:solidFill>
            </p:spPr>
            <p:txBody>
              <a:bodyPr wrap="square" rtlCol="0">
                <a:spAutoFit/>
              </a:bodyPr>
              <a:lstStyle/>
              <a:p>
                <a:r>
                  <a:rPr lang="en-US" b="1" dirty="0" smtClean="0">
                    <a:effectLst/>
                    <a:latin typeface="+mj-lt"/>
                  </a:rPr>
                  <a:t>DO-254</a:t>
                </a:r>
                <a:endParaRPr lang="en-US" b="1" dirty="0">
                  <a:effectLst/>
                  <a:latin typeface="+mj-lt"/>
                </a:endParaRPr>
              </a:p>
            </p:txBody>
          </p:sp>
        </p:grpSp>
        <p:sp>
          <p:nvSpPr>
            <p:cNvPr id="10" name="Oval 9"/>
            <p:cNvSpPr/>
            <p:nvPr/>
          </p:nvSpPr>
          <p:spPr bwMode="auto">
            <a:xfrm>
              <a:off x="37499" y="199034"/>
              <a:ext cx="243855" cy="239416"/>
            </a:xfrm>
            <a:prstGeom prst="ellipse">
              <a:avLst/>
            </a:prstGeom>
            <a:solidFill>
              <a:schemeClr val="bg1"/>
            </a:solidFill>
            <a:ln w="12700" cap="flat" cmpd="sng" algn="ctr">
              <a:noFill/>
              <a:prstDash val="solid"/>
              <a:round/>
              <a:headEnd type="none" w="sm" len="sm"/>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grpSp>
      <p:sp>
        <p:nvSpPr>
          <p:cNvPr id="12" name="TextBox 11"/>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i="1" dirty="0" smtClean="0"/>
              <a:t>Benefits/Challenges </a:t>
            </a:r>
            <a:br>
              <a:rPr lang="en-US" sz="2400" i="1" dirty="0" smtClean="0"/>
            </a:br>
            <a:r>
              <a:rPr lang="en-US" dirty="0" smtClean="0"/>
              <a:t>Design Assurance</a:t>
            </a:r>
            <a:endParaRPr lang="en-US" dirty="0"/>
          </a:p>
        </p:txBody>
      </p:sp>
      <p:sp>
        <p:nvSpPr>
          <p:cNvPr id="3" name="Content Placeholder 2"/>
          <p:cNvSpPr>
            <a:spLocks noGrp="1"/>
          </p:cNvSpPr>
          <p:nvPr>
            <p:ph sz="half" idx="1"/>
          </p:nvPr>
        </p:nvSpPr>
        <p:spPr>
          <a:xfrm>
            <a:off x="152400" y="2019300"/>
            <a:ext cx="4343400" cy="4114800"/>
          </a:xfrm>
        </p:spPr>
        <p:txBody>
          <a:bodyPr/>
          <a:lstStyle/>
          <a:p>
            <a:pPr>
              <a:buSzPct val="100000"/>
              <a:buFont typeface="Times New Roman" pitchFamily="18" charset="0"/>
              <a:buChar char="+"/>
            </a:pPr>
            <a:r>
              <a:rPr lang="en-US" dirty="0" smtClean="0"/>
              <a:t>Most aspects of DO-254 support this goal</a:t>
            </a:r>
          </a:p>
          <a:p>
            <a:pPr lvl="1">
              <a:buSzPct val="100000"/>
              <a:buFont typeface="Times New Roman" pitchFamily="18" charset="0"/>
              <a:buChar char="+"/>
            </a:pPr>
            <a:r>
              <a:rPr lang="en-US" dirty="0" smtClean="0"/>
              <a:t>Examples</a:t>
            </a:r>
          </a:p>
          <a:p>
            <a:pPr lvl="2">
              <a:buSzPct val="100000"/>
              <a:buFont typeface="Times New Roman" pitchFamily="18" charset="0"/>
              <a:buChar char="+"/>
            </a:pPr>
            <a:r>
              <a:rPr lang="en-US" dirty="0" smtClean="0"/>
              <a:t>Requirements-based design</a:t>
            </a:r>
          </a:p>
          <a:p>
            <a:pPr lvl="2">
              <a:buSzPct val="100000"/>
              <a:buFont typeface="Times New Roman" pitchFamily="18" charset="0"/>
              <a:buChar char="+"/>
            </a:pPr>
            <a:r>
              <a:rPr lang="en-US" dirty="0" smtClean="0"/>
              <a:t>Thorough, overlapping verification</a:t>
            </a:r>
          </a:p>
          <a:p>
            <a:pPr lvl="2">
              <a:buSzPct val="100000"/>
              <a:buFont typeface="Times New Roman" pitchFamily="18" charset="0"/>
              <a:buChar char="+"/>
            </a:pPr>
            <a:r>
              <a:rPr lang="en-US" dirty="0" smtClean="0"/>
              <a:t>Reviews/audits</a:t>
            </a:r>
          </a:p>
        </p:txBody>
      </p:sp>
      <p:sp>
        <p:nvSpPr>
          <p:cNvPr id="10" name="Content Placeholder 9"/>
          <p:cNvSpPr>
            <a:spLocks noGrp="1"/>
          </p:cNvSpPr>
          <p:nvPr>
            <p:ph sz="half" idx="2"/>
          </p:nvPr>
        </p:nvSpPr>
        <p:spPr>
          <a:xfrm>
            <a:off x="4762500" y="2019300"/>
            <a:ext cx="4343400" cy="4114800"/>
          </a:xfrm>
        </p:spPr>
        <p:txBody>
          <a:bodyPr/>
          <a:lstStyle/>
          <a:p>
            <a:pPr>
              <a:buFont typeface="Times New Roman" pitchFamily="18" charset="0"/>
              <a:buChar char="―"/>
            </a:pPr>
            <a:r>
              <a:rPr lang="en-US" dirty="0" smtClean="0"/>
              <a:t>Some aspects of DO-254 questionably contribute to design assurance</a:t>
            </a:r>
          </a:p>
          <a:p>
            <a:pPr lvl="1">
              <a:buFont typeface="Times New Roman" pitchFamily="18" charset="0"/>
              <a:buChar char="―"/>
            </a:pPr>
            <a:r>
              <a:rPr lang="en-US" dirty="0" smtClean="0"/>
              <a:t>Examples</a:t>
            </a:r>
          </a:p>
          <a:p>
            <a:pPr lvl="2">
              <a:buFont typeface="Times New Roman" pitchFamily="18" charset="0"/>
              <a:buChar char="―"/>
            </a:pPr>
            <a:r>
              <a:rPr lang="en-US" dirty="0" smtClean="0"/>
              <a:t>Tool assessment or qualification</a:t>
            </a:r>
          </a:p>
          <a:p>
            <a:pPr lvl="2">
              <a:buFont typeface="Times New Roman" pitchFamily="18" charset="0"/>
              <a:buChar char="―"/>
            </a:pPr>
            <a:r>
              <a:rPr lang="en-US" dirty="0" smtClean="0"/>
              <a:t>Varying interpretations of certain objectives</a:t>
            </a:r>
          </a:p>
          <a:p>
            <a:endParaRPr lang="en-US" dirty="0"/>
          </a:p>
        </p:txBody>
      </p:sp>
      <p:sp>
        <p:nvSpPr>
          <p:cNvPr id="4" name="Footer Placeholder 3"/>
          <p:cNvSpPr>
            <a:spLocks noGrp="1"/>
          </p:cNvSpPr>
          <p:nvPr>
            <p:ph type="ftr" sz="quarter" idx="10"/>
          </p:nvPr>
        </p:nvSpPr>
        <p:spPr/>
        <p:txBody>
          <a:bodyPr/>
          <a:lstStyle/>
          <a:p>
            <a:pPr>
              <a:defRPr/>
            </a:pPr>
            <a:r>
              <a:rPr lang="en-US" smtClean="0"/>
              <a:t>MEL, DO-254 Overview for MAPLD 2009</a:t>
            </a:r>
            <a:endParaRPr lang="en-US"/>
          </a:p>
        </p:txBody>
      </p:sp>
      <p:sp>
        <p:nvSpPr>
          <p:cNvPr id="5" name="Slide Number Placeholder 4"/>
          <p:cNvSpPr>
            <a:spLocks noGrp="1"/>
          </p:cNvSpPr>
          <p:nvPr>
            <p:ph type="sldNum" sz="quarter" idx="11"/>
          </p:nvPr>
        </p:nvSpPr>
        <p:spPr/>
        <p:txBody>
          <a:bodyPr/>
          <a:lstStyle/>
          <a:p>
            <a:pPr>
              <a:defRPr/>
            </a:pPr>
            <a:fld id="{8374FF88-8BD3-44B6-9143-2D5766C9342C}" type="slidenum">
              <a:rPr lang="en-US" smtClean="0"/>
              <a:pPr>
                <a:defRPr/>
              </a:pPr>
              <a:t>28</a:t>
            </a:fld>
            <a:endParaRPr lang="en-US"/>
          </a:p>
        </p:txBody>
      </p:sp>
      <p:pic>
        <p:nvPicPr>
          <p:cNvPr id="9" name="Picture 2"/>
          <p:cNvPicPr>
            <a:picLocks noChangeAspect="1" noChangeArrowheads="1"/>
          </p:cNvPicPr>
          <p:nvPr/>
        </p:nvPicPr>
        <p:blipFill>
          <a:blip r:embed="rId2"/>
          <a:srcRect/>
          <a:stretch>
            <a:fillRect/>
          </a:stretch>
        </p:blipFill>
        <p:spPr bwMode="auto">
          <a:xfrm>
            <a:off x="7681175" y="0"/>
            <a:ext cx="1462825" cy="146282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1" name="TextBox 10"/>
          <p:cNvSpPr txBox="1"/>
          <p:nvPr/>
        </p:nvSpPr>
        <p:spPr>
          <a:xfrm>
            <a:off x="825500" y="1384300"/>
            <a:ext cx="7296613" cy="523220"/>
          </a:xfrm>
          <a:prstGeom prst="rect">
            <a:avLst/>
          </a:prstGeom>
          <a:noFill/>
        </p:spPr>
        <p:txBody>
          <a:bodyPr wrap="none" rtlCol="0">
            <a:spAutoFit/>
          </a:bodyPr>
          <a:lstStyle/>
          <a:p>
            <a:r>
              <a:rPr lang="en-US" sz="2800" b="1" u="sng" dirty="0" smtClean="0">
                <a:solidFill>
                  <a:schemeClr val="tx1"/>
                </a:solidFill>
                <a:effectLst/>
              </a:rPr>
              <a:t># 1 Goal/Intent of DO-254 is Design Assurance</a:t>
            </a:r>
          </a:p>
        </p:txBody>
      </p:sp>
      <p:grpSp>
        <p:nvGrpSpPr>
          <p:cNvPr id="12" name="Group 11"/>
          <p:cNvGrpSpPr/>
          <p:nvPr/>
        </p:nvGrpSpPr>
        <p:grpSpPr>
          <a:xfrm>
            <a:off x="0" y="0"/>
            <a:ext cx="1364417" cy="1368514"/>
            <a:chOff x="0" y="0"/>
            <a:chExt cx="1364417" cy="1368514"/>
          </a:xfrm>
        </p:grpSpPr>
        <p:grpSp>
          <p:nvGrpSpPr>
            <p:cNvPr id="13" name="Group 7"/>
            <p:cNvGrpSpPr/>
            <p:nvPr/>
          </p:nvGrpSpPr>
          <p:grpSpPr>
            <a:xfrm>
              <a:off x="0" y="0"/>
              <a:ext cx="1364417" cy="1368514"/>
              <a:chOff x="7779583" y="0"/>
              <a:chExt cx="1364417" cy="1368514"/>
            </a:xfrm>
          </p:grpSpPr>
          <p:pic>
            <p:nvPicPr>
              <p:cNvPr id="15" name="Picture 2"/>
              <p:cNvPicPr>
                <a:picLocks noChangeAspect="1" noChangeArrowheads="1"/>
              </p:cNvPicPr>
              <p:nvPr/>
            </p:nvPicPr>
            <p:blipFill>
              <a:blip r:embed="rId3"/>
              <a:srcRect/>
              <a:stretch>
                <a:fillRect/>
              </a:stretch>
            </p:blipFill>
            <p:spPr bwMode="auto">
              <a:xfrm>
                <a:off x="7779583" y="0"/>
                <a:ext cx="1364417" cy="1368514"/>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6" name="TextBox 15"/>
              <p:cNvSpPr txBox="1"/>
              <p:nvPr/>
            </p:nvSpPr>
            <p:spPr>
              <a:xfrm>
                <a:off x="8282454" y="898636"/>
                <a:ext cx="639405" cy="246221"/>
              </a:xfrm>
              <a:prstGeom prst="rect">
                <a:avLst/>
              </a:prstGeom>
              <a:solidFill>
                <a:srgbClr val="DA0000"/>
              </a:solidFill>
            </p:spPr>
            <p:txBody>
              <a:bodyPr wrap="square" rtlCol="0">
                <a:spAutoFit/>
              </a:bodyPr>
              <a:lstStyle/>
              <a:p>
                <a:r>
                  <a:rPr lang="en-US" b="1" dirty="0" smtClean="0">
                    <a:effectLst/>
                    <a:latin typeface="+mj-lt"/>
                  </a:rPr>
                  <a:t>DO-254</a:t>
                </a:r>
                <a:endParaRPr lang="en-US" b="1" dirty="0">
                  <a:effectLst/>
                  <a:latin typeface="+mj-lt"/>
                </a:endParaRPr>
              </a:p>
            </p:txBody>
          </p:sp>
        </p:grpSp>
        <p:sp>
          <p:nvSpPr>
            <p:cNvPr id="14" name="Oval 13"/>
            <p:cNvSpPr/>
            <p:nvPr/>
          </p:nvSpPr>
          <p:spPr bwMode="auto">
            <a:xfrm>
              <a:off x="37499" y="199034"/>
              <a:ext cx="243855" cy="239416"/>
            </a:xfrm>
            <a:prstGeom prst="ellipse">
              <a:avLst/>
            </a:prstGeom>
            <a:solidFill>
              <a:schemeClr val="bg1"/>
            </a:solidFill>
            <a:ln w="12700" cap="flat" cmpd="sng" algn="ctr">
              <a:noFill/>
              <a:prstDash val="solid"/>
              <a:round/>
              <a:headEnd type="none" w="sm" len="sm"/>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grpSp>
      <p:sp>
        <p:nvSpPr>
          <p:cNvPr id="17" name="TextBox 16"/>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 end="1"/>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2" end="2"/>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3" end="3"/>
                                            </p:txEl>
                                          </p:spTgt>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 calcmode="lin" valueType="num">
                                      <p:cBhvr>
                                        <p:cTn id="39"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40"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41" dur="1000"/>
                                        <p:tgtEl>
                                          <p:spTgt spid="10">
                                            <p:txEl>
                                              <p:pRg st="0" end="0"/>
                                            </p:txEl>
                                          </p:spTgt>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10">
                                            <p:txEl>
                                              <p:pRg st="1" end="1"/>
                                            </p:txEl>
                                          </p:spTgt>
                                        </p:tgtEl>
                                        <p:attrNameLst>
                                          <p:attrName>style.visibility</p:attrName>
                                        </p:attrNameLst>
                                      </p:cBhvr>
                                      <p:to>
                                        <p:strVal val="visible"/>
                                      </p:to>
                                    </p:set>
                                    <p:anim calcmode="lin" valueType="num">
                                      <p:cBhvr>
                                        <p:cTn id="44" dur="1000" fill="hold"/>
                                        <p:tgtEl>
                                          <p:spTgt spid="10">
                                            <p:txEl>
                                              <p:pRg st="1" end="1"/>
                                            </p:txEl>
                                          </p:spTgt>
                                        </p:tgtEl>
                                        <p:attrNameLst>
                                          <p:attrName>ppt_w</p:attrName>
                                        </p:attrNameLst>
                                      </p:cBhvr>
                                      <p:tavLst>
                                        <p:tav tm="0">
                                          <p:val>
                                            <p:strVal val="#ppt_w*0.70"/>
                                          </p:val>
                                        </p:tav>
                                        <p:tav tm="100000">
                                          <p:val>
                                            <p:strVal val="#ppt_w"/>
                                          </p:val>
                                        </p:tav>
                                      </p:tavLst>
                                    </p:anim>
                                    <p:anim calcmode="lin" valueType="num">
                                      <p:cBhvr>
                                        <p:cTn id="45" dur="1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46" dur="1000"/>
                                        <p:tgtEl>
                                          <p:spTgt spid="10">
                                            <p:txEl>
                                              <p:pRg st="1" end="1"/>
                                            </p:txEl>
                                          </p:spTgt>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anim calcmode="lin" valueType="num">
                                      <p:cBhvr>
                                        <p:cTn id="49" dur="1000" fill="hold"/>
                                        <p:tgtEl>
                                          <p:spTgt spid="10">
                                            <p:txEl>
                                              <p:pRg st="2" end="2"/>
                                            </p:txEl>
                                          </p:spTgt>
                                        </p:tgtEl>
                                        <p:attrNameLst>
                                          <p:attrName>ppt_w</p:attrName>
                                        </p:attrNameLst>
                                      </p:cBhvr>
                                      <p:tavLst>
                                        <p:tav tm="0">
                                          <p:val>
                                            <p:strVal val="#ppt_w*0.70"/>
                                          </p:val>
                                        </p:tav>
                                        <p:tav tm="100000">
                                          <p:val>
                                            <p:strVal val="#ppt_w"/>
                                          </p:val>
                                        </p:tav>
                                      </p:tavLst>
                                    </p:anim>
                                    <p:anim calcmode="lin" valueType="num">
                                      <p:cBhvr>
                                        <p:cTn id="50" dur="1000" fill="hold"/>
                                        <p:tgtEl>
                                          <p:spTgt spid="10">
                                            <p:txEl>
                                              <p:pRg st="2" end="2"/>
                                            </p:txEl>
                                          </p:spTgt>
                                        </p:tgtEl>
                                        <p:attrNameLst>
                                          <p:attrName>ppt_h</p:attrName>
                                        </p:attrNameLst>
                                      </p:cBhvr>
                                      <p:tavLst>
                                        <p:tav tm="0">
                                          <p:val>
                                            <p:strVal val="#ppt_h"/>
                                          </p:val>
                                        </p:tav>
                                        <p:tav tm="100000">
                                          <p:val>
                                            <p:strVal val="#ppt_h"/>
                                          </p:val>
                                        </p:tav>
                                      </p:tavLst>
                                    </p:anim>
                                    <p:animEffect transition="in" filter="fade">
                                      <p:cBhvr>
                                        <p:cTn id="51" dur="1000"/>
                                        <p:tgtEl>
                                          <p:spTgt spid="10">
                                            <p:txEl>
                                              <p:pRg st="2" end="2"/>
                                            </p:txEl>
                                          </p:spTgt>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10">
                                            <p:txEl>
                                              <p:pRg st="3" end="3"/>
                                            </p:txEl>
                                          </p:spTgt>
                                        </p:tgtEl>
                                        <p:attrNameLst>
                                          <p:attrName>style.visibility</p:attrName>
                                        </p:attrNameLst>
                                      </p:cBhvr>
                                      <p:to>
                                        <p:strVal val="visible"/>
                                      </p:to>
                                    </p:set>
                                    <p:anim calcmode="lin" valueType="num">
                                      <p:cBhvr>
                                        <p:cTn id="54" dur="1000" fill="hold"/>
                                        <p:tgtEl>
                                          <p:spTgt spid="10">
                                            <p:txEl>
                                              <p:pRg st="3" end="3"/>
                                            </p:txEl>
                                          </p:spTgt>
                                        </p:tgtEl>
                                        <p:attrNameLst>
                                          <p:attrName>ppt_w</p:attrName>
                                        </p:attrNameLst>
                                      </p:cBhvr>
                                      <p:tavLst>
                                        <p:tav tm="0">
                                          <p:val>
                                            <p:strVal val="#ppt_w*0.70"/>
                                          </p:val>
                                        </p:tav>
                                        <p:tav tm="100000">
                                          <p:val>
                                            <p:strVal val="#ppt_w"/>
                                          </p:val>
                                        </p:tav>
                                      </p:tavLst>
                                    </p:anim>
                                    <p:anim calcmode="lin" valueType="num">
                                      <p:cBhvr>
                                        <p:cTn id="55" dur="1000" fill="hold"/>
                                        <p:tgtEl>
                                          <p:spTgt spid="10">
                                            <p:txEl>
                                              <p:pRg st="3" end="3"/>
                                            </p:txEl>
                                          </p:spTgt>
                                        </p:tgtEl>
                                        <p:attrNameLst>
                                          <p:attrName>ppt_h</p:attrName>
                                        </p:attrNameLst>
                                      </p:cBhvr>
                                      <p:tavLst>
                                        <p:tav tm="0">
                                          <p:val>
                                            <p:strVal val="#ppt_h"/>
                                          </p:val>
                                        </p:tav>
                                        <p:tav tm="100000">
                                          <p:val>
                                            <p:strVal val="#ppt_h"/>
                                          </p:val>
                                        </p:tav>
                                      </p:tavLst>
                                    </p:anim>
                                    <p:animEffect transition="in" filter="fade">
                                      <p:cBhvr>
                                        <p:cTn id="56" dur="1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build="p"/>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i="1" dirty="0" smtClean="0"/>
              <a:t>Benefits/Challenges </a:t>
            </a:r>
            <a:br>
              <a:rPr lang="en-US" sz="2400" i="1" dirty="0" smtClean="0"/>
            </a:br>
            <a:r>
              <a:rPr lang="en-US" dirty="0" smtClean="0"/>
              <a:t> Ambiguity vs. Flexibility</a:t>
            </a:r>
            <a:endParaRPr lang="en-US" dirty="0"/>
          </a:p>
        </p:txBody>
      </p:sp>
      <p:sp>
        <p:nvSpPr>
          <p:cNvPr id="3" name="Content Placeholder 2"/>
          <p:cNvSpPr>
            <a:spLocks noGrp="1"/>
          </p:cNvSpPr>
          <p:nvPr>
            <p:ph sz="half" idx="1"/>
          </p:nvPr>
        </p:nvSpPr>
        <p:spPr>
          <a:xfrm>
            <a:off x="152400" y="2019300"/>
            <a:ext cx="4343400" cy="4114800"/>
          </a:xfrm>
        </p:spPr>
        <p:txBody>
          <a:bodyPr>
            <a:normAutofit fontScale="92500" lnSpcReduction="20000"/>
          </a:bodyPr>
          <a:lstStyle/>
          <a:p>
            <a:pPr>
              <a:buSzPct val="100000"/>
              <a:buFont typeface="Times New Roman" pitchFamily="18" charset="0"/>
              <a:buChar char="+"/>
            </a:pPr>
            <a:r>
              <a:rPr lang="en-US" dirty="0" smtClean="0"/>
              <a:t>In theory…</a:t>
            </a:r>
          </a:p>
          <a:p>
            <a:pPr lvl="1">
              <a:buSzPct val="100000"/>
              <a:buFont typeface="Times New Roman" pitchFamily="18" charset="0"/>
              <a:buChar char="+"/>
            </a:pPr>
            <a:r>
              <a:rPr lang="en-US" dirty="0" smtClean="0"/>
              <a:t>This gives applicants much freedom and flexibility to meet objectives</a:t>
            </a:r>
          </a:p>
          <a:p>
            <a:pPr lvl="1">
              <a:buSzPct val="100000"/>
              <a:buFont typeface="Times New Roman" pitchFamily="18" charset="0"/>
              <a:buChar char="+"/>
            </a:pPr>
            <a:r>
              <a:rPr lang="en-US" dirty="0" smtClean="0"/>
              <a:t>Ensures DO-254 does not become outdated as technology advances</a:t>
            </a:r>
          </a:p>
          <a:p>
            <a:pPr>
              <a:buSzPct val="100000"/>
              <a:buFont typeface="Times New Roman" pitchFamily="18" charset="0"/>
              <a:buChar char="+"/>
            </a:pPr>
            <a:r>
              <a:rPr lang="en-US" dirty="0" smtClean="0"/>
              <a:t>New guidance and training is providing clarification and more consistency</a:t>
            </a:r>
          </a:p>
          <a:p>
            <a:pPr>
              <a:buSzPct val="100000"/>
              <a:buFont typeface="Times New Roman" pitchFamily="18" charset="0"/>
              <a:buChar char="+"/>
            </a:pPr>
            <a:r>
              <a:rPr lang="en-US" dirty="0" smtClean="0"/>
              <a:t>DO-254 User Groups are tackling ambiguous areas</a:t>
            </a:r>
          </a:p>
        </p:txBody>
      </p:sp>
      <p:sp>
        <p:nvSpPr>
          <p:cNvPr id="10" name="Content Placeholder 9"/>
          <p:cNvSpPr>
            <a:spLocks noGrp="1"/>
          </p:cNvSpPr>
          <p:nvPr>
            <p:ph sz="half" idx="2"/>
          </p:nvPr>
        </p:nvSpPr>
        <p:spPr>
          <a:xfrm>
            <a:off x="4762500" y="2019300"/>
            <a:ext cx="4343400" cy="3314700"/>
          </a:xfrm>
        </p:spPr>
        <p:txBody>
          <a:bodyPr>
            <a:normAutofit fontScale="92500" lnSpcReduction="20000"/>
          </a:bodyPr>
          <a:lstStyle/>
          <a:p>
            <a:pPr>
              <a:buFont typeface="Times New Roman" pitchFamily="18" charset="0"/>
              <a:buChar char="―"/>
            </a:pPr>
            <a:r>
              <a:rPr lang="en-US" dirty="0" smtClean="0"/>
              <a:t>Certification authorities have come primarily from the software domain</a:t>
            </a:r>
          </a:p>
          <a:p>
            <a:pPr>
              <a:buFont typeface="Times New Roman" pitchFamily="18" charset="0"/>
              <a:buChar char="―"/>
            </a:pPr>
            <a:r>
              <a:rPr lang="en-US" dirty="0" smtClean="0"/>
              <a:t>Interpretations and opinions as to how to meet DO-254 objectives varies wildly</a:t>
            </a:r>
          </a:p>
          <a:p>
            <a:endParaRPr lang="en-US" dirty="0"/>
          </a:p>
        </p:txBody>
      </p:sp>
      <p:sp>
        <p:nvSpPr>
          <p:cNvPr id="4" name="Footer Placeholder 3"/>
          <p:cNvSpPr>
            <a:spLocks noGrp="1"/>
          </p:cNvSpPr>
          <p:nvPr>
            <p:ph type="ftr" sz="quarter" idx="10"/>
          </p:nvPr>
        </p:nvSpPr>
        <p:spPr/>
        <p:txBody>
          <a:bodyPr/>
          <a:lstStyle/>
          <a:p>
            <a:pPr>
              <a:defRPr/>
            </a:pPr>
            <a:r>
              <a:rPr lang="en-US" smtClean="0"/>
              <a:t>MEL, DO-254 Overview for MAPLD 2009</a:t>
            </a:r>
            <a:endParaRPr lang="en-US"/>
          </a:p>
        </p:txBody>
      </p:sp>
      <p:sp>
        <p:nvSpPr>
          <p:cNvPr id="5" name="Slide Number Placeholder 4"/>
          <p:cNvSpPr>
            <a:spLocks noGrp="1"/>
          </p:cNvSpPr>
          <p:nvPr>
            <p:ph type="sldNum" sz="quarter" idx="11"/>
          </p:nvPr>
        </p:nvSpPr>
        <p:spPr/>
        <p:txBody>
          <a:bodyPr/>
          <a:lstStyle/>
          <a:p>
            <a:pPr>
              <a:defRPr/>
            </a:pPr>
            <a:fld id="{8374FF88-8BD3-44B6-9143-2D5766C9342C}" type="slidenum">
              <a:rPr lang="en-US" smtClean="0"/>
              <a:pPr>
                <a:defRPr/>
              </a:pPr>
              <a:t>29</a:t>
            </a:fld>
            <a:endParaRPr lang="en-US"/>
          </a:p>
        </p:txBody>
      </p:sp>
      <p:pic>
        <p:nvPicPr>
          <p:cNvPr id="9" name="Picture 2"/>
          <p:cNvPicPr>
            <a:picLocks noChangeAspect="1" noChangeArrowheads="1"/>
          </p:cNvPicPr>
          <p:nvPr/>
        </p:nvPicPr>
        <p:blipFill>
          <a:blip r:embed="rId2"/>
          <a:srcRect/>
          <a:stretch>
            <a:fillRect/>
          </a:stretch>
        </p:blipFill>
        <p:spPr bwMode="auto">
          <a:xfrm>
            <a:off x="7681175" y="0"/>
            <a:ext cx="1462825" cy="146282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1" name="TextBox 10"/>
          <p:cNvSpPr txBox="1"/>
          <p:nvPr/>
        </p:nvSpPr>
        <p:spPr>
          <a:xfrm>
            <a:off x="825500" y="1384300"/>
            <a:ext cx="7569636" cy="523220"/>
          </a:xfrm>
          <a:prstGeom prst="rect">
            <a:avLst/>
          </a:prstGeom>
          <a:noFill/>
        </p:spPr>
        <p:txBody>
          <a:bodyPr wrap="none" rtlCol="0">
            <a:spAutoFit/>
          </a:bodyPr>
          <a:lstStyle/>
          <a:p>
            <a:r>
              <a:rPr lang="en-US" sz="2800" b="1" u="sng" dirty="0" smtClean="0">
                <a:solidFill>
                  <a:schemeClr val="tx1"/>
                </a:solidFill>
                <a:effectLst/>
              </a:rPr>
              <a:t>DO-254 guidance is not meant to be prescriptive</a:t>
            </a:r>
          </a:p>
        </p:txBody>
      </p:sp>
      <p:grpSp>
        <p:nvGrpSpPr>
          <p:cNvPr id="12" name="Group 11"/>
          <p:cNvGrpSpPr/>
          <p:nvPr/>
        </p:nvGrpSpPr>
        <p:grpSpPr>
          <a:xfrm>
            <a:off x="0" y="0"/>
            <a:ext cx="1364417" cy="1368514"/>
            <a:chOff x="0" y="0"/>
            <a:chExt cx="1364417" cy="1368514"/>
          </a:xfrm>
        </p:grpSpPr>
        <p:grpSp>
          <p:nvGrpSpPr>
            <p:cNvPr id="13" name="Group 7"/>
            <p:cNvGrpSpPr/>
            <p:nvPr/>
          </p:nvGrpSpPr>
          <p:grpSpPr>
            <a:xfrm>
              <a:off x="0" y="0"/>
              <a:ext cx="1364417" cy="1368514"/>
              <a:chOff x="7779583" y="0"/>
              <a:chExt cx="1364417" cy="1368514"/>
            </a:xfrm>
          </p:grpSpPr>
          <p:pic>
            <p:nvPicPr>
              <p:cNvPr id="15" name="Picture 2"/>
              <p:cNvPicPr>
                <a:picLocks noChangeAspect="1" noChangeArrowheads="1"/>
              </p:cNvPicPr>
              <p:nvPr/>
            </p:nvPicPr>
            <p:blipFill>
              <a:blip r:embed="rId3"/>
              <a:srcRect/>
              <a:stretch>
                <a:fillRect/>
              </a:stretch>
            </p:blipFill>
            <p:spPr bwMode="auto">
              <a:xfrm>
                <a:off x="7779583" y="0"/>
                <a:ext cx="1364417" cy="1368514"/>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6" name="TextBox 15"/>
              <p:cNvSpPr txBox="1"/>
              <p:nvPr/>
            </p:nvSpPr>
            <p:spPr>
              <a:xfrm>
                <a:off x="8282454" y="898636"/>
                <a:ext cx="639405" cy="246221"/>
              </a:xfrm>
              <a:prstGeom prst="rect">
                <a:avLst/>
              </a:prstGeom>
              <a:solidFill>
                <a:srgbClr val="DA0000"/>
              </a:solidFill>
            </p:spPr>
            <p:txBody>
              <a:bodyPr wrap="square" rtlCol="0">
                <a:spAutoFit/>
              </a:bodyPr>
              <a:lstStyle/>
              <a:p>
                <a:r>
                  <a:rPr lang="en-US" b="1" dirty="0" smtClean="0">
                    <a:effectLst/>
                    <a:latin typeface="+mj-lt"/>
                  </a:rPr>
                  <a:t>DO-254</a:t>
                </a:r>
                <a:endParaRPr lang="en-US" b="1" dirty="0">
                  <a:effectLst/>
                  <a:latin typeface="+mj-lt"/>
                </a:endParaRPr>
              </a:p>
            </p:txBody>
          </p:sp>
        </p:grpSp>
        <p:sp>
          <p:nvSpPr>
            <p:cNvPr id="14" name="Oval 13"/>
            <p:cNvSpPr/>
            <p:nvPr/>
          </p:nvSpPr>
          <p:spPr bwMode="auto">
            <a:xfrm>
              <a:off x="37499" y="199034"/>
              <a:ext cx="243855" cy="239416"/>
            </a:xfrm>
            <a:prstGeom prst="ellipse">
              <a:avLst/>
            </a:prstGeom>
            <a:solidFill>
              <a:schemeClr val="bg1"/>
            </a:solidFill>
            <a:ln w="12700" cap="flat" cmpd="sng" algn="ctr">
              <a:noFill/>
              <a:prstDash val="solid"/>
              <a:round/>
              <a:headEnd type="none" w="sm" len="sm"/>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grpSp>
      <p:pic>
        <p:nvPicPr>
          <p:cNvPr id="17" name="Picture 8" descr="bulle_do254_ug.gif"/>
          <p:cNvPicPr>
            <a:picLocks noChangeAspect="1"/>
          </p:cNvPicPr>
          <p:nvPr/>
        </p:nvPicPr>
        <p:blipFill>
          <a:blip r:embed="rId4"/>
          <a:srcRect/>
          <a:stretch>
            <a:fillRect/>
          </a:stretch>
        </p:blipFill>
        <p:spPr bwMode="auto">
          <a:xfrm>
            <a:off x="4305815" y="5242551"/>
            <a:ext cx="887412" cy="887413"/>
          </a:xfrm>
          <a:prstGeom prst="rect">
            <a:avLst/>
          </a:prstGeom>
          <a:noFill/>
          <a:ln w="9525">
            <a:noFill/>
            <a:miter lim="800000"/>
            <a:headEnd/>
            <a:tailEnd/>
          </a:ln>
        </p:spPr>
      </p:pic>
      <p:sp>
        <p:nvSpPr>
          <p:cNvPr id="18" name="TextBox 17"/>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 calcmode="lin" valueType="num">
                                      <p:cBhvr>
                                        <p:cTn id="22"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23"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10">
                                            <p:txEl>
                                              <p:pRg st="0" end="0"/>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 calcmode="lin" valueType="num">
                                      <p:cBhvr>
                                        <p:cTn id="27" dur="1000" fill="hold"/>
                                        <p:tgtEl>
                                          <p:spTgt spid="10">
                                            <p:txEl>
                                              <p:pRg st="1" end="1"/>
                                            </p:txEl>
                                          </p:spTgt>
                                        </p:tgtEl>
                                        <p:attrNameLst>
                                          <p:attrName>ppt_w</p:attrName>
                                        </p:attrNameLst>
                                      </p:cBhvr>
                                      <p:tavLst>
                                        <p:tav tm="0">
                                          <p:val>
                                            <p:strVal val="#ppt_w*0.70"/>
                                          </p:val>
                                        </p:tav>
                                        <p:tav tm="100000">
                                          <p:val>
                                            <p:strVal val="#ppt_w"/>
                                          </p:val>
                                        </p:tav>
                                      </p:tavLst>
                                    </p:anim>
                                    <p:anim calcmode="lin" valueType="num">
                                      <p:cBhvr>
                                        <p:cTn id="28" dur="1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29"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uild="allAtOnce"/>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DO-254 in a Nutshell</a:t>
            </a:r>
            <a:endParaRPr lang="en-US" i="1" smtClean="0"/>
          </a:p>
        </p:txBody>
      </p:sp>
      <p:sp>
        <p:nvSpPr>
          <p:cNvPr id="15363" name="Content Placeholder 2"/>
          <p:cNvSpPr>
            <a:spLocks noGrp="1"/>
          </p:cNvSpPr>
          <p:nvPr>
            <p:ph idx="1"/>
          </p:nvPr>
        </p:nvSpPr>
        <p:spPr>
          <a:xfrm>
            <a:off x="685800" y="1295400"/>
            <a:ext cx="7772400" cy="4629150"/>
          </a:xfrm>
        </p:spPr>
        <p:txBody>
          <a:bodyPr>
            <a:normAutofit fontScale="92500" lnSpcReduction="10000"/>
          </a:bodyPr>
          <a:lstStyle/>
          <a:p>
            <a:pPr>
              <a:defRPr/>
            </a:pPr>
            <a:r>
              <a:rPr lang="en-US" sz="2800" dirty="0" smtClean="0"/>
              <a:t>“Design Assurance for Airborne Electronic HW”</a:t>
            </a:r>
          </a:p>
          <a:p>
            <a:pPr>
              <a:defRPr/>
            </a:pPr>
            <a:r>
              <a:rPr lang="en-US" sz="2800" dirty="0" smtClean="0"/>
              <a:t>Written to apply to all levels of hardware design</a:t>
            </a:r>
          </a:p>
          <a:p>
            <a:pPr>
              <a:defRPr/>
            </a:pPr>
            <a:r>
              <a:rPr lang="en-US" sz="2800" dirty="0" smtClean="0"/>
              <a:t>Invoked as law by the FAA* in 2005</a:t>
            </a:r>
          </a:p>
          <a:p>
            <a:pPr lvl="1">
              <a:defRPr/>
            </a:pPr>
            <a:r>
              <a:rPr lang="en-US" dirty="0" smtClean="0"/>
              <a:t>Scoped to apply to PLD/FPGA/ASIC design</a:t>
            </a:r>
          </a:p>
          <a:p>
            <a:pPr>
              <a:defRPr/>
            </a:pPr>
            <a:r>
              <a:rPr lang="en-US" sz="3000" dirty="0" smtClean="0"/>
              <a:t>Now a worldwide standard</a:t>
            </a:r>
          </a:p>
          <a:p>
            <a:pPr>
              <a:defRPr/>
            </a:pPr>
            <a:r>
              <a:rPr lang="en-US" sz="2800" dirty="0" smtClean="0"/>
              <a:t>Spreading into/influencing other adjacent fields</a:t>
            </a:r>
          </a:p>
          <a:p>
            <a:pPr lvl="1">
              <a:defRPr/>
            </a:pPr>
            <a:r>
              <a:rPr lang="en-US" dirty="0" smtClean="0"/>
              <a:t>Military, medical, transportation, etc around the world</a:t>
            </a:r>
          </a:p>
          <a:p>
            <a:pPr>
              <a:defRPr/>
            </a:pPr>
            <a:r>
              <a:rPr lang="en-US" sz="2800" dirty="0" smtClean="0"/>
              <a:t>Causing companies to re-evaluate their design flows</a:t>
            </a:r>
          </a:p>
          <a:p>
            <a:pPr>
              <a:defRPr/>
            </a:pPr>
            <a:r>
              <a:rPr lang="en-US" sz="2800" dirty="0" smtClean="0"/>
              <a:t>Can be very costly</a:t>
            </a:r>
          </a:p>
          <a:p>
            <a:pPr lvl="1">
              <a:defRPr/>
            </a:pPr>
            <a:r>
              <a:rPr lang="en-US" dirty="0" smtClean="0"/>
              <a:t>400% cost increase is not an uncommon complaint</a:t>
            </a:r>
            <a:endParaRPr lang="en-US" sz="2800" dirty="0" smtClean="0"/>
          </a:p>
        </p:txBody>
      </p:sp>
      <p:sp>
        <p:nvSpPr>
          <p:cNvPr id="8196" name="Footer Placeholder 3"/>
          <p:cNvSpPr>
            <a:spLocks noGrp="1"/>
          </p:cNvSpPr>
          <p:nvPr>
            <p:ph type="ftr" sz="quarter" idx="10"/>
          </p:nvPr>
        </p:nvSpPr>
        <p:spPr>
          <a:noFill/>
        </p:spPr>
        <p:txBody>
          <a:bodyPr/>
          <a:lstStyle/>
          <a:p>
            <a:r>
              <a:rPr lang="en-US" smtClean="0"/>
              <a:t>MEL, DO-254 Overview for MAPLD 2009</a:t>
            </a:r>
          </a:p>
        </p:txBody>
      </p:sp>
      <p:pic>
        <p:nvPicPr>
          <p:cNvPr id="8197" name="Picture 3" descr="C:\Documents and Settings\michelle\Local Settings\Temporary Internet Files\Content.IE5\G9S1K74N\MCNA00590_0000[1].wmf"/>
          <p:cNvPicPr>
            <a:picLocks noChangeAspect="1" noChangeArrowheads="1"/>
          </p:cNvPicPr>
          <p:nvPr/>
        </p:nvPicPr>
        <p:blipFill>
          <a:blip r:embed="rId3"/>
          <a:srcRect/>
          <a:stretch>
            <a:fillRect/>
          </a:stretch>
        </p:blipFill>
        <p:spPr bwMode="auto">
          <a:xfrm>
            <a:off x="8056563" y="39688"/>
            <a:ext cx="1028700" cy="1263650"/>
          </a:xfrm>
          <a:prstGeom prst="rect">
            <a:avLst/>
          </a:prstGeom>
          <a:noFill/>
          <a:ln w="9525">
            <a:noFill/>
            <a:miter lim="800000"/>
            <a:headEnd/>
            <a:tailEnd/>
          </a:ln>
        </p:spPr>
      </p:pic>
      <p:sp>
        <p:nvSpPr>
          <p:cNvPr id="7" name="TextBox 6"/>
          <p:cNvSpPr txBox="1"/>
          <p:nvPr/>
        </p:nvSpPr>
        <p:spPr>
          <a:xfrm>
            <a:off x="1989138" y="6194425"/>
            <a:ext cx="4879975" cy="246063"/>
          </a:xfrm>
          <a:prstGeom prst="rect">
            <a:avLst/>
          </a:prstGeom>
          <a:noFill/>
        </p:spPr>
        <p:txBody>
          <a:bodyPr wrap="none">
            <a:spAutoFit/>
          </a:bodyPr>
          <a:lstStyle/>
          <a:p>
            <a:pPr>
              <a:defRPr/>
            </a:pPr>
            <a:r>
              <a:rPr lang="en-US" dirty="0"/>
              <a:t>* Federal Aviation Administration, a US government agency that oversees civilian aviation</a:t>
            </a:r>
          </a:p>
        </p:txBody>
      </p:sp>
      <p:sp>
        <p:nvSpPr>
          <p:cNvPr id="8199" name="Slide Number Placeholder 7"/>
          <p:cNvSpPr>
            <a:spLocks noGrp="1"/>
          </p:cNvSpPr>
          <p:nvPr>
            <p:ph type="sldNum" sz="quarter" idx="11"/>
          </p:nvPr>
        </p:nvSpPr>
        <p:spPr>
          <a:noFill/>
        </p:spPr>
        <p:txBody>
          <a:bodyPr/>
          <a:lstStyle/>
          <a:p>
            <a:fld id="{16C85904-8072-49A9-B49F-D1AFEA1B4D06}" type="slidenum">
              <a:rPr lang="en-US" smtClean="0"/>
              <a:pPr/>
              <a:t>3</a:t>
            </a:fld>
            <a:endParaRPr lang="en-US" smtClean="0"/>
          </a:p>
        </p:txBody>
      </p:sp>
      <p:sp>
        <p:nvSpPr>
          <p:cNvPr id="8" name="TextBox 7"/>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wipe(left)">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wipe(left)">
                                      <p:cBhvr>
                                        <p:cTn id="17" dur="500"/>
                                        <p:tgtEl>
                                          <p:spTgt spid="1536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5363">
                                            <p:txEl>
                                              <p:pRg st="3" end="3"/>
                                            </p:txEl>
                                          </p:spTgt>
                                        </p:tgtEl>
                                        <p:attrNameLst>
                                          <p:attrName>style.visibility</p:attrName>
                                        </p:attrNameLst>
                                      </p:cBhvr>
                                      <p:to>
                                        <p:strVal val="visible"/>
                                      </p:to>
                                    </p:set>
                                    <p:animEffect transition="in" filter="wipe(left)">
                                      <p:cBhvr>
                                        <p:cTn id="20" dur="500"/>
                                        <p:tgtEl>
                                          <p:spTgt spid="1536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Effect transition="in" filter="wipe(left)">
                                      <p:cBhvr>
                                        <p:cTn id="25" dur="500"/>
                                        <p:tgtEl>
                                          <p:spTgt spid="1536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363">
                                            <p:txEl>
                                              <p:pRg st="5" end="5"/>
                                            </p:txEl>
                                          </p:spTgt>
                                        </p:tgtEl>
                                        <p:attrNameLst>
                                          <p:attrName>style.visibility</p:attrName>
                                        </p:attrNameLst>
                                      </p:cBhvr>
                                      <p:to>
                                        <p:strVal val="visible"/>
                                      </p:to>
                                    </p:set>
                                    <p:animEffect transition="in" filter="wipe(left)">
                                      <p:cBhvr>
                                        <p:cTn id="30" dur="500"/>
                                        <p:tgtEl>
                                          <p:spTgt spid="15363">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5363">
                                            <p:txEl>
                                              <p:pRg st="6" end="6"/>
                                            </p:txEl>
                                          </p:spTgt>
                                        </p:tgtEl>
                                        <p:attrNameLst>
                                          <p:attrName>style.visibility</p:attrName>
                                        </p:attrNameLst>
                                      </p:cBhvr>
                                      <p:to>
                                        <p:strVal val="visible"/>
                                      </p:to>
                                    </p:set>
                                    <p:animEffect transition="in" filter="wipe(left)">
                                      <p:cBhvr>
                                        <p:cTn id="33" dur="500"/>
                                        <p:tgtEl>
                                          <p:spTgt spid="1536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363">
                                            <p:txEl>
                                              <p:pRg st="7" end="7"/>
                                            </p:txEl>
                                          </p:spTgt>
                                        </p:tgtEl>
                                        <p:attrNameLst>
                                          <p:attrName>style.visibility</p:attrName>
                                        </p:attrNameLst>
                                      </p:cBhvr>
                                      <p:to>
                                        <p:strVal val="visible"/>
                                      </p:to>
                                    </p:set>
                                    <p:animEffect transition="in" filter="wipe(left)">
                                      <p:cBhvr>
                                        <p:cTn id="38" dur="500"/>
                                        <p:tgtEl>
                                          <p:spTgt spid="1536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5363">
                                            <p:txEl>
                                              <p:pRg st="8" end="8"/>
                                            </p:txEl>
                                          </p:spTgt>
                                        </p:tgtEl>
                                        <p:attrNameLst>
                                          <p:attrName>style.visibility</p:attrName>
                                        </p:attrNameLst>
                                      </p:cBhvr>
                                      <p:to>
                                        <p:strVal val="visible"/>
                                      </p:to>
                                    </p:set>
                                    <p:animEffect transition="in" filter="wipe(left)">
                                      <p:cBhvr>
                                        <p:cTn id="43" dur="500"/>
                                        <p:tgtEl>
                                          <p:spTgt spid="15363">
                                            <p:txEl>
                                              <p:pRg st="8" end="8"/>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5363">
                                            <p:txEl>
                                              <p:pRg st="9" end="9"/>
                                            </p:txEl>
                                          </p:spTgt>
                                        </p:tgtEl>
                                        <p:attrNameLst>
                                          <p:attrName>style.visibility</p:attrName>
                                        </p:attrNameLst>
                                      </p:cBhvr>
                                      <p:to>
                                        <p:strVal val="visible"/>
                                      </p:to>
                                    </p:set>
                                    <p:animEffect transition="in" filter="wipe(left)">
                                      <p:cBhvr>
                                        <p:cTn id="46" dur="500"/>
                                        <p:tgtEl>
                                          <p:spTgt spid="153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i="1" dirty="0" smtClean="0"/>
              <a:t>Benefits/Challenges </a:t>
            </a:r>
            <a:br>
              <a:rPr lang="en-US" sz="2400" i="1" dirty="0" smtClean="0"/>
            </a:br>
            <a:r>
              <a:rPr lang="en-US" dirty="0" smtClean="0"/>
              <a:t> Design Flow Changes</a:t>
            </a:r>
            <a:endParaRPr lang="en-US" dirty="0"/>
          </a:p>
        </p:txBody>
      </p:sp>
      <p:sp>
        <p:nvSpPr>
          <p:cNvPr id="3" name="Content Placeholder 2"/>
          <p:cNvSpPr>
            <a:spLocks noGrp="1"/>
          </p:cNvSpPr>
          <p:nvPr>
            <p:ph sz="half" idx="1"/>
          </p:nvPr>
        </p:nvSpPr>
        <p:spPr>
          <a:xfrm>
            <a:off x="152400" y="2019300"/>
            <a:ext cx="4343400" cy="4114800"/>
          </a:xfrm>
        </p:spPr>
        <p:txBody>
          <a:bodyPr>
            <a:normAutofit fontScale="85000" lnSpcReduction="20000"/>
          </a:bodyPr>
          <a:lstStyle/>
          <a:p>
            <a:pPr>
              <a:buSzPct val="100000"/>
              <a:buFont typeface="Times New Roman" pitchFamily="18" charset="0"/>
              <a:buChar char="+"/>
            </a:pPr>
            <a:r>
              <a:rPr lang="en-US" dirty="0" smtClean="0"/>
              <a:t>Many of these changes are long overdue</a:t>
            </a:r>
          </a:p>
          <a:p>
            <a:pPr lvl="1">
              <a:buSzPct val="100000"/>
              <a:buFont typeface="Times New Roman" pitchFamily="18" charset="0"/>
              <a:buChar char="+"/>
            </a:pPr>
            <a:r>
              <a:rPr lang="en-US" dirty="0" smtClean="0"/>
              <a:t>Design complexity has dramatically increased but development methods (especially verification) have not kept up</a:t>
            </a:r>
          </a:p>
          <a:p>
            <a:pPr>
              <a:buSzPct val="100000"/>
              <a:buFont typeface="Times New Roman" pitchFamily="18" charset="0"/>
              <a:buChar char="+"/>
            </a:pPr>
            <a:r>
              <a:rPr lang="en-US" dirty="0" smtClean="0"/>
              <a:t>Changes should result in higher quality designs</a:t>
            </a:r>
          </a:p>
          <a:p>
            <a:pPr>
              <a:buSzPct val="100000"/>
              <a:buFont typeface="Times New Roman" pitchFamily="18" charset="0"/>
              <a:buChar char="+"/>
            </a:pPr>
            <a:r>
              <a:rPr lang="en-US" dirty="0" smtClean="0"/>
              <a:t>An improved, consistent, compliant design flow </a:t>
            </a:r>
          </a:p>
          <a:p>
            <a:pPr lvl="1">
              <a:buSzPct val="100000"/>
              <a:buFont typeface="Times New Roman" pitchFamily="18" charset="0"/>
              <a:buChar char="+"/>
            </a:pPr>
            <a:r>
              <a:rPr lang="en-US" dirty="0" smtClean="0"/>
              <a:t>Reduces compliance cost </a:t>
            </a:r>
          </a:p>
          <a:p>
            <a:pPr lvl="1">
              <a:buSzPct val="100000"/>
              <a:buFont typeface="Times New Roman" pitchFamily="18" charset="0"/>
              <a:buChar char="+"/>
            </a:pPr>
            <a:r>
              <a:rPr lang="en-US" dirty="0" smtClean="0"/>
              <a:t>Can be competitive advantage</a:t>
            </a:r>
          </a:p>
        </p:txBody>
      </p:sp>
      <p:sp>
        <p:nvSpPr>
          <p:cNvPr id="10" name="Content Placeholder 9"/>
          <p:cNvSpPr>
            <a:spLocks noGrp="1"/>
          </p:cNvSpPr>
          <p:nvPr>
            <p:ph sz="half" idx="2"/>
          </p:nvPr>
        </p:nvSpPr>
        <p:spPr>
          <a:xfrm>
            <a:off x="4762500" y="2019300"/>
            <a:ext cx="4343400" cy="3314700"/>
          </a:xfrm>
        </p:spPr>
        <p:txBody>
          <a:bodyPr>
            <a:normAutofit fontScale="85000" lnSpcReduction="20000"/>
          </a:bodyPr>
          <a:lstStyle/>
          <a:p>
            <a:pPr>
              <a:buFont typeface="Times New Roman" pitchFamily="18" charset="0"/>
              <a:buChar char="―"/>
            </a:pPr>
            <a:r>
              <a:rPr lang="en-US" dirty="0" smtClean="0"/>
              <a:t>Changes requirement additional investment </a:t>
            </a:r>
          </a:p>
          <a:p>
            <a:pPr lvl="1">
              <a:buFont typeface="Times New Roman" pitchFamily="18" charset="0"/>
              <a:buChar char="―"/>
            </a:pPr>
            <a:r>
              <a:rPr lang="en-US" dirty="0" smtClean="0"/>
              <a:t>Training</a:t>
            </a:r>
          </a:p>
          <a:p>
            <a:pPr lvl="1">
              <a:buFont typeface="Times New Roman" pitchFamily="18" charset="0"/>
              <a:buChar char="―"/>
            </a:pPr>
            <a:r>
              <a:rPr lang="en-US" dirty="0" smtClean="0"/>
              <a:t>Additional resource</a:t>
            </a:r>
          </a:p>
          <a:p>
            <a:pPr lvl="1">
              <a:buFont typeface="Times New Roman" pitchFamily="18" charset="0"/>
              <a:buChar char="―"/>
            </a:pPr>
            <a:r>
              <a:rPr lang="en-US" dirty="0" smtClean="0"/>
              <a:t>Audit services, etc</a:t>
            </a:r>
          </a:p>
          <a:p>
            <a:pPr>
              <a:buFont typeface="Times New Roman" pitchFamily="18" charset="0"/>
              <a:buChar char="―"/>
            </a:pPr>
            <a:r>
              <a:rPr lang="en-US" dirty="0" smtClean="0"/>
              <a:t>Compliance can be very costly</a:t>
            </a:r>
          </a:p>
          <a:p>
            <a:pPr lvl="1">
              <a:buFont typeface="Times New Roman" pitchFamily="18" charset="0"/>
              <a:buChar char="―"/>
            </a:pPr>
            <a:r>
              <a:rPr lang="en-US" dirty="0" smtClean="0"/>
              <a:t>4X increase is not uncommon</a:t>
            </a:r>
          </a:p>
          <a:p>
            <a:pPr lvl="1">
              <a:buFont typeface="Times New Roman" pitchFamily="18" charset="0"/>
              <a:buChar char="―"/>
            </a:pPr>
            <a:r>
              <a:rPr lang="en-US" dirty="0" smtClean="0"/>
              <a:t>Especially first programs requiring compliance</a:t>
            </a:r>
          </a:p>
          <a:p>
            <a:endParaRPr lang="en-US" dirty="0"/>
          </a:p>
        </p:txBody>
      </p:sp>
      <p:sp>
        <p:nvSpPr>
          <p:cNvPr id="4" name="Footer Placeholder 3"/>
          <p:cNvSpPr>
            <a:spLocks noGrp="1"/>
          </p:cNvSpPr>
          <p:nvPr>
            <p:ph type="ftr" sz="quarter" idx="10"/>
          </p:nvPr>
        </p:nvSpPr>
        <p:spPr/>
        <p:txBody>
          <a:bodyPr/>
          <a:lstStyle/>
          <a:p>
            <a:pPr>
              <a:defRPr/>
            </a:pPr>
            <a:r>
              <a:rPr lang="en-US" smtClean="0"/>
              <a:t>MEL, DO-254 Overview for MAPLD 2009</a:t>
            </a:r>
            <a:endParaRPr lang="en-US"/>
          </a:p>
        </p:txBody>
      </p:sp>
      <p:sp>
        <p:nvSpPr>
          <p:cNvPr id="5" name="Slide Number Placeholder 4"/>
          <p:cNvSpPr>
            <a:spLocks noGrp="1"/>
          </p:cNvSpPr>
          <p:nvPr>
            <p:ph type="sldNum" sz="quarter" idx="11"/>
          </p:nvPr>
        </p:nvSpPr>
        <p:spPr/>
        <p:txBody>
          <a:bodyPr/>
          <a:lstStyle/>
          <a:p>
            <a:pPr>
              <a:defRPr/>
            </a:pPr>
            <a:fld id="{8374FF88-8BD3-44B6-9143-2D5766C9342C}" type="slidenum">
              <a:rPr lang="en-US" smtClean="0"/>
              <a:pPr>
                <a:defRPr/>
              </a:pPr>
              <a:t>30</a:t>
            </a:fld>
            <a:endParaRPr lang="en-US"/>
          </a:p>
        </p:txBody>
      </p:sp>
      <p:pic>
        <p:nvPicPr>
          <p:cNvPr id="9" name="Picture 2"/>
          <p:cNvPicPr>
            <a:picLocks noChangeAspect="1" noChangeArrowheads="1"/>
          </p:cNvPicPr>
          <p:nvPr/>
        </p:nvPicPr>
        <p:blipFill>
          <a:blip r:embed="rId2"/>
          <a:srcRect/>
          <a:stretch>
            <a:fillRect/>
          </a:stretch>
        </p:blipFill>
        <p:spPr bwMode="auto">
          <a:xfrm>
            <a:off x="7681175" y="0"/>
            <a:ext cx="1462825" cy="146282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1" name="TextBox 10"/>
          <p:cNvSpPr txBox="1"/>
          <p:nvPr/>
        </p:nvSpPr>
        <p:spPr>
          <a:xfrm>
            <a:off x="533400" y="1384300"/>
            <a:ext cx="7904728" cy="523220"/>
          </a:xfrm>
          <a:prstGeom prst="rect">
            <a:avLst/>
          </a:prstGeom>
          <a:noFill/>
        </p:spPr>
        <p:txBody>
          <a:bodyPr wrap="none" rtlCol="0">
            <a:spAutoFit/>
          </a:bodyPr>
          <a:lstStyle/>
          <a:p>
            <a:r>
              <a:rPr lang="en-US" sz="2800" b="1" u="sng" dirty="0" smtClean="0">
                <a:solidFill>
                  <a:schemeClr val="tx1"/>
                </a:solidFill>
                <a:effectLst/>
              </a:rPr>
              <a:t>DO-254 compliance will mean design flow changes</a:t>
            </a:r>
          </a:p>
        </p:txBody>
      </p:sp>
      <p:grpSp>
        <p:nvGrpSpPr>
          <p:cNvPr id="12" name="Group 11"/>
          <p:cNvGrpSpPr/>
          <p:nvPr/>
        </p:nvGrpSpPr>
        <p:grpSpPr>
          <a:xfrm>
            <a:off x="0" y="0"/>
            <a:ext cx="1364417" cy="1368514"/>
            <a:chOff x="0" y="0"/>
            <a:chExt cx="1364417" cy="1368514"/>
          </a:xfrm>
        </p:grpSpPr>
        <p:grpSp>
          <p:nvGrpSpPr>
            <p:cNvPr id="13" name="Group 7"/>
            <p:cNvGrpSpPr/>
            <p:nvPr/>
          </p:nvGrpSpPr>
          <p:grpSpPr>
            <a:xfrm>
              <a:off x="0" y="0"/>
              <a:ext cx="1364417" cy="1368514"/>
              <a:chOff x="7779583" y="0"/>
              <a:chExt cx="1364417" cy="1368514"/>
            </a:xfrm>
          </p:grpSpPr>
          <p:pic>
            <p:nvPicPr>
              <p:cNvPr id="15" name="Picture 2"/>
              <p:cNvPicPr>
                <a:picLocks noChangeAspect="1" noChangeArrowheads="1"/>
              </p:cNvPicPr>
              <p:nvPr/>
            </p:nvPicPr>
            <p:blipFill>
              <a:blip r:embed="rId3"/>
              <a:srcRect/>
              <a:stretch>
                <a:fillRect/>
              </a:stretch>
            </p:blipFill>
            <p:spPr bwMode="auto">
              <a:xfrm>
                <a:off x="7779583" y="0"/>
                <a:ext cx="1364417" cy="1368514"/>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6" name="TextBox 15"/>
              <p:cNvSpPr txBox="1"/>
              <p:nvPr/>
            </p:nvSpPr>
            <p:spPr>
              <a:xfrm>
                <a:off x="8282454" y="898636"/>
                <a:ext cx="639405" cy="246221"/>
              </a:xfrm>
              <a:prstGeom prst="rect">
                <a:avLst/>
              </a:prstGeom>
              <a:solidFill>
                <a:srgbClr val="DA0000"/>
              </a:solidFill>
            </p:spPr>
            <p:txBody>
              <a:bodyPr wrap="square" rtlCol="0">
                <a:spAutoFit/>
              </a:bodyPr>
              <a:lstStyle/>
              <a:p>
                <a:r>
                  <a:rPr lang="en-US" b="1" dirty="0" smtClean="0">
                    <a:effectLst/>
                    <a:latin typeface="+mj-lt"/>
                  </a:rPr>
                  <a:t>DO-254</a:t>
                </a:r>
                <a:endParaRPr lang="en-US" b="1" dirty="0">
                  <a:effectLst/>
                  <a:latin typeface="+mj-lt"/>
                </a:endParaRPr>
              </a:p>
            </p:txBody>
          </p:sp>
        </p:grpSp>
        <p:sp>
          <p:nvSpPr>
            <p:cNvPr id="14" name="Oval 13"/>
            <p:cNvSpPr/>
            <p:nvPr/>
          </p:nvSpPr>
          <p:spPr bwMode="auto">
            <a:xfrm>
              <a:off x="37499" y="199034"/>
              <a:ext cx="243855" cy="239416"/>
            </a:xfrm>
            <a:prstGeom prst="ellipse">
              <a:avLst/>
            </a:prstGeom>
            <a:solidFill>
              <a:schemeClr val="bg1"/>
            </a:solidFill>
            <a:ln w="12700" cap="flat" cmpd="sng" algn="ctr">
              <a:noFill/>
              <a:prstDash val="solid"/>
              <a:round/>
              <a:headEnd type="none" w="sm" len="sm"/>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grpSp>
      <p:sp>
        <p:nvSpPr>
          <p:cNvPr id="17" name="TextBox 16"/>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i="1" dirty="0" smtClean="0"/>
              <a:t>Benefits/Challenges </a:t>
            </a:r>
            <a:br>
              <a:rPr lang="en-US" sz="2400" i="1" dirty="0" smtClean="0"/>
            </a:br>
            <a:r>
              <a:rPr lang="en-US" dirty="0" smtClean="0"/>
              <a:t> Audits and Findings</a:t>
            </a:r>
            <a:endParaRPr lang="en-US" dirty="0"/>
          </a:p>
        </p:txBody>
      </p:sp>
      <p:sp>
        <p:nvSpPr>
          <p:cNvPr id="3" name="Content Placeholder 2"/>
          <p:cNvSpPr>
            <a:spLocks noGrp="1"/>
          </p:cNvSpPr>
          <p:nvPr>
            <p:ph sz="half" idx="1"/>
          </p:nvPr>
        </p:nvSpPr>
        <p:spPr>
          <a:xfrm>
            <a:off x="152400" y="2019300"/>
            <a:ext cx="4343400" cy="4114800"/>
          </a:xfrm>
        </p:spPr>
        <p:txBody>
          <a:bodyPr>
            <a:normAutofit fontScale="92500" lnSpcReduction="20000"/>
          </a:bodyPr>
          <a:lstStyle/>
          <a:p>
            <a:pPr>
              <a:buSzPct val="100000"/>
              <a:buFont typeface="Times New Roman" pitchFamily="18" charset="0"/>
              <a:buChar char="+"/>
            </a:pPr>
            <a:r>
              <a:rPr lang="en-US" dirty="0" smtClean="0"/>
              <a:t>Audits are a key element of assurance</a:t>
            </a:r>
          </a:p>
          <a:p>
            <a:pPr>
              <a:buSzPct val="100000"/>
              <a:buFont typeface="Times New Roman" pitchFamily="18" charset="0"/>
              <a:buChar char="+"/>
            </a:pPr>
            <a:r>
              <a:rPr lang="en-US" dirty="0" smtClean="0"/>
              <a:t>Many findings can be avoided with proper planning</a:t>
            </a:r>
          </a:p>
          <a:p>
            <a:pPr>
              <a:buSzPct val="100000"/>
              <a:buFont typeface="Times New Roman" pitchFamily="18" charset="0"/>
              <a:buChar char="+"/>
            </a:pPr>
            <a:r>
              <a:rPr lang="en-US" dirty="0" smtClean="0"/>
              <a:t>New AEH “Job Aid”* is a vital tool to help</a:t>
            </a:r>
          </a:p>
          <a:p>
            <a:pPr lvl="1">
              <a:buSzPct val="100000"/>
              <a:buFont typeface="Times New Roman" pitchFamily="18" charset="0"/>
              <a:buChar char="+"/>
            </a:pPr>
            <a:r>
              <a:rPr lang="en-US" dirty="0" smtClean="0"/>
              <a:t>Use it to hold mock audits prior to real ones</a:t>
            </a:r>
          </a:p>
          <a:p>
            <a:pPr>
              <a:buSzPct val="100000"/>
              <a:buFont typeface="Times New Roman" pitchFamily="18" charset="0"/>
              <a:buChar char="+"/>
            </a:pPr>
            <a:r>
              <a:rPr lang="en-US" dirty="0" smtClean="0"/>
              <a:t>Passing the final audit should be cause for celebration</a:t>
            </a:r>
          </a:p>
        </p:txBody>
      </p:sp>
      <p:sp>
        <p:nvSpPr>
          <p:cNvPr id="10" name="Content Placeholder 9"/>
          <p:cNvSpPr>
            <a:spLocks noGrp="1"/>
          </p:cNvSpPr>
          <p:nvPr>
            <p:ph sz="half" idx="2"/>
          </p:nvPr>
        </p:nvSpPr>
        <p:spPr>
          <a:xfrm>
            <a:off x="4762500" y="2019300"/>
            <a:ext cx="4343400" cy="3314700"/>
          </a:xfrm>
        </p:spPr>
        <p:txBody>
          <a:bodyPr>
            <a:normAutofit fontScale="92500" lnSpcReduction="20000"/>
          </a:bodyPr>
          <a:lstStyle/>
          <a:p>
            <a:pPr>
              <a:buFont typeface="Times New Roman" pitchFamily="18" charset="0"/>
              <a:buChar char="―"/>
            </a:pPr>
            <a:r>
              <a:rPr lang="en-US" dirty="0" smtClean="0"/>
              <a:t>Audit findings can</a:t>
            </a:r>
          </a:p>
          <a:p>
            <a:pPr lvl="1">
              <a:buFont typeface="Times New Roman" pitchFamily="18" charset="0"/>
              <a:buChar char="―"/>
            </a:pPr>
            <a:r>
              <a:rPr lang="en-US" dirty="0" smtClean="0"/>
              <a:t>Disrupt schedule</a:t>
            </a:r>
          </a:p>
          <a:p>
            <a:pPr lvl="1">
              <a:buFont typeface="Times New Roman" pitchFamily="18" charset="0"/>
              <a:buChar char="―"/>
            </a:pPr>
            <a:r>
              <a:rPr lang="en-US" dirty="0" smtClean="0"/>
              <a:t>Cause rework</a:t>
            </a:r>
          </a:p>
          <a:p>
            <a:pPr lvl="1">
              <a:buFont typeface="Times New Roman" pitchFamily="18" charset="0"/>
              <a:buChar char="―"/>
            </a:pPr>
            <a:r>
              <a:rPr lang="en-US" dirty="0" smtClean="0"/>
              <a:t>Be costly</a:t>
            </a:r>
          </a:p>
          <a:p>
            <a:pPr lvl="1">
              <a:buNone/>
            </a:pPr>
            <a:endParaRPr lang="en-US" dirty="0" smtClean="0"/>
          </a:p>
          <a:p>
            <a:pPr lvl="1">
              <a:buFont typeface="Times New Roman" pitchFamily="18" charset="0"/>
              <a:buChar char="―"/>
            </a:pPr>
            <a:endParaRPr lang="en-US" dirty="0" smtClean="0"/>
          </a:p>
          <a:p>
            <a:pPr lvl="1">
              <a:buFont typeface="Times New Roman" pitchFamily="18" charset="0"/>
              <a:buChar char="―"/>
            </a:pP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MEL, DO-254 Overview for MAPLD 2009</a:t>
            </a:r>
            <a:endParaRPr lang="en-US"/>
          </a:p>
        </p:txBody>
      </p:sp>
      <p:sp>
        <p:nvSpPr>
          <p:cNvPr id="5" name="Slide Number Placeholder 4"/>
          <p:cNvSpPr>
            <a:spLocks noGrp="1"/>
          </p:cNvSpPr>
          <p:nvPr>
            <p:ph type="sldNum" sz="quarter" idx="11"/>
          </p:nvPr>
        </p:nvSpPr>
        <p:spPr/>
        <p:txBody>
          <a:bodyPr/>
          <a:lstStyle/>
          <a:p>
            <a:pPr>
              <a:defRPr/>
            </a:pPr>
            <a:fld id="{8374FF88-8BD3-44B6-9143-2D5766C9342C}" type="slidenum">
              <a:rPr lang="en-US" smtClean="0"/>
              <a:pPr>
                <a:defRPr/>
              </a:pPr>
              <a:t>31</a:t>
            </a:fld>
            <a:endParaRPr lang="en-US"/>
          </a:p>
        </p:txBody>
      </p:sp>
      <p:pic>
        <p:nvPicPr>
          <p:cNvPr id="9" name="Picture 2"/>
          <p:cNvPicPr>
            <a:picLocks noChangeAspect="1" noChangeArrowheads="1"/>
          </p:cNvPicPr>
          <p:nvPr/>
        </p:nvPicPr>
        <p:blipFill>
          <a:blip r:embed="rId2"/>
          <a:srcRect/>
          <a:stretch>
            <a:fillRect/>
          </a:stretch>
        </p:blipFill>
        <p:spPr bwMode="auto">
          <a:xfrm>
            <a:off x="7681175" y="0"/>
            <a:ext cx="1462825" cy="146282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1" name="TextBox 10"/>
          <p:cNvSpPr txBox="1"/>
          <p:nvPr/>
        </p:nvSpPr>
        <p:spPr>
          <a:xfrm>
            <a:off x="774700" y="1384300"/>
            <a:ext cx="7362657" cy="523220"/>
          </a:xfrm>
          <a:prstGeom prst="rect">
            <a:avLst/>
          </a:prstGeom>
          <a:noFill/>
        </p:spPr>
        <p:txBody>
          <a:bodyPr wrap="none" rtlCol="0">
            <a:spAutoFit/>
          </a:bodyPr>
          <a:lstStyle/>
          <a:p>
            <a:r>
              <a:rPr lang="en-US" sz="2800" b="1" u="sng" dirty="0" smtClean="0">
                <a:solidFill>
                  <a:schemeClr val="tx1"/>
                </a:solidFill>
                <a:effectLst/>
              </a:rPr>
              <a:t>Audits are required and findings are common</a:t>
            </a:r>
          </a:p>
        </p:txBody>
      </p:sp>
      <p:grpSp>
        <p:nvGrpSpPr>
          <p:cNvPr id="12" name="Group 11"/>
          <p:cNvGrpSpPr/>
          <p:nvPr/>
        </p:nvGrpSpPr>
        <p:grpSpPr>
          <a:xfrm>
            <a:off x="0" y="0"/>
            <a:ext cx="1364417" cy="1368514"/>
            <a:chOff x="0" y="0"/>
            <a:chExt cx="1364417" cy="1368514"/>
          </a:xfrm>
        </p:grpSpPr>
        <p:grpSp>
          <p:nvGrpSpPr>
            <p:cNvPr id="13" name="Group 7"/>
            <p:cNvGrpSpPr/>
            <p:nvPr/>
          </p:nvGrpSpPr>
          <p:grpSpPr>
            <a:xfrm>
              <a:off x="0" y="0"/>
              <a:ext cx="1364417" cy="1368514"/>
              <a:chOff x="7779583" y="0"/>
              <a:chExt cx="1364417" cy="1368514"/>
            </a:xfrm>
          </p:grpSpPr>
          <p:pic>
            <p:nvPicPr>
              <p:cNvPr id="15" name="Picture 2"/>
              <p:cNvPicPr>
                <a:picLocks noChangeAspect="1" noChangeArrowheads="1"/>
              </p:cNvPicPr>
              <p:nvPr/>
            </p:nvPicPr>
            <p:blipFill>
              <a:blip r:embed="rId3"/>
              <a:srcRect/>
              <a:stretch>
                <a:fillRect/>
              </a:stretch>
            </p:blipFill>
            <p:spPr bwMode="auto">
              <a:xfrm>
                <a:off x="7779583" y="0"/>
                <a:ext cx="1364417" cy="1368514"/>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6" name="TextBox 15"/>
              <p:cNvSpPr txBox="1"/>
              <p:nvPr/>
            </p:nvSpPr>
            <p:spPr>
              <a:xfrm>
                <a:off x="8282454" y="898636"/>
                <a:ext cx="639405" cy="246221"/>
              </a:xfrm>
              <a:prstGeom prst="rect">
                <a:avLst/>
              </a:prstGeom>
              <a:solidFill>
                <a:srgbClr val="DA0000"/>
              </a:solidFill>
            </p:spPr>
            <p:txBody>
              <a:bodyPr wrap="square" rtlCol="0">
                <a:spAutoFit/>
              </a:bodyPr>
              <a:lstStyle/>
              <a:p>
                <a:r>
                  <a:rPr lang="en-US" b="1" dirty="0" smtClean="0">
                    <a:effectLst/>
                    <a:latin typeface="+mj-lt"/>
                  </a:rPr>
                  <a:t>DO-254</a:t>
                </a:r>
                <a:endParaRPr lang="en-US" b="1" dirty="0">
                  <a:effectLst/>
                  <a:latin typeface="+mj-lt"/>
                </a:endParaRPr>
              </a:p>
            </p:txBody>
          </p:sp>
        </p:grpSp>
        <p:sp>
          <p:nvSpPr>
            <p:cNvPr id="14" name="Oval 13"/>
            <p:cNvSpPr/>
            <p:nvPr/>
          </p:nvSpPr>
          <p:spPr bwMode="auto">
            <a:xfrm>
              <a:off x="37499" y="199034"/>
              <a:ext cx="243855" cy="239416"/>
            </a:xfrm>
            <a:prstGeom prst="ellipse">
              <a:avLst/>
            </a:prstGeom>
            <a:solidFill>
              <a:schemeClr val="bg1"/>
            </a:solidFill>
            <a:ln w="12700" cap="flat" cmpd="sng" algn="ctr">
              <a:noFill/>
              <a:prstDash val="solid"/>
              <a:round/>
              <a:headEnd type="none" w="sm" len="sm"/>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grpSp>
      <p:sp>
        <p:nvSpPr>
          <p:cNvPr id="17" name="TextBox 16"/>
          <p:cNvSpPr txBox="1"/>
          <p:nvPr/>
        </p:nvSpPr>
        <p:spPr>
          <a:xfrm>
            <a:off x="1751521" y="6181857"/>
            <a:ext cx="6227987" cy="261610"/>
          </a:xfrm>
          <a:prstGeom prst="rect">
            <a:avLst/>
          </a:prstGeom>
          <a:noFill/>
        </p:spPr>
        <p:txBody>
          <a:bodyPr wrap="none" rtlCol="0">
            <a:spAutoFit/>
          </a:bodyPr>
          <a:lstStyle/>
          <a:p>
            <a:r>
              <a:rPr lang="en-US" sz="1100" dirty="0" smtClean="0"/>
              <a:t>* Conducting Airborne Electronic Hardware Reviews Job Aid, Feb 2008, available free from www.faa.gov</a:t>
            </a:r>
            <a:endParaRPr lang="en-US" sz="1100" dirty="0"/>
          </a:p>
        </p:txBody>
      </p:sp>
      <p:pic>
        <p:nvPicPr>
          <p:cNvPr id="1026" name="Picture 2"/>
          <p:cNvPicPr>
            <a:picLocks noChangeAspect="1" noChangeArrowheads="1"/>
          </p:cNvPicPr>
          <p:nvPr/>
        </p:nvPicPr>
        <p:blipFill>
          <a:blip r:embed="rId4" cstate="print"/>
          <a:srcRect/>
          <a:stretch>
            <a:fillRect/>
          </a:stretch>
        </p:blipFill>
        <p:spPr bwMode="auto">
          <a:xfrm>
            <a:off x="3831489" y="5048518"/>
            <a:ext cx="850534" cy="1133296"/>
          </a:xfrm>
          <a:prstGeom prst="rect">
            <a:avLst/>
          </a:prstGeom>
          <a:noFill/>
          <a:ln w="9525">
            <a:noFill/>
            <a:miter lim="800000"/>
            <a:headEnd/>
            <a:tailEnd/>
          </a:ln>
          <a:effectLst/>
        </p:spPr>
      </p:pic>
      <p:sp>
        <p:nvSpPr>
          <p:cNvPr id="18" name="TextBox 17"/>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0.70"/>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i="1" dirty="0" smtClean="0"/>
              <a:t>Benefits/Challenges </a:t>
            </a:r>
            <a:br>
              <a:rPr lang="en-US" sz="2400" i="1" dirty="0" smtClean="0"/>
            </a:br>
            <a:r>
              <a:rPr lang="en-US" dirty="0" smtClean="0"/>
              <a:t> Design-&gt;Security Assurance</a:t>
            </a:r>
            <a:endParaRPr lang="en-US" dirty="0"/>
          </a:p>
        </p:txBody>
      </p:sp>
      <p:sp>
        <p:nvSpPr>
          <p:cNvPr id="3" name="Content Placeholder 2"/>
          <p:cNvSpPr>
            <a:spLocks noGrp="1"/>
          </p:cNvSpPr>
          <p:nvPr>
            <p:ph sz="half" idx="1"/>
          </p:nvPr>
        </p:nvSpPr>
        <p:spPr>
          <a:xfrm>
            <a:off x="152400" y="2019300"/>
            <a:ext cx="4343400" cy="4114800"/>
          </a:xfrm>
        </p:spPr>
        <p:txBody>
          <a:bodyPr>
            <a:normAutofit lnSpcReduction="10000"/>
          </a:bodyPr>
          <a:lstStyle/>
          <a:p>
            <a:pPr>
              <a:buSzPct val="100000"/>
              <a:buFont typeface="Times New Roman" pitchFamily="18" charset="0"/>
              <a:buChar char="+"/>
            </a:pPr>
            <a:r>
              <a:rPr lang="en-US" dirty="0" smtClean="0"/>
              <a:t>DO-254 and its design assurance principles are pre-requisites for security assurance</a:t>
            </a:r>
          </a:p>
          <a:p>
            <a:pPr lvl="1">
              <a:buSzPct val="100000"/>
              <a:buFont typeface="Times New Roman" pitchFamily="18" charset="0"/>
              <a:buChar char="+"/>
            </a:pPr>
            <a:r>
              <a:rPr lang="en-US" dirty="0" smtClean="0"/>
              <a:t>Lays the foundation for additional security assurance</a:t>
            </a:r>
          </a:p>
          <a:p>
            <a:pPr lvl="2">
              <a:buSzPct val="100000"/>
              <a:buFont typeface="Times New Roman" pitchFamily="18" charset="0"/>
              <a:buChar char="+"/>
            </a:pPr>
            <a:r>
              <a:rPr lang="en-US" dirty="0" smtClean="0"/>
              <a:t>First, ensure device performs intended function</a:t>
            </a:r>
          </a:p>
          <a:p>
            <a:pPr lvl="2">
              <a:buSzPct val="100000"/>
              <a:buFont typeface="Times New Roman" pitchFamily="18" charset="0"/>
              <a:buChar char="+"/>
            </a:pPr>
            <a:r>
              <a:rPr lang="en-US" dirty="0" smtClean="0"/>
              <a:t>Next, ensure no one has tampered with the function</a:t>
            </a:r>
          </a:p>
        </p:txBody>
      </p:sp>
      <p:sp>
        <p:nvSpPr>
          <p:cNvPr id="10" name="Content Placeholder 9"/>
          <p:cNvSpPr>
            <a:spLocks noGrp="1"/>
          </p:cNvSpPr>
          <p:nvPr>
            <p:ph sz="half" idx="2"/>
          </p:nvPr>
        </p:nvSpPr>
        <p:spPr>
          <a:xfrm>
            <a:off x="4762500" y="2019300"/>
            <a:ext cx="4343400" cy="3314700"/>
          </a:xfrm>
        </p:spPr>
        <p:txBody>
          <a:bodyPr>
            <a:normAutofit lnSpcReduction="10000"/>
          </a:bodyPr>
          <a:lstStyle/>
          <a:p>
            <a:pPr>
              <a:buFont typeface="Times New Roman" pitchFamily="18" charset="0"/>
              <a:buChar char="―"/>
            </a:pPr>
            <a:r>
              <a:rPr lang="en-US" dirty="0" smtClean="0"/>
              <a:t>DO-254 is not intended to provide security assurance</a:t>
            </a:r>
          </a:p>
          <a:p>
            <a:pPr>
              <a:buFont typeface="Times New Roman" pitchFamily="18" charset="0"/>
              <a:buChar char="―"/>
            </a:pPr>
            <a:r>
              <a:rPr lang="en-US" dirty="0" smtClean="0"/>
              <a:t>DO-254 does not directly address security issues</a:t>
            </a:r>
          </a:p>
          <a:p>
            <a:pPr lvl="1">
              <a:buNone/>
            </a:pPr>
            <a:endParaRPr lang="en-US" dirty="0" smtClean="0"/>
          </a:p>
          <a:p>
            <a:pPr lvl="1">
              <a:buFont typeface="Times New Roman" pitchFamily="18" charset="0"/>
              <a:buChar char="―"/>
            </a:pPr>
            <a:endParaRPr lang="en-US" dirty="0" smtClean="0"/>
          </a:p>
          <a:p>
            <a:pPr lvl="1">
              <a:buFont typeface="Times New Roman" pitchFamily="18" charset="0"/>
              <a:buChar char="―"/>
            </a:pP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MEL, DO-254 Overview for MAPLD 2009</a:t>
            </a:r>
            <a:endParaRPr lang="en-US"/>
          </a:p>
        </p:txBody>
      </p:sp>
      <p:sp>
        <p:nvSpPr>
          <p:cNvPr id="5" name="Slide Number Placeholder 4"/>
          <p:cNvSpPr>
            <a:spLocks noGrp="1"/>
          </p:cNvSpPr>
          <p:nvPr>
            <p:ph type="sldNum" sz="quarter" idx="11"/>
          </p:nvPr>
        </p:nvSpPr>
        <p:spPr/>
        <p:txBody>
          <a:bodyPr/>
          <a:lstStyle/>
          <a:p>
            <a:pPr>
              <a:defRPr/>
            </a:pPr>
            <a:fld id="{8374FF88-8BD3-44B6-9143-2D5766C9342C}" type="slidenum">
              <a:rPr lang="en-US" smtClean="0"/>
              <a:pPr>
                <a:defRPr/>
              </a:pPr>
              <a:t>32</a:t>
            </a:fld>
            <a:endParaRPr lang="en-US"/>
          </a:p>
        </p:txBody>
      </p:sp>
      <p:pic>
        <p:nvPicPr>
          <p:cNvPr id="9" name="Picture 2"/>
          <p:cNvPicPr>
            <a:picLocks noChangeAspect="1" noChangeArrowheads="1"/>
          </p:cNvPicPr>
          <p:nvPr/>
        </p:nvPicPr>
        <p:blipFill>
          <a:blip r:embed="rId2"/>
          <a:srcRect/>
          <a:stretch>
            <a:fillRect/>
          </a:stretch>
        </p:blipFill>
        <p:spPr bwMode="auto">
          <a:xfrm>
            <a:off x="7681175" y="0"/>
            <a:ext cx="1462825" cy="146282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1" name="TextBox 10"/>
          <p:cNvSpPr txBox="1"/>
          <p:nvPr/>
        </p:nvSpPr>
        <p:spPr>
          <a:xfrm>
            <a:off x="1225465" y="1384300"/>
            <a:ext cx="6546985" cy="523220"/>
          </a:xfrm>
          <a:prstGeom prst="rect">
            <a:avLst/>
          </a:prstGeom>
          <a:noFill/>
        </p:spPr>
        <p:txBody>
          <a:bodyPr wrap="none" rtlCol="0">
            <a:spAutoFit/>
          </a:bodyPr>
          <a:lstStyle/>
          <a:p>
            <a:r>
              <a:rPr lang="en-US" sz="2800" b="1" u="sng" dirty="0" smtClean="0">
                <a:solidFill>
                  <a:schemeClr val="tx1"/>
                </a:solidFill>
                <a:effectLst/>
              </a:rPr>
              <a:t>Security is the next big “Assurance” issue</a:t>
            </a:r>
          </a:p>
        </p:txBody>
      </p:sp>
      <p:grpSp>
        <p:nvGrpSpPr>
          <p:cNvPr id="6" name="Group 11"/>
          <p:cNvGrpSpPr/>
          <p:nvPr/>
        </p:nvGrpSpPr>
        <p:grpSpPr>
          <a:xfrm>
            <a:off x="0" y="0"/>
            <a:ext cx="1364417" cy="1368514"/>
            <a:chOff x="0" y="0"/>
            <a:chExt cx="1364417" cy="1368514"/>
          </a:xfrm>
        </p:grpSpPr>
        <p:grpSp>
          <p:nvGrpSpPr>
            <p:cNvPr id="7" name="Group 7"/>
            <p:cNvGrpSpPr/>
            <p:nvPr/>
          </p:nvGrpSpPr>
          <p:grpSpPr>
            <a:xfrm>
              <a:off x="0" y="0"/>
              <a:ext cx="1364417" cy="1368514"/>
              <a:chOff x="7779583" y="0"/>
              <a:chExt cx="1364417" cy="1368514"/>
            </a:xfrm>
          </p:grpSpPr>
          <p:pic>
            <p:nvPicPr>
              <p:cNvPr id="15" name="Picture 2"/>
              <p:cNvPicPr>
                <a:picLocks noChangeAspect="1" noChangeArrowheads="1"/>
              </p:cNvPicPr>
              <p:nvPr/>
            </p:nvPicPr>
            <p:blipFill>
              <a:blip r:embed="rId3"/>
              <a:srcRect/>
              <a:stretch>
                <a:fillRect/>
              </a:stretch>
            </p:blipFill>
            <p:spPr bwMode="auto">
              <a:xfrm>
                <a:off x="7779583" y="0"/>
                <a:ext cx="1364417" cy="1368514"/>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6" name="TextBox 15"/>
              <p:cNvSpPr txBox="1"/>
              <p:nvPr/>
            </p:nvSpPr>
            <p:spPr>
              <a:xfrm>
                <a:off x="8282454" y="898636"/>
                <a:ext cx="639405" cy="246221"/>
              </a:xfrm>
              <a:prstGeom prst="rect">
                <a:avLst/>
              </a:prstGeom>
              <a:solidFill>
                <a:srgbClr val="DA0000"/>
              </a:solidFill>
            </p:spPr>
            <p:txBody>
              <a:bodyPr wrap="square" rtlCol="0">
                <a:spAutoFit/>
              </a:bodyPr>
              <a:lstStyle/>
              <a:p>
                <a:r>
                  <a:rPr lang="en-US" b="1" dirty="0" smtClean="0">
                    <a:effectLst/>
                    <a:latin typeface="+mj-lt"/>
                  </a:rPr>
                  <a:t>DO-254</a:t>
                </a:r>
                <a:endParaRPr lang="en-US" b="1" dirty="0">
                  <a:effectLst/>
                  <a:latin typeface="+mj-lt"/>
                </a:endParaRPr>
              </a:p>
            </p:txBody>
          </p:sp>
        </p:grpSp>
        <p:sp>
          <p:nvSpPr>
            <p:cNvPr id="14" name="Oval 13"/>
            <p:cNvSpPr/>
            <p:nvPr/>
          </p:nvSpPr>
          <p:spPr bwMode="auto">
            <a:xfrm>
              <a:off x="37499" y="199034"/>
              <a:ext cx="243855" cy="239416"/>
            </a:xfrm>
            <a:prstGeom prst="ellipse">
              <a:avLst/>
            </a:prstGeom>
            <a:solidFill>
              <a:schemeClr val="bg1"/>
            </a:solidFill>
            <a:ln w="12700" cap="flat" cmpd="sng" algn="ctr">
              <a:noFill/>
              <a:prstDash val="solid"/>
              <a:round/>
              <a:headEnd type="none" w="sm" len="sm"/>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grpSp>
      <p:sp>
        <p:nvSpPr>
          <p:cNvPr id="17" name="TextBox 16"/>
          <p:cNvSpPr txBox="1"/>
          <p:nvPr/>
        </p:nvSpPr>
        <p:spPr>
          <a:xfrm>
            <a:off x="1751521" y="6181857"/>
            <a:ext cx="6227987" cy="261610"/>
          </a:xfrm>
          <a:prstGeom prst="rect">
            <a:avLst/>
          </a:prstGeom>
          <a:noFill/>
        </p:spPr>
        <p:txBody>
          <a:bodyPr wrap="none" rtlCol="0">
            <a:spAutoFit/>
          </a:bodyPr>
          <a:lstStyle/>
          <a:p>
            <a:r>
              <a:rPr lang="en-US" sz="1100" dirty="0" smtClean="0"/>
              <a:t>* Conducting Airborne Electronic Hardware Reviews Job Aid, Feb 2008, available free from www.faa.gov</a:t>
            </a:r>
            <a:endParaRPr lang="en-US" sz="1100" dirty="0"/>
          </a:p>
        </p:txBody>
      </p:sp>
      <p:sp>
        <p:nvSpPr>
          <p:cNvPr id="18" name="TextBox 17"/>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9934"/>
            <a:ext cx="8229600" cy="1143000"/>
          </a:xfrm>
        </p:spPr>
        <p:txBody>
          <a:bodyPr/>
          <a:lstStyle/>
          <a:p>
            <a:r>
              <a:rPr lang="en-US" dirty="0" smtClean="0"/>
              <a:t>Key </a:t>
            </a:r>
            <a:r>
              <a:rPr lang="en-US" i="1" dirty="0" smtClean="0"/>
              <a:t>Assurance</a:t>
            </a:r>
            <a:r>
              <a:rPr lang="en-US" dirty="0" smtClean="0"/>
              <a:t> Principles</a:t>
            </a:r>
          </a:p>
        </p:txBody>
      </p:sp>
      <p:sp>
        <p:nvSpPr>
          <p:cNvPr id="7" name="Text Placeholder 6"/>
          <p:cNvSpPr>
            <a:spLocks noGrp="1"/>
          </p:cNvSpPr>
          <p:nvPr>
            <p:ph type="body" idx="1"/>
          </p:nvPr>
        </p:nvSpPr>
        <p:spPr>
          <a:xfrm>
            <a:off x="457200" y="1113993"/>
            <a:ext cx="4040188" cy="639762"/>
          </a:xfrm>
        </p:spPr>
        <p:txBody>
          <a:bodyPr/>
          <a:lstStyle/>
          <a:p>
            <a:r>
              <a:rPr lang="en-US" u="sng" dirty="0" smtClean="0"/>
              <a:t>Design Assurance</a:t>
            </a:r>
            <a:endParaRPr lang="en-US" u="sng" dirty="0"/>
          </a:p>
        </p:txBody>
      </p:sp>
      <p:sp>
        <p:nvSpPr>
          <p:cNvPr id="11267" name="Content Placeholder 2"/>
          <p:cNvSpPr>
            <a:spLocks noGrp="1"/>
          </p:cNvSpPr>
          <p:nvPr>
            <p:ph sz="half" idx="2"/>
          </p:nvPr>
        </p:nvSpPr>
        <p:spPr>
          <a:xfrm>
            <a:off x="457200" y="1753755"/>
            <a:ext cx="4040188" cy="4382350"/>
          </a:xfrm>
        </p:spPr>
        <p:txBody>
          <a:bodyPr>
            <a:normAutofit lnSpcReduction="10000"/>
          </a:bodyPr>
          <a:lstStyle/>
          <a:p>
            <a:r>
              <a:rPr lang="en-US" dirty="0" smtClean="0"/>
              <a:t>Ensures a device performs its intended function</a:t>
            </a:r>
          </a:p>
          <a:p>
            <a:r>
              <a:rPr lang="en-US" dirty="0" smtClean="0"/>
              <a:t>Includes principles of </a:t>
            </a:r>
          </a:p>
          <a:p>
            <a:pPr lvl="1"/>
            <a:r>
              <a:rPr lang="en-US" dirty="0" smtClean="0"/>
              <a:t>Planning</a:t>
            </a:r>
          </a:p>
          <a:p>
            <a:pPr lvl="1"/>
            <a:r>
              <a:rPr lang="en-US" dirty="0" smtClean="0"/>
              <a:t>Requirements-driven flow</a:t>
            </a:r>
          </a:p>
          <a:p>
            <a:pPr lvl="1"/>
            <a:r>
              <a:rPr lang="en-US" dirty="0" smtClean="0"/>
              <a:t>Structure and repeatability</a:t>
            </a:r>
          </a:p>
          <a:p>
            <a:pPr lvl="1"/>
            <a:r>
              <a:rPr lang="en-US" dirty="0" smtClean="0"/>
              <a:t>Thorough verification</a:t>
            </a:r>
          </a:p>
          <a:p>
            <a:pPr lvl="1"/>
            <a:r>
              <a:rPr lang="en-US" dirty="0" smtClean="0"/>
              <a:t>Configuration management</a:t>
            </a:r>
          </a:p>
          <a:p>
            <a:pPr lvl="1"/>
            <a:r>
              <a:rPr lang="en-US" dirty="0" smtClean="0"/>
              <a:t>Reviews and audits</a:t>
            </a:r>
          </a:p>
          <a:p>
            <a:r>
              <a:rPr lang="en-US" dirty="0" smtClean="0"/>
              <a:t>DO-254 compliance is a means to achieve design assurance</a:t>
            </a:r>
          </a:p>
          <a:p>
            <a:endParaRPr lang="en-US" dirty="0" smtClean="0"/>
          </a:p>
        </p:txBody>
      </p:sp>
      <p:sp>
        <p:nvSpPr>
          <p:cNvPr id="8" name="Text Placeholder 7"/>
          <p:cNvSpPr>
            <a:spLocks noGrp="1"/>
          </p:cNvSpPr>
          <p:nvPr>
            <p:ph type="body" sz="quarter" idx="3"/>
          </p:nvPr>
        </p:nvSpPr>
        <p:spPr>
          <a:xfrm>
            <a:off x="4645025" y="1113993"/>
            <a:ext cx="4041775" cy="639762"/>
          </a:xfrm>
        </p:spPr>
        <p:txBody>
          <a:bodyPr/>
          <a:lstStyle/>
          <a:p>
            <a:r>
              <a:rPr lang="en-US" u="sng" dirty="0" smtClean="0"/>
              <a:t>Security Assurance</a:t>
            </a:r>
          </a:p>
        </p:txBody>
      </p:sp>
      <p:sp>
        <p:nvSpPr>
          <p:cNvPr id="9" name="Content Placeholder 8"/>
          <p:cNvSpPr>
            <a:spLocks noGrp="1"/>
          </p:cNvSpPr>
          <p:nvPr>
            <p:ph sz="quarter" idx="4"/>
          </p:nvPr>
        </p:nvSpPr>
        <p:spPr>
          <a:xfrm>
            <a:off x="4645025" y="1753755"/>
            <a:ext cx="4041775" cy="3951288"/>
          </a:xfrm>
        </p:spPr>
        <p:txBody>
          <a:bodyPr/>
          <a:lstStyle/>
          <a:p>
            <a:r>
              <a:rPr lang="en-US" dirty="0" smtClean="0"/>
              <a:t>Ensures a device/process is not tampered with</a:t>
            </a:r>
          </a:p>
          <a:p>
            <a:r>
              <a:rPr lang="en-US" dirty="0" smtClean="0"/>
              <a:t>Builds on design assurance</a:t>
            </a:r>
          </a:p>
          <a:p>
            <a:pPr lvl="1"/>
            <a:r>
              <a:rPr lang="en-US" dirty="0" smtClean="0"/>
              <a:t>Stricter oversight of contractors</a:t>
            </a:r>
          </a:p>
          <a:p>
            <a:pPr lvl="1"/>
            <a:r>
              <a:rPr lang="en-US" dirty="0" smtClean="0"/>
              <a:t>Tighter security on configuration management</a:t>
            </a:r>
          </a:p>
          <a:p>
            <a:pPr lvl="1"/>
            <a:r>
              <a:rPr lang="en-US" dirty="0" smtClean="0"/>
              <a:t>Verification to find or prevent malicious intent</a:t>
            </a:r>
          </a:p>
          <a:p>
            <a:r>
              <a:rPr lang="en-US" dirty="0" smtClean="0"/>
              <a:t>Security requirements must address these issues</a:t>
            </a:r>
          </a:p>
          <a:p>
            <a:endParaRPr lang="en-US" dirty="0"/>
          </a:p>
        </p:txBody>
      </p:sp>
      <p:sp>
        <p:nvSpPr>
          <p:cNvPr id="11269" name="Slide Number Placeholder 4"/>
          <p:cNvSpPr>
            <a:spLocks noGrp="1"/>
          </p:cNvSpPr>
          <p:nvPr>
            <p:ph type="sldNum" sz="quarter" idx="10"/>
          </p:nvPr>
        </p:nvSpPr>
        <p:spPr>
          <a:noFill/>
        </p:spPr>
        <p:txBody>
          <a:bodyPr/>
          <a:lstStyle/>
          <a:p>
            <a:fld id="{AA4BF9BB-5015-4D03-8945-EB3A055C02BA}" type="slidenum">
              <a:rPr lang="en-US" smtClean="0"/>
              <a:pPr/>
              <a:t>33</a:t>
            </a:fld>
            <a:endParaRPr lang="en-US" smtClean="0"/>
          </a:p>
        </p:txBody>
      </p:sp>
      <p:pic>
        <p:nvPicPr>
          <p:cNvPr id="11270" name="Picture 2"/>
          <p:cNvPicPr>
            <a:picLocks noChangeAspect="1" noChangeArrowheads="1"/>
          </p:cNvPicPr>
          <p:nvPr/>
        </p:nvPicPr>
        <p:blipFill>
          <a:blip r:embed="rId3"/>
          <a:srcRect/>
          <a:stretch>
            <a:fillRect/>
          </a:stretch>
        </p:blipFill>
        <p:spPr bwMode="auto">
          <a:xfrm>
            <a:off x="36096" y="48128"/>
            <a:ext cx="1341438" cy="1071563"/>
          </a:xfrm>
          <a:prstGeom prst="rect">
            <a:avLst/>
          </a:prstGeom>
          <a:noFill/>
          <a:ln w="9525">
            <a:noFill/>
            <a:miter lim="800000"/>
            <a:headEnd/>
            <a:tailEnd/>
          </a:ln>
        </p:spPr>
      </p:pic>
      <p:pic>
        <p:nvPicPr>
          <p:cNvPr id="1026" name="Picture 2" descr="C:\Documents and Settings\michelle\Local Settings\Temporary Internet Files\Content.IE5\81QF0H6Z\j0439607[1].png"/>
          <p:cNvPicPr>
            <a:picLocks noChangeAspect="1" noChangeArrowheads="1"/>
          </p:cNvPicPr>
          <p:nvPr/>
        </p:nvPicPr>
        <p:blipFill>
          <a:blip r:embed="rId4"/>
          <a:srcRect/>
          <a:stretch>
            <a:fillRect/>
          </a:stretch>
        </p:blipFill>
        <p:spPr bwMode="auto">
          <a:xfrm>
            <a:off x="7458201" y="36097"/>
            <a:ext cx="1905875" cy="1660358"/>
          </a:xfrm>
          <a:prstGeom prst="rect">
            <a:avLst/>
          </a:prstGeom>
          <a:noFill/>
        </p:spPr>
      </p:pic>
      <p:sp>
        <p:nvSpPr>
          <p:cNvPr id="11" name="TextBox 10"/>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dissolve">
                                      <p:cBhvr>
                                        <p:cTn id="10" dur="500"/>
                                        <p:tgtEl>
                                          <p:spTgt spid="1126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par>
                          <p:cTn id="15" fill="hold">
                            <p:stCondLst>
                              <p:cond delay="0"/>
                            </p:stCondLst>
                            <p:childTnLst>
                              <p:par>
                                <p:cTn id="16" presetID="9"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267" grpId="0"/>
      <p:bldP spid="8" grpId="0" build="p"/>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7643611" cy="1143000"/>
          </a:xfrm>
        </p:spPr>
        <p:txBody>
          <a:bodyPr/>
          <a:lstStyle/>
          <a:p>
            <a:r>
              <a:rPr lang="en-US" dirty="0" smtClean="0"/>
              <a:t>Adding Security-Focused Tasks</a:t>
            </a:r>
            <a:endParaRPr lang="en-US" dirty="0"/>
          </a:p>
        </p:txBody>
      </p:sp>
      <p:sp>
        <p:nvSpPr>
          <p:cNvPr id="12" name="Text Placeholder 11"/>
          <p:cNvSpPr>
            <a:spLocks noGrp="1"/>
          </p:cNvSpPr>
          <p:nvPr>
            <p:ph type="body" idx="1"/>
          </p:nvPr>
        </p:nvSpPr>
        <p:spPr>
          <a:xfrm>
            <a:off x="457200" y="1316170"/>
            <a:ext cx="4040188" cy="639762"/>
          </a:xfrm>
        </p:spPr>
        <p:txBody>
          <a:bodyPr/>
          <a:lstStyle/>
          <a:p>
            <a:r>
              <a:rPr lang="en-US" u="sng" dirty="0" smtClean="0"/>
              <a:t>With DO-254 You Have…</a:t>
            </a:r>
            <a:endParaRPr lang="en-US" u="sng" dirty="0"/>
          </a:p>
        </p:txBody>
      </p:sp>
      <p:sp>
        <p:nvSpPr>
          <p:cNvPr id="13" name="Content Placeholder 12"/>
          <p:cNvSpPr>
            <a:spLocks noGrp="1"/>
          </p:cNvSpPr>
          <p:nvPr>
            <p:ph sz="half" idx="2"/>
          </p:nvPr>
        </p:nvSpPr>
        <p:spPr/>
        <p:txBody>
          <a:bodyPr/>
          <a:lstStyle/>
          <a:p>
            <a:r>
              <a:rPr lang="en-US" dirty="0" smtClean="0"/>
              <a:t>Design/verification linked to requirements</a:t>
            </a:r>
          </a:p>
          <a:p>
            <a:r>
              <a:rPr lang="en-US" dirty="0" smtClean="0"/>
              <a:t>Configuration management to ensure process structure</a:t>
            </a:r>
          </a:p>
          <a:p>
            <a:r>
              <a:rPr lang="en-US" dirty="0" smtClean="0"/>
              <a:t>Layered verification to verify intended function</a:t>
            </a:r>
          </a:p>
          <a:p>
            <a:pPr lvl="1"/>
            <a:r>
              <a:rPr lang="en-US" dirty="0" smtClean="0"/>
              <a:t>Code coverage to find unintended code</a:t>
            </a:r>
          </a:p>
          <a:p>
            <a:pPr lvl="1"/>
            <a:endParaRPr lang="en-US" dirty="0"/>
          </a:p>
        </p:txBody>
      </p:sp>
      <p:sp>
        <p:nvSpPr>
          <p:cNvPr id="14" name="Text Placeholder 13"/>
          <p:cNvSpPr>
            <a:spLocks noGrp="1"/>
          </p:cNvSpPr>
          <p:nvPr>
            <p:ph type="body" sz="quarter" idx="3"/>
          </p:nvPr>
        </p:nvSpPr>
        <p:spPr>
          <a:xfrm>
            <a:off x="4645025" y="1316170"/>
            <a:ext cx="4041775" cy="639762"/>
          </a:xfrm>
        </p:spPr>
        <p:txBody>
          <a:bodyPr/>
          <a:lstStyle/>
          <a:p>
            <a:r>
              <a:rPr lang="en-US" u="sng" dirty="0" smtClean="0"/>
              <a:t>For Security You Might Add</a:t>
            </a:r>
            <a:endParaRPr lang="en-US" u="sng" dirty="0"/>
          </a:p>
        </p:txBody>
      </p:sp>
      <p:sp>
        <p:nvSpPr>
          <p:cNvPr id="15" name="Content Placeholder 14"/>
          <p:cNvSpPr>
            <a:spLocks noGrp="1"/>
          </p:cNvSpPr>
          <p:nvPr>
            <p:ph sz="quarter" idx="4"/>
          </p:nvPr>
        </p:nvSpPr>
        <p:spPr/>
        <p:txBody>
          <a:bodyPr>
            <a:normAutofit fontScale="92500" lnSpcReduction="10000"/>
          </a:bodyPr>
          <a:lstStyle/>
          <a:p>
            <a:r>
              <a:rPr lang="en-US" dirty="0" smtClean="0"/>
              <a:t>Closer inspection of this traceability</a:t>
            </a:r>
          </a:p>
          <a:p>
            <a:r>
              <a:rPr lang="en-US" dirty="0" smtClean="0"/>
              <a:t>Configuration management to ensure secure access</a:t>
            </a:r>
          </a:p>
          <a:p>
            <a:r>
              <a:rPr lang="en-US" dirty="0" smtClean="0"/>
              <a:t>Additional verification to search for malicious intent</a:t>
            </a:r>
          </a:p>
          <a:p>
            <a:pPr lvl="1"/>
            <a:r>
              <a:rPr lang="en-US" dirty="0" smtClean="0"/>
              <a:t>Code coverage to find maliciously added code</a:t>
            </a:r>
          </a:p>
          <a:p>
            <a:pPr lvl="1"/>
            <a:r>
              <a:rPr lang="en-US" dirty="0" smtClean="0"/>
              <a:t>Model checking to find unintended behaviors</a:t>
            </a:r>
          </a:p>
          <a:p>
            <a:pPr lvl="1"/>
            <a:r>
              <a:rPr lang="en-US" dirty="0" smtClean="0"/>
              <a:t>Equivalency checking to ensure no changes to </a:t>
            </a:r>
            <a:r>
              <a:rPr lang="en-US" dirty="0" err="1" smtClean="0"/>
              <a:t>netlists</a:t>
            </a:r>
            <a:endParaRPr lang="en-US" dirty="0" smtClean="0"/>
          </a:p>
          <a:p>
            <a:endParaRPr lang="en-US" dirty="0"/>
          </a:p>
        </p:txBody>
      </p:sp>
      <p:sp>
        <p:nvSpPr>
          <p:cNvPr id="7" name="Footer Placeholder 6"/>
          <p:cNvSpPr>
            <a:spLocks noGrp="1"/>
          </p:cNvSpPr>
          <p:nvPr>
            <p:ph type="ftr" sz="quarter" idx="10"/>
          </p:nvPr>
        </p:nvSpPr>
        <p:spPr/>
        <p:txBody>
          <a:bodyPr/>
          <a:lstStyle/>
          <a:p>
            <a:pPr>
              <a:defRPr/>
            </a:pPr>
            <a:r>
              <a:rPr lang="en-US" smtClean="0"/>
              <a:t>MEL, DO-254 Overview for MAPLD 2009</a:t>
            </a:r>
            <a:endParaRPr lang="en-US"/>
          </a:p>
        </p:txBody>
      </p:sp>
      <p:sp>
        <p:nvSpPr>
          <p:cNvPr id="8" name="Slide Number Placeholder 7"/>
          <p:cNvSpPr>
            <a:spLocks noGrp="1"/>
          </p:cNvSpPr>
          <p:nvPr>
            <p:ph type="sldNum" sz="quarter" idx="11"/>
          </p:nvPr>
        </p:nvSpPr>
        <p:spPr/>
        <p:txBody>
          <a:bodyPr/>
          <a:lstStyle/>
          <a:p>
            <a:pPr>
              <a:defRPr/>
            </a:pPr>
            <a:fld id="{A7E72004-5000-4CB3-9B48-29981FAF5A7E}" type="slidenum">
              <a:rPr lang="en-US" smtClean="0"/>
              <a:pPr>
                <a:defRPr/>
              </a:pPr>
              <a:t>34</a:t>
            </a:fld>
            <a:endParaRPr lang="en-US"/>
          </a:p>
        </p:txBody>
      </p:sp>
      <p:pic>
        <p:nvPicPr>
          <p:cNvPr id="11" name="Picture 2" descr="C:\Documents and Settings\michelle\Local Settings\Temporary Internet Files\Content.IE5\81QF0H6Z\j0439607[1].png"/>
          <p:cNvPicPr>
            <a:picLocks noChangeAspect="1" noChangeArrowheads="1"/>
          </p:cNvPicPr>
          <p:nvPr/>
        </p:nvPicPr>
        <p:blipFill>
          <a:blip r:embed="rId2"/>
          <a:srcRect/>
          <a:stretch>
            <a:fillRect/>
          </a:stretch>
        </p:blipFill>
        <p:spPr bwMode="auto">
          <a:xfrm>
            <a:off x="7458201" y="36097"/>
            <a:ext cx="1905875" cy="1660358"/>
          </a:xfrm>
          <a:prstGeom prst="rect">
            <a:avLst/>
          </a:prstGeom>
          <a:noFill/>
        </p:spPr>
      </p:pic>
      <p:sp>
        <p:nvSpPr>
          <p:cNvPr id="10" name="TextBox 9"/>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p:bldP spid="14" grpId="0" build="p"/>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ftr" sz="quarter" idx="10"/>
          </p:nvPr>
        </p:nvSpPr>
        <p:spPr>
          <a:noFill/>
        </p:spPr>
        <p:txBody>
          <a:bodyPr/>
          <a:lstStyle/>
          <a:p>
            <a:r>
              <a:rPr lang="en-US" smtClean="0"/>
              <a:t>MEL, DO-254 Overview for MAPLD 2009</a:t>
            </a:r>
          </a:p>
        </p:txBody>
      </p:sp>
      <p:sp>
        <p:nvSpPr>
          <p:cNvPr id="7171" name="Rectangle 6"/>
          <p:cNvSpPr>
            <a:spLocks noGrp="1" noChangeArrowheads="1"/>
          </p:cNvSpPr>
          <p:nvPr>
            <p:ph type="sldNum" sz="quarter" idx="11"/>
          </p:nvPr>
        </p:nvSpPr>
        <p:spPr>
          <a:noFill/>
        </p:spPr>
        <p:txBody>
          <a:bodyPr/>
          <a:lstStyle/>
          <a:p>
            <a:fld id="{BC67ECB3-84AF-4616-AD06-5BDF381C9B44}" type="slidenum">
              <a:rPr lang="en-US" smtClean="0"/>
              <a:pPr/>
              <a:t>35</a:t>
            </a:fld>
            <a:endParaRPr lang="en-US" smtClean="0"/>
          </a:p>
        </p:txBody>
      </p:sp>
      <p:sp>
        <p:nvSpPr>
          <p:cNvPr id="7172" name="Rectangle 3"/>
          <p:cNvSpPr>
            <a:spLocks noGrp="1" noChangeArrowheads="1"/>
          </p:cNvSpPr>
          <p:nvPr>
            <p:ph type="title"/>
          </p:nvPr>
        </p:nvSpPr>
        <p:spPr>
          <a:noFill/>
        </p:spPr>
        <p:txBody>
          <a:bodyPr/>
          <a:lstStyle/>
          <a:p>
            <a:r>
              <a:rPr lang="en-US" sz="3600" smtClean="0"/>
              <a:t>Agenda</a:t>
            </a:r>
          </a:p>
        </p:txBody>
      </p:sp>
      <p:sp>
        <p:nvSpPr>
          <p:cNvPr id="12291" name="Rectangle 2"/>
          <p:cNvSpPr>
            <a:spLocks noGrp="1" noChangeArrowheads="1"/>
          </p:cNvSpPr>
          <p:nvPr>
            <p:ph idx="1"/>
          </p:nvPr>
        </p:nvSpPr>
        <p:spPr>
          <a:xfrm>
            <a:off x="685800" y="1219200"/>
            <a:ext cx="7772400" cy="4419600"/>
          </a:xfrm>
        </p:spPr>
        <p:txBody>
          <a:bodyPr/>
          <a:lstStyle/>
          <a:p>
            <a:pPr marL="514350" indent="-457200">
              <a:lnSpc>
                <a:spcPct val="90000"/>
              </a:lnSpc>
              <a:defRPr/>
            </a:pPr>
            <a:r>
              <a:rPr lang="en-US" dirty="0" smtClean="0"/>
              <a:t>History and Current State of DO-254</a:t>
            </a:r>
          </a:p>
          <a:p>
            <a:pPr marL="514350" indent="-457200">
              <a:lnSpc>
                <a:spcPct val="90000"/>
              </a:lnSpc>
              <a:defRPr/>
            </a:pPr>
            <a:r>
              <a:rPr lang="en-US" dirty="0" smtClean="0"/>
              <a:t>DO-254 Compliance Overview</a:t>
            </a:r>
          </a:p>
          <a:p>
            <a:pPr marL="514350" indent="-457200">
              <a:lnSpc>
                <a:spcPct val="90000"/>
              </a:lnSpc>
              <a:defRPr/>
            </a:pPr>
            <a:r>
              <a:rPr lang="en-US" dirty="0" smtClean="0"/>
              <a:t>The Joys and Sorrows of DO-254 Compliance </a:t>
            </a:r>
          </a:p>
          <a:p>
            <a:pPr marL="514350" indent="-457200">
              <a:lnSpc>
                <a:spcPct val="90000"/>
              </a:lnSpc>
              <a:defRPr/>
            </a:pPr>
            <a:r>
              <a:rPr lang="en-US" dirty="0" smtClean="0">
                <a:solidFill>
                  <a:srgbClr val="0000FF"/>
                </a:solidFill>
              </a:rPr>
              <a:t>Preparing for a Successful DO-254 Program</a:t>
            </a:r>
          </a:p>
          <a:p>
            <a:pPr marL="514350" indent="-457200">
              <a:lnSpc>
                <a:spcPct val="90000"/>
              </a:lnSpc>
              <a:defRPr/>
            </a:pPr>
            <a:r>
              <a:rPr lang="en-US" dirty="0" smtClean="0"/>
              <a:t>Conclusion</a:t>
            </a:r>
          </a:p>
        </p:txBody>
      </p:sp>
      <p:sp>
        <p:nvSpPr>
          <p:cNvPr id="5" name="Slide Number Placeholder 4"/>
          <p:cNvSpPr txBox="1">
            <a:spLocks noGrp="1"/>
          </p:cNvSpPr>
          <p:nvPr/>
        </p:nvSpPr>
        <p:spPr bwMode="auto">
          <a:xfrm>
            <a:off x="1828800" y="6400800"/>
            <a:ext cx="1905000" cy="457200"/>
          </a:xfrm>
          <a:prstGeom prst="rect">
            <a:avLst/>
          </a:prstGeom>
          <a:noFill/>
          <a:ln>
            <a:miter lim="800000"/>
            <a:headEnd/>
            <a:tailEnd/>
          </a:ln>
        </p:spPr>
        <p:txBody>
          <a:bodyPr/>
          <a:lstStyle/>
          <a:p>
            <a:pPr>
              <a:defRPr/>
            </a:pPr>
            <a:endParaRPr lang="en-US" dirty="0">
              <a:latin typeface="+mn-lt"/>
            </a:endParaRPr>
          </a:p>
        </p:txBody>
      </p:sp>
      <p:sp>
        <p:nvSpPr>
          <p:cNvPr id="7" name="TextBox 6"/>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10731"/>
            <a:ext cx="8763000" cy="914400"/>
          </a:xfrm>
        </p:spPr>
        <p:txBody>
          <a:bodyPr/>
          <a:lstStyle/>
          <a:p>
            <a:r>
              <a:rPr lang="en-US" dirty="0" smtClean="0"/>
              <a:t>Best Practices </a:t>
            </a:r>
            <a:br>
              <a:rPr lang="en-US" dirty="0" smtClean="0"/>
            </a:br>
            <a:r>
              <a:rPr lang="en-US" sz="2800" i="1" dirty="0" smtClean="0"/>
              <a:t>Observed from Other Companies</a:t>
            </a:r>
            <a:endParaRPr lang="en-US" i="1" dirty="0" smtClean="0"/>
          </a:p>
        </p:txBody>
      </p:sp>
      <p:sp>
        <p:nvSpPr>
          <p:cNvPr id="3" name="Content Placeholder 2"/>
          <p:cNvSpPr>
            <a:spLocks noGrp="1"/>
          </p:cNvSpPr>
          <p:nvPr>
            <p:ph idx="1"/>
          </p:nvPr>
        </p:nvSpPr>
        <p:spPr>
          <a:xfrm>
            <a:off x="685800" y="1295400"/>
            <a:ext cx="7772400" cy="4837113"/>
          </a:xfrm>
        </p:spPr>
        <p:txBody>
          <a:bodyPr>
            <a:normAutofit fontScale="92500" lnSpcReduction="10000"/>
          </a:bodyPr>
          <a:lstStyle/>
          <a:p>
            <a:pPr>
              <a:defRPr/>
            </a:pPr>
            <a:r>
              <a:rPr lang="en-US" dirty="0" smtClean="0"/>
              <a:t>Invest in training, consulting, proper preparation</a:t>
            </a:r>
          </a:p>
          <a:p>
            <a:pPr lvl="1">
              <a:defRPr/>
            </a:pPr>
            <a:r>
              <a:rPr lang="en-US" dirty="0" smtClean="0"/>
              <a:t>Upfront investment can save a lot of later anguish</a:t>
            </a:r>
          </a:p>
          <a:p>
            <a:pPr lvl="1">
              <a:defRPr/>
            </a:pPr>
            <a:r>
              <a:rPr lang="en-US" dirty="0" smtClean="0"/>
              <a:t>Work out flow issues/inefficiencies in advance</a:t>
            </a:r>
          </a:p>
          <a:p>
            <a:pPr lvl="1">
              <a:defRPr/>
            </a:pPr>
            <a:r>
              <a:rPr lang="en-US" dirty="0" smtClean="0"/>
              <a:t>Develop thorough and proper plans, and review early with DER</a:t>
            </a:r>
          </a:p>
          <a:p>
            <a:pPr>
              <a:defRPr/>
            </a:pPr>
            <a:r>
              <a:rPr lang="en-US" dirty="0" smtClean="0"/>
              <a:t>Take QA/compliance process role seriously</a:t>
            </a:r>
          </a:p>
          <a:p>
            <a:pPr lvl="1">
              <a:defRPr/>
            </a:pPr>
            <a:r>
              <a:rPr lang="en-US" dirty="0" smtClean="0"/>
              <a:t>Involvement throughout project</a:t>
            </a:r>
          </a:p>
          <a:p>
            <a:pPr lvl="1">
              <a:defRPr/>
            </a:pPr>
            <a:r>
              <a:rPr lang="en-US" dirty="0" smtClean="0"/>
              <a:t>Driving internal audits prior to SOI reviews</a:t>
            </a:r>
          </a:p>
          <a:p>
            <a:pPr lvl="1">
              <a:defRPr/>
            </a:pPr>
            <a:r>
              <a:rPr lang="en-US" dirty="0" smtClean="0"/>
              <a:t>Use the AEH Job Aid as a guide</a:t>
            </a:r>
          </a:p>
          <a:p>
            <a:pPr>
              <a:defRPr/>
            </a:pPr>
            <a:r>
              <a:rPr lang="en-US" dirty="0" smtClean="0"/>
              <a:t>Share best practices from one group to another</a:t>
            </a:r>
          </a:p>
          <a:p>
            <a:pPr>
              <a:defRPr/>
            </a:pPr>
            <a:r>
              <a:rPr lang="en-US" dirty="0" smtClean="0"/>
              <a:t>Work with others in the industry who take DO-254 seriously</a:t>
            </a:r>
            <a:endParaRPr lang="en-US" dirty="0"/>
          </a:p>
        </p:txBody>
      </p:sp>
      <p:sp>
        <p:nvSpPr>
          <p:cNvPr id="12292" name="Footer Placeholder 3"/>
          <p:cNvSpPr>
            <a:spLocks noGrp="1"/>
          </p:cNvSpPr>
          <p:nvPr>
            <p:ph type="ftr" sz="quarter" idx="10"/>
          </p:nvPr>
        </p:nvSpPr>
        <p:spPr>
          <a:noFill/>
        </p:spPr>
        <p:txBody>
          <a:bodyPr/>
          <a:lstStyle/>
          <a:p>
            <a:r>
              <a:rPr lang="en-US"/>
              <a:t>MEL, DO-254 Overview</a:t>
            </a:r>
          </a:p>
        </p:txBody>
      </p:sp>
      <p:sp>
        <p:nvSpPr>
          <p:cNvPr id="12293" name="Slide Number Placeholder 4"/>
          <p:cNvSpPr>
            <a:spLocks noGrp="1"/>
          </p:cNvSpPr>
          <p:nvPr>
            <p:ph type="sldNum" sz="quarter" idx="11"/>
          </p:nvPr>
        </p:nvSpPr>
        <p:spPr>
          <a:noFill/>
        </p:spPr>
        <p:txBody>
          <a:bodyPr/>
          <a:lstStyle/>
          <a:p>
            <a:fld id="{57499D54-B471-4180-8531-58A083CD9A51}" type="slidenum">
              <a:rPr lang="en-US"/>
              <a:pPr/>
              <a:t>36</a:t>
            </a:fld>
            <a:endParaRPr lang="en-US"/>
          </a:p>
        </p:txBody>
      </p:sp>
      <p:sp>
        <p:nvSpPr>
          <p:cNvPr id="237570" name="AutoShape 2" descr="http://www.do-254.com/../../images/bulles/bulle_do254_ug.gif">
            <a:hlinkClick r:id="rId2"/>
          </p:cNvPr>
          <p:cNvSpPr>
            <a:spLocks noChangeAspect="1" noChangeArrowheads="1"/>
          </p:cNvSpPr>
          <p:nvPr/>
        </p:nvSpPr>
        <p:spPr bwMode="auto">
          <a:xfrm>
            <a:off x="31750" y="-76200"/>
            <a:ext cx="657225" cy="657225"/>
          </a:xfrm>
          <a:prstGeom prst="rect">
            <a:avLst/>
          </a:prstGeom>
          <a:noFill/>
        </p:spPr>
        <p:txBody>
          <a:bodyPr/>
          <a:lstStyle/>
          <a:p>
            <a:pPr>
              <a:defRPr/>
            </a:pPr>
            <a:endParaRPr lang="en-US"/>
          </a:p>
        </p:txBody>
      </p:sp>
      <p:sp>
        <p:nvSpPr>
          <p:cNvPr id="237572" name="AutoShape 4" descr="http://www.do-254.com/../../images/bulles/bulle_do254_ug.gif">
            <a:hlinkClick r:id="rId2"/>
          </p:cNvPr>
          <p:cNvSpPr>
            <a:spLocks noChangeAspect="1" noChangeArrowheads="1"/>
          </p:cNvSpPr>
          <p:nvPr/>
        </p:nvSpPr>
        <p:spPr bwMode="auto">
          <a:xfrm>
            <a:off x="31750" y="-76200"/>
            <a:ext cx="657225" cy="657225"/>
          </a:xfrm>
          <a:prstGeom prst="rect">
            <a:avLst/>
          </a:prstGeom>
          <a:noFill/>
        </p:spPr>
        <p:txBody>
          <a:bodyPr/>
          <a:lstStyle/>
          <a:p>
            <a:pPr>
              <a:defRPr/>
            </a:pPr>
            <a:endParaRPr lang="en-US"/>
          </a:p>
        </p:txBody>
      </p:sp>
      <p:sp>
        <p:nvSpPr>
          <p:cNvPr id="237574" name="AutoShape 6" descr="http://www.do-254.com/../../images/bulles/bulle_do254_ug.gif">
            <a:hlinkClick r:id="rId2"/>
          </p:cNvPr>
          <p:cNvSpPr>
            <a:spLocks noChangeAspect="1" noChangeArrowheads="1"/>
          </p:cNvSpPr>
          <p:nvPr/>
        </p:nvSpPr>
        <p:spPr bwMode="auto">
          <a:xfrm>
            <a:off x="31750" y="-76200"/>
            <a:ext cx="657225" cy="657225"/>
          </a:xfrm>
          <a:prstGeom prst="rect">
            <a:avLst/>
          </a:prstGeom>
          <a:noFill/>
        </p:spPr>
        <p:txBody>
          <a:bodyPr/>
          <a:lstStyle/>
          <a:p>
            <a:pPr>
              <a:defRPr/>
            </a:pPr>
            <a:endParaRPr lang="en-US"/>
          </a:p>
        </p:txBody>
      </p:sp>
      <p:pic>
        <p:nvPicPr>
          <p:cNvPr id="12297" name="Picture 8" descr="bulle_do254_ug.gif"/>
          <p:cNvPicPr>
            <a:picLocks noChangeAspect="1"/>
          </p:cNvPicPr>
          <p:nvPr/>
        </p:nvPicPr>
        <p:blipFill>
          <a:blip r:embed="rId3"/>
          <a:srcRect/>
          <a:stretch>
            <a:fillRect/>
          </a:stretch>
        </p:blipFill>
        <p:spPr bwMode="auto">
          <a:xfrm>
            <a:off x="8040688" y="168275"/>
            <a:ext cx="887412" cy="887413"/>
          </a:xfrm>
          <a:prstGeom prst="rect">
            <a:avLst/>
          </a:prstGeom>
          <a:noFill/>
          <a:ln w="9525">
            <a:noFill/>
            <a:miter lim="800000"/>
            <a:headEnd/>
            <a:tailEnd/>
          </a:ln>
        </p:spPr>
      </p:pic>
      <p:sp>
        <p:nvSpPr>
          <p:cNvPr id="10" name="TextBox 9"/>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left)">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Best Practices </a:t>
            </a:r>
            <a:br>
              <a:rPr lang="en-US" dirty="0" smtClean="0"/>
            </a:br>
            <a:r>
              <a:rPr lang="en-US" sz="2800" i="1" dirty="0" smtClean="0"/>
              <a:t>Advice from a DER*</a:t>
            </a:r>
            <a:endParaRPr lang="en-US" i="1" dirty="0" smtClean="0"/>
          </a:p>
        </p:txBody>
      </p:sp>
      <p:sp>
        <p:nvSpPr>
          <p:cNvPr id="13315" name="Content Placeholder 2"/>
          <p:cNvSpPr>
            <a:spLocks noGrp="1"/>
          </p:cNvSpPr>
          <p:nvPr>
            <p:ph idx="1"/>
          </p:nvPr>
        </p:nvSpPr>
        <p:spPr>
          <a:xfrm>
            <a:off x="685800" y="1437069"/>
            <a:ext cx="7772400" cy="4114800"/>
          </a:xfrm>
        </p:spPr>
        <p:txBody>
          <a:bodyPr/>
          <a:lstStyle/>
          <a:p>
            <a:pPr>
              <a:lnSpc>
                <a:spcPct val="90000"/>
              </a:lnSpc>
            </a:pPr>
            <a:r>
              <a:rPr lang="en-US" sz="2800" dirty="0" smtClean="0"/>
              <a:t>Get DER involved early and seek agreement</a:t>
            </a:r>
          </a:p>
          <a:p>
            <a:pPr>
              <a:lnSpc>
                <a:spcPct val="90000"/>
              </a:lnSpc>
            </a:pPr>
            <a:r>
              <a:rPr lang="en-US" sz="2800" dirty="0" smtClean="0"/>
              <a:t>Be proactive about requirements traceability</a:t>
            </a:r>
          </a:p>
          <a:p>
            <a:pPr>
              <a:lnSpc>
                <a:spcPct val="90000"/>
              </a:lnSpc>
            </a:pPr>
            <a:r>
              <a:rPr lang="en-US" sz="2800" dirty="0" smtClean="0"/>
              <a:t>Identify and deal with COTs up front</a:t>
            </a:r>
          </a:p>
          <a:p>
            <a:pPr>
              <a:lnSpc>
                <a:spcPct val="90000"/>
              </a:lnSpc>
            </a:pPr>
            <a:r>
              <a:rPr lang="en-US" sz="2800" dirty="0" smtClean="0"/>
              <a:t>Ensure verification is repeatable, traceable, maintainable, and includes board level testing</a:t>
            </a:r>
          </a:p>
          <a:p>
            <a:pPr>
              <a:lnSpc>
                <a:spcPct val="90000"/>
              </a:lnSpc>
            </a:pPr>
            <a:r>
              <a:rPr lang="en-US" sz="2800" dirty="0" smtClean="0"/>
              <a:t>Don’t make tool assessment harder than it has to be</a:t>
            </a:r>
          </a:p>
          <a:p>
            <a:pPr>
              <a:lnSpc>
                <a:spcPct val="90000"/>
              </a:lnSpc>
            </a:pPr>
            <a:r>
              <a:rPr lang="en-US" sz="2800" dirty="0" smtClean="0"/>
              <a:t>Ensure device programming/build environment is repeatable</a:t>
            </a:r>
            <a:endParaRPr lang="en-US" sz="3200" dirty="0" smtClean="0"/>
          </a:p>
        </p:txBody>
      </p:sp>
      <p:sp>
        <p:nvSpPr>
          <p:cNvPr id="13316" name="Footer Placeholder 3"/>
          <p:cNvSpPr>
            <a:spLocks noGrp="1"/>
          </p:cNvSpPr>
          <p:nvPr>
            <p:ph type="ftr" sz="quarter" idx="10"/>
          </p:nvPr>
        </p:nvSpPr>
        <p:spPr>
          <a:noFill/>
        </p:spPr>
        <p:txBody>
          <a:bodyPr/>
          <a:lstStyle/>
          <a:p>
            <a:r>
              <a:rPr lang="en-US"/>
              <a:t>MEL, DO-254 Overview</a:t>
            </a:r>
          </a:p>
        </p:txBody>
      </p:sp>
      <p:sp>
        <p:nvSpPr>
          <p:cNvPr id="13317" name="Slide Number Placeholder 4"/>
          <p:cNvSpPr>
            <a:spLocks noGrp="1"/>
          </p:cNvSpPr>
          <p:nvPr>
            <p:ph type="sldNum" sz="quarter" idx="11"/>
          </p:nvPr>
        </p:nvSpPr>
        <p:spPr>
          <a:noFill/>
        </p:spPr>
        <p:txBody>
          <a:bodyPr/>
          <a:lstStyle/>
          <a:p>
            <a:fld id="{A0A770B5-C7CF-4DE0-85E9-D4A87C9163A7}" type="slidenum">
              <a:rPr lang="en-US"/>
              <a:pPr/>
              <a:t>37</a:t>
            </a:fld>
            <a:endParaRPr lang="en-US"/>
          </a:p>
        </p:txBody>
      </p:sp>
      <p:sp>
        <p:nvSpPr>
          <p:cNvPr id="13318" name="TextBox 5"/>
          <p:cNvSpPr txBox="1">
            <a:spLocks noChangeArrowheads="1"/>
          </p:cNvSpPr>
          <p:nvPr/>
        </p:nvSpPr>
        <p:spPr bwMode="auto">
          <a:xfrm>
            <a:off x="203200" y="5880100"/>
            <a:ext cx="6859570" cy="261610"/>
          </a:xfrm>
          <a:prstGeom prst="rect">
            <a:avLst/>
          </a:prstGeom>
          <a:noFill/>
          <a:ln w="9525">
            <a:noFill/>
            <a:miter lim="800000"/>
            <a:headEnd/>
            <a:tailEnd/>
          </a:ln>
        </p:spPr>
        <p:txBody>
          <a:bodyPr wrap="none">
            <a:spAutoFit/>
          </a:bodyPr>
          <a:lstStyle/>
          <a:p>
            <a:r>
              <a:rPr lang="en-US" sz="1100" dirty="0">
                <a:solidFill>
                  <a:schemeClr val="tx1"/>
                </a:solidFill>
                <a:effectLst/>
              </a:rPr>
              <a:t>*This is a small set of items that </a:t>
            </a:r>
            <a:r>
              <a:rPr lang="en-US" sz="1100" dirty="0" smtClean="0">
                <a:solidFill>
                  <a:schemeClr val="tx1"/>
                </a:solidFill>
                <a:effectLst/>
              </a:rPr>
              <a:t>Tammy has </a:t>
            </a:r>
            <a:r>
              <a:rPr lang="en-US" sz="1100" dirty="0">
                <a:solidFill>
                  <a:schemeClr val="tx1"/>
                </a:solidFill>
                <a:effectLst/>
              </a:rPr>
              <a:t>presented at various events. </a:t>
            </a:r>
            <a:r>
              <a:rPr lang="en-US" sz="1100" dirty="0" smtClean="0">
                <a:solidFill>
                  <a:schemeClr val="tx1"/>
                </a:solidFill>
                <a:effectLst/>
              </a:rPr>
              <a:t>Full </a:t>
            </a:r>
            <a:r>
              <a:rPr lang="en-US" sz="1100" dirty="0">
                <a:solidFill>
                  <a:schemeClr val="tx1"/>
                </a:solidFill>
                <a:effectLst/>
              </a:rPr>
              <a:t>presentations </a:t>
            </a:r>
            <a:r>
              <a:rPr lang="en-US" sz="1100" dirty="0" smtClean="0">
                <a:solidFill>
                  <a:schemeClr val="tx1"/>
                </a:solidFill>
                <a:effectLst/>
              </a:rPr>
              <a:t>are available upon request.</a:t>
            </a:r>
            <a:endParaRPr lang="en-US" sz="1100" dirty="0">
              <a:solidFill>
                <a:schemeClr val="tx1"/>
              </a:solidFill>
              <a:effectLst/>
            </a:endParaRPr>
          </a:p>
        </p:txBody>
      </p:sp>
      <p:pic>
        <p:nvPicPr>
          <p:cNvPr id="13319" name="Picture 2" descr="http://www.patmos-eng.com/art/tammyReeve.jpg"/>
          <p:cNvPicPr>
            <a:picLocks noChangeAspect="1" noChangeArrowheads="1"/>
          </p:cNvPicPr>
          <p:nvPr/>
        </p:nvPicPr>
        <p:blipFill>
          <a:blip r:embed="rId2"/>
          <a:srcRect/>
          <a:stretch>
            <a:fillRect/>
          </a:stretch>
        </p:blipFill>
        <p:spPr bwMode="auto">
          <a:xfrm>
            <a:off x="8021325" y="154838"/>
            <a:ext cx="952500" cy="1219200"/>
          </a:xfrm>
          <a:prstGeom prst="rect">
            <a:avLst/>
          </a:prstGeom>
          <a:noFill/>
          <a:ln w="9525">
            <a:noFill/>
            <a:miter lim="800000"/>
            <a:headEnd/>
            <a:tailEnd/>
          </a:ln>
        </p:spPr>
      </p:pic>
      <p:sp>
        <p:nvSpPr>
          <p:cNvPr id="8" name="TextBox 7"/>
          <p:cNvSpPr txBox="1"/>
          <p:nvPr/>
        </p:nvSpPr>
        <p:spPr>
          <a:xfrm>
            <a:off x="7907627" y="1378039"/>
            <a:ext cx="1221809" cy="400110"/>
          </a:xfrm>
          <a:prstGeom prst="rect">
            <a:avLst/>
          </a:prstGeom>
          <a:noFill/>
        </p:spPr>
        <p:txBody>
          <a:bodyPr wrap="none" rtlCol="0">
            <a:spAutoFit/>
          </a:bodyPr>
          <a:lstStyle/>
          <a:p>
            <a:pPr algn="ctr"/>
            <a:r>
              <a:rPr lang="en-US" dirty="0" smtClean="0">
                <a:solidFill>
                  <a:schemeClr val="tx1"/>
                </a:solidFill>
                <a:effectLst/>
              </a:rPr>
              <a:t>Tammy Reeve</a:t>
            </a:r>
          </a:p>
          <a:p>
            <a:pPr algn="ctr"/>
            <a:r>
              <a:rPr lang="en-US" dirty="0" smtClean="0">
                <a:solidFill>
                  <a:schemeClr val="tx1"/>
                </a:solidFill>
                <a:effectLst/>
              </a:rPr>
              <a:t>Patmos Engineering</a:t>
            </a:r>
            <a:endParaRPr lang="en-US" dirty="0">
              <a:solidFill>
                <a:schemeClr val="tx1"/>
              </a:solidFill>
              <a:effectLst/>
            </a:endParaRPr>
          </a:p>
        </p:txBody>
      </p:sp>
      <p:sp>
        <p:nvSpPr>
          <p:cNvPr id="9" name="TextBox 8"/>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left)">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left)">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wipe(left)">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wipe(left)">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wipe(left)">
                                      <p:cBhvr>
                                        <p:cTn id="27" dur="5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wipe(left)">
                                      <p:cBhvr>
                                        <p:cTn id="32"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ftr" sz="quarter" idx="10"/>
          </p:nvPr>
        </p:nvSpPr>
        <p:spPr>
          <a:noFill/>
        </p:spPr>
        <p:txBody>
          <a:bodyPr/>
          <a:lstStyle/>
          <a:p>
            <a:r>
              <a:rPr lang="en-US" smtClean="0"/>
              <a:t>MEL, DO-254 Overview for MAPLD 2009</a:t>
            </a:r>
          </a:p>
        </p:txBody>
      </p:sp>
      <p:sp>
        <p:nvSpPr>
          <p:cNvPr id="7171" name="Rectangle 6"/>
          <p:cNvSpPr>
            <a:spLocks noGrp="1" noChangeArrowheads="1"/>
          </p:cNvSpPr>
          <p:nvPr>
            <p:ph type="sldNum" sz="quarter" idx="11"/>
          </p:nvPr>
        </p:nvSpPr>
        <p:spPr>
          <a:noFill/>
        </p:spPr>
        <p:txBody>
          <a:bodyPr/>
          <a:lstStyle/>
          <a:p>
            <a:fld id="{BC67ECB3-84AF-4616-AD06-5BDF381C9B44}" type="slidenum">
              <a:rPr lang="en-US" smtClean="0"/>
              <a:pPr/>
              <a:t>38</a:t>
            </a:fld>
            <a:endParaRPr lang="en-US" smtClean="0"/>
          </a:p>
        </p:txBody>
      </p:sp>
      <p:sp>
        <p:nvSpPr>
          <p:cNvPr id="7172" name="Rectangle 3"/>
          <p:cNvSpPr>
            <a:spLocks noGrp="1" noChangeArrowheads="1"/>
          </p:cNvSpPr>
          <p:nvPr>
            <p:ph type="title"/>
          </p:nvPr>
        </p:nvSpPr>
        <p:spPr>
          <a:noFill/>
        </p:spPr>
        <p:txBody>
          <a:bodyPr/>
          <a:lstStyle/>
          <a:p>
            <a:r>
              <a:rPr lang="en-US" sz="3600" smtClean="0"/>
              <a:t>Agenda</a:t>
            </a:r>
          </a:p>
        </p:txBody>
      </p:sp>
      <p:sp>
        <p:nvSpPr>
          <p:cNvPr id="12291" name="Rectangle 2"/>
          <p:cNvSpPr>
            <a:spLocks noGrp="1" noChangeArrowheads="1"/>
          </p:cNvSpPr>
          <p:nvPr>
            <p:ph idx="1"/>
          </p:nvPr>
        </p:nvSpPr>
        <p:spPr>
          <a:xfrm>
            <a:off x="685800" y="1219200"/>
            <a:ext cx="7772400" cy="4419600"/>
          </a:xfrm>
        </p:spPr>
        <p:txBody>
          <a:bodyPr/>
          <a:lstStyle/>
          <a:p>
            <a:pPr marL="514350" indent="-457200">
              <a:lnSpc>
                <a:spcPct val="90000"/>
              </a:lnSpc>
              <a:defRPr/>
            </a:pPr>
            <a:r>
              <a:rPr lang="en-US" dirty="0" smtClean="0"/>
              <a:t>History and Current State of DO-254</a:t>
            </a:r>
          </a:p>
          <a:p>
            <a:pPr marL="514350" indent="-457200">
              <a:lnSpc>
                <a:spcPct val="90000"/>
              </a:lnSpc>
              <a:defRPr/>
            </a:pPr>
            <a:r>
              <a:rPr lang="en-US" dirty="0" smtClean="0"/>
              <a:t>DO-254 Compliance Overview</a:t>
            </a:r>
          </a:p>
          <a:p>
            <a:pPr marL="514350" indent="-457200">
              <a:lnSpc>
                <a:spcPct val="90000"/>
              </a:lnSpc>
              <a:defRPr/>
            </a:pPr>
            <a:r>
              <a:rPr lang="en-US" dirty="0" smtClean="0"/>
              <a:t>The Joys and Sorrows of DO-254 Compliance </a:t>
            </a:r>
          </a:p>
          <a:p>
            <a:pPr marL="514350" indent="-457200">
              <a:lnSpc>
                <a:spcPct val="90000"/>
              </a:lnSpc>
              <a:defRPr/>
            </a:pPr>
            <a:r>
              <a:rPr lang="en-US" dirty="0" smtClean="0"/>
              <a:t>Preparing for a Successful DO-254 Program</a:t>
            </a:r>
          </a:p>
          <a:p>
            <a:pPr marL="514350" indent="-457200">
              <a:lnSpc>
                <a:spcPct val="90000"/>
              </a:lnSpc>
              <a:defRPr/>
            </a:pPr>
            <a:r>
              <a:rPr lang="en-US" dirty="0" smtClean="0">
                <a:solidFill>
                  <a:srgbClr val="0000FF"/>
                </a:solidFill>
              </a:rPr>
              <a:t>Conclusion</a:t>
            </a:r>
          </a:p>
        </p:txBody>
      </p:sp>
      <p:sp>
        <p:nvSpPr>
          <p:cNvPr id="5" name="Slide Number Placeholder 4"/>
          <p:cNvSpPr txBox="1">
            <a:spLocks noGrp="1"/>
          </p:cNvSpPr>
          <p:nvPr/>
        </p:nvSpPr>
        <p:spPr bwMode="auto">
          <a:xfrm>
            <a:off x="1828800" y="6400800"/>
            <a:ext cx="1905000" cy="457200"/>
          </a:xfrm>
          <a:prstGeom prst="rect">
            <a:avLst/>
          </a:prstGeom>
          <a:noFill/>
          <a:ln>
            <a:miter lim="800000"/>
            <a:headEnd/>
            <a:tailEnd/>
          </a:ln>
        </p:spPr>
        <p:txBody>
          <a:bodyPr/>
          <a:lstStyle/>
          <a:p>
            <a:pPr>
              <a:defRPr/>
            </a:pPr>
            <a:endParaRPr lang="en-US" dirty="0">
              <a:latin typeface="+mn-lt"/>
            </a:endParaRPr>
          </a:p>
        </p:txBody>
      </p:sp>
      <p:sp>
        <p:nvSpPr>
          <p:cNvPr id="7" name="TextBox 6"/>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685800" y="1295400"/>
            <a:ext cx="7772400" cy="4499758"/>
          </a:xfrm>
        </p:spPr>
        <p:txBody>
          <a:bodyPr/>
          <a:lstStyle/>
          <a:p>
            <a:r>
              <a:rPr lang="en-US" dirty="0" smtClean="0"/>
              <a:t>DO-254 provides guidance for </a:t>
            </a:r>
            <a:r>
              <a:rPr lang="en-US" i="1" dirty="0" smtClean="0"/>
              <a:t>Design Assurance </a:t>
            </a:r>
            <a:r>
              <a:rPr lang="en-US" dirty="0" smtClean="0"/>
              <a:t>of airborne electronic hardware</a:t>
            </a:r>
          </a:p>
          <a:p>
            <a:r>
              <a:rPr lang="en-US" dirty="0" smtClean="0"/>
              <a:t>It is spreading from civil/commercial air to other similar industries including military</a:t>
            </a:r>
          </a:p>
          <a:p>
            <a:r>
              <a:rPr lang="en-US" dirty="0" smtClean="0"/>
              <a:t>DO-254 is like a double-edged sword</a:t>
            </a:r>
          </a:p>
          <a:p>
            <a:pPr lvl="1"/>
            <a:r>
              <a:rPr lang="en-US" dirty="0" smtClean="0"/>
              <a:t>It has its pros/cons, its advocates and its critics</a:t>
            </a:r>
          </a:p>
          <a:p>
            <a:r>
              <a:rPr lang="en-US" smtClean="0"/>
              <a:t>DO-254 is costly </a:t>
            </a:r>
            <a:r>
              <a:rPr lang="en-US" dirty="0" smtClean="0"/>
              <a:t>but valuable</a:t>
            </a:r>
          </a:p>
          <a:p>
            <a:pPr lvl="1"/>
            <a:r>
              <a:rPr lang="en-US" dirty="0" smtClean="0"/>
              <a:t>Costs can be reduced with experience and best practice</a:t>
            </a:r>
          </a:p>
          <a:p>
            <a:pPr lvl="1"/>
            <a:r>
              <a:rPr lang="en-US" dirty="0" smtClean="0"/>
              <a:t>Value can be both immeasurable and extendable</a:t>
            </a:r>
            <a:endParaRPr lang="en-US" dirty="0"/>
          </a:p>
        </p:txBody>
      </p:sp>
      <p:sp>
        <p:nvSpPr>
          <p:cNvPr id="4" name="Footer Placeholder 3"/>
          <p:cNvSpPr>
            <a:spLocks noGrp="1"/>
          </p:cNvSpPr>
          <p:nvPr>
            <p:ph type="ftr" sz="quarter" idx="10"/>
          </p:nvPr>
        </p:nvSpPr>
        <p:spPr/>
        <p:txBody>
          <a:bodyPr/>
          <a:lstStyle/>
          <a:p>
            <a:pPr>
              <a:defRPr/>
            </a:pPr>
            <a:r>
              <a:rPr lang="en-US" smtClean="0"/>
              <a:t>MEL, DO-254 Overview for MAPLD 2009</a:t>
            </a:r>
            <a:endParaRPr lang="en-US"/>
          </a:p>
        </p:txBody>
      </p:sp>
      <p:sp>
        <p:nvSpPr>
          <p:cNvPr id="5" name="Slide Number Placeholder 4"/>
          <p:cNvSpPr>
            <a:spLocks noGrp="1"/>
          </p:cNvSpPr>
          <p:nvPr>
            <p:ph type="sldNum" sz="quarter" idx="11"/>
          </p:nvPr>
        </p:nvSpPr>
        <p:spPr/>
        <p:txBody>
          <a:bodyPr/>
          <a:lstStyle/>
          <a:p>
            <a:pPr>
              <a:defRPr/>
            </a:pPr>
            <a:fld id="{8374FF88-8BD3-44B6-9143-2D5766C9342C}" type="slidenum">
              <a:rPr lang="en-US" smtClean="0"/>
              <a:pPr>
                <a:defRPr/>
              </a:pPr>
              <a:t>39</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7845801" y="0"/>
            <a:ext cx="1298199" cy="1298199"/>
          </a:xfrm>
          <a:prstGeom prst="rect">
            <a:avLst/>
          </a:prstGeom>
          <a:noFill/>
          <a:ln w="9525">
            <a:noFill/>
            <a:miter lim="800000"/>
            <a:headEnd/>
            <a:tailEnd/>
          </a:ln>
          <a:effectLst/>
        </p:spPr>
      </p:pic>
      <p:sp>
        <p:nvSpPr>
          <p:cNvPr id="9" name="Rectangle 8"/>
          <p:cNvSpPr/>
          <p:nvPr/>
        </p:nvSpPr>
        <p:spPr bwMode="auto">
          <a:xfrm rot="21427528">
            <a:off x="8483785" y="769152"/>
            <a:ext cx="267388" cy="201366"/>
          </a:xfrm>
          <a:prstGeom prst="rect">
            <a:avLst/>
          </a:prstGeom>
          <a:solidFill>
            <a:schemeClr val="bg1"/>
          </a:solidFill>
          <a:ln w="3175" cap="flat" cmpd="sng" algn="ctr">
            <a:solidFill>
              <a:schemeClr val="tx1"/>
            </a:solidFill>
            <a:prstDash val="solid"/>
            <a:round/>
            <a:headEnd type="none" w="sm" len="sm"/>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8" name="Rectangle 7"/>
          <p:cNvSpPr/>
          <p:nvPr/>
        </p:nvSpPr>
        <p:spPr bwMode="auto">
          <a:xfrm rot="21408137">
            <a:off x="8413487" y="762796"/>
            <a:ext cx="418318" cy="206837"/>
          </a:xfrm>
          <a:prstGeom prst="rect">
            <a:avLst/>
          </a:prstGeom>
          <a:noFill/>
          <a:ln w="12700" cap="flat" cmpd="sng" algn="ctr">
            <a:noFill/>
            <a:prstDash val="solid"/>
            <a:round/>
            <a:headEnd type="none" w="sm" len="sm"/>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254</a:t>
            </a:r>
          </a:p>
        </p:txBody>
      </p:sp>
      <p:sp>
        <p:nvSpPr>
          <p:cNvPr id="10" name="TextBox 9"/>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ftr" sz="quarter" idx="10"/>
          </p:nvPr>
        </p:nvSpPr>
        <p:spPr>
          <a:noFill/>
        </p:spPr>
        <p:txBody>
          <a:bodyPr/>
          <a:lstStyle/>
          <a:p>
            <a:r>
              <a:rPr lang="en-US" smtClean="0"/>
              <a:t>MEL, DO-254 Overview for MAPLD 2009</a:t>
            </a:r>
          </a:p>
        </p:txBody>
      </p:sp>
      <p:sp>
        <p:nvSpPr>
          <p:cNvPr id="11267" name="Rectangle 6"/>
          <p:cNvSpPr>
            <a:spLocks noGrp="1" noChangeArrowheads="1"/>
          </p:cNvSpPr>
          <p:nvPr>
            <p:ph type="sldNum" sz="quarter" idx="11"/>
          </p:nvPr>
        </p:nvSpPr>
        <p:spPr>
          <a:noFill/>
        </p:spPr>
        <p:txBody>
          <a:bodyPr/>
          <a:lstStyle/>
          <a:p>
            <a:fld id="{C5B62816-5B77-4C38-B715-A0F7677B81D4}" type="slidenum">
              <a:rPr lang="en-US" smtClean="0"/>
              <a:pPr/>
              <a:t>4</a:t>
            </a:fld>
            <a:endParaRPr lang="en-US" smtClean="0"/>
          </a:p>
        </p:txBody>
      </p:sp>
      <p:pic>
        <p:nvPicPr>
          <p:cNvPr id="308226" name="Picture 2"/>
          <p:cNvPicPr>
            <a:picLocks noChangeAspect="1" noChangeArrowheads="1"/>
          </p:cNvPicPr>
          <p:nvPr/>
        </p:nvPicPr>
        <p:blipFill>
          <a:blip r:embed="rId2"/>
          <a:srcRect/>
          <a:stretch>
            <a:fillRect/>
          </a:stretch>
        </p:blipFill>
        <p:spPr bwMode="auto">
          <a:xfrm>
            <a:off x="260350" y="889226"/>
            <a:ext cx="1096963" cy="1492250"/>
          </a:xfrm>
          <a:prstGeom prst="rect">
            <a:avLst/>
          </a:prstGeom>
          <a:noFill/>
          <a:ln w="9525">
            <a:noFill/>
            <a:miter lim="800000"/>
            <a:headEnd/>
            <a:tailEnd/>
          </a:ln>
        </p:spPr>
      </p:pic>
      <p:sp>
        <p:nvSpPr>
          <p:cNvPr id="11269" name="Rectangle 3"/>
          <p:cNvSpPr>
            <a:spLocks noGrp="1" noChangeArrowheads="1"/>
          </p:cNvSpPr>
          <p:nvPr>
            <p:ph type="title"/>
          </p:nvPr>
        </p:nvSpPr>
        <p:spPr/>
        <p:txBody>
          <a:bodyPr/>
          <a:lstStyle/>
          <a:p>
            <a:r>
              <a:rPr lang="en-US" smtClean="0"/>
              <a:t>       Policy, Documents and Certification</a:t>
            </a:r>
          </a:p>
        </p:txBody>
      </p:sp>
      <p:sp>
        <p:nvSpPr>
          <p:cNvPr id="308228" name="Rectangle 4"/>
          <p:cNvSpPr>
            <a:spLocks noGrp="1" noChangeArrowheads="1"/>
          </p:cNvSpPr>
          <p:nvPr>
            <p:ph type="body" idx="1"/>
          </p:nvPr>
        </p:nvSpPr>
        <p:spPr>
          <a:xfrm>
            <a:off x="1371600" y="1540101"/>
            <a:ext cx="7086600" cy="355600"/>
          </a:xfrm>
        </p:spPr>
        <p:txBody>
          <a:bodyPr/>
          <a:lstStyle/>
          <a:p>
            <a:pPr>
              <a:lnSpc>
                <a:spcPct val="80000"/>
              </a:lnSpc>
            </a:pPr>
            <a:r>
              <a:rPr lang="en-US" sz="2000" smtClean="0"/>
              <a:t>Industry organization (90’s)</a:t>
            </a:r>
          </a:p>
        </p:txBody>
      </p:sp>
      <p:sp>
        <p:nvSpPr>
          <p:cNvPr id="308229" name="Document"/>
          <p:cNvSpPr>
            <a:spLocks noEditPoints="1" noChangeArrowheads="1"/>
          </p:cNvSpPr>
          <p:nvPr/>
        </p:nvSpPr>
        <p:spPr bwMode="auto">
          <a:xfrm>
            <a:off x="542925" y="2070326"/>
            <a:ext cx="971550" cy="9461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400" b="1">
                <a:solidFill>
                  <a:schemeClr val="tx1"/>
                </a:solidFill>
                <a:effectLst/>
                <a:latin typeface="Comic Sans MS" pitchFamily="66" charset="0"/>
              </a:rPr>
              <a:t>RTCA / DO-254</a:t>
            </a:r>
          </a:p>
        </p:txBody>
      </p:sp>
      <p:sp>
        <p:nvSpPr>
          <p:cNvPr id="308230" name="Document"/>
          <p:cNvSpPr>
            <a:spLocks noEditPoints="1" noChangeArrowheads="1"/>
          </p:cNvSpPr>
          <p:nvPr/>
        </p:nvSpPr>
        <p:spPr bwMode="auto">
          <a:xfrm>
            <a:off x="1000125" y="2794226"/>
            <a:ext cx="971550" cy="9461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400" b="1">
                <a:solidFill>
                  <a:schemeClr val="tx1"/>
                </a:solidFill>
                <a:effectLst/>
                <a:latin typeface="Comic Sans MS" pitchFamily="66" charset="0"/>
              </a:rPr>
              <a:t>AC20-152</a:t>
            </a:r>
          </a:p>
        </p:txBody>
      </p:sp>
      <p:sp>
        <p:nvSpPr>
          <p:cNvPr id="308231" name="Text Box 7"/>
          <p:cNvSpPr txBox="1">
            <a:spLocks noChangeArrowheads="1"/>
          </p:cNvSpPr>
          <p:nvPr/>
        </p:nvSpPr>
        <p:spPr bwMode="auto">
          <a:xfrm>
            <a:off x="492125" y="1668689"/>
            <a:ext cx="661988" cy="304800"/>
          </a:xfrm>
          <a:prstGeom prst="rect">
            <a:avLst/>
          </a:prstGeom>
          <a:noFill/>
          <a:ln w="9525">
            <a:noFill/>
            <a:miter lim="800000"/>
            <a:headEnd/>
            <a:tailEnd/>
          </a:ln>
        </p:spPr>
        <p:txBody>
          <a:bodyPr wrap="none">
            <a:spAutoFit/>
          </a:bodyPr>
          <a:lstStyle/>
          <a:p>
            <a:r>
              <a:rPr lang="en-US" sz="1400" b="1">
                <a:effectLst/>
                <a:latin typeface="Comic Sans MS" pitchFamily="66" charset="0"/>
              </a:rPr>
              <a:t>RTCA</a:t>
            </a:r>
          </a:p>
        </p:txBody>
      </p:sp>
      <p:sp>
        <p:nvSpPr>
          <p:cNvPr id="308232" name="Rectangle 8"/>
          <p:cNvSpPr>
            <a:spLocks noChangeArrowheads="1"/>
          </p:cNvSpPr>
          <p:nvPr/>
        </p:nvSpPr>
        <p:spPr bwMode="auto">
          <a:xfrm>
            <a:off x="1663700" y="2225901"/>
            <a:ext cx="7086600" cy="355600"/>
          </a:xfrm>
          <a:prstGeom prst="rect">
            <a:avLst/>
          </a:prstGeom>
          <a:noFill/>
          <a:ln w="9525">
            <a:noFill/>
            <a:miter lim="800000"/>
            <a:headEnd/>
            <a:tailEnd/>
          </a:ln>
        </p:spPr>
        <p:txBody>
          <a:bodyPr/>
          <a:lstStyle/>
          <a:p>
            <a:pPr marL="342900" indent="-342900">
              <a:lnSpc>
                <a:spcPct val="80000"/>
              </a:lnSpc>
              <a:spcBef>
                <a:spcPct val="20000"/>
              </a:spcBef>
              <a:buClr>
                <a:srgbClr val="0000FF"/>
              </a:buClr>
              <a:buSzPct val="65000"/>
              <a:buFont typeface="Monotype Sorts" pitchFamily="2" charset="2"/>
              <a:buChar char="n"/>
            </a:pPr>
            <a:r>
              <a:rPr lang="en-US" sz="2000" b="1">
                <a:solidFill>
                  <a:schemeClr val="tx1"/>
                </a:solidFill>
                <a:effectLst/>
              </a:rPr>
              <a:t>Product (a standard) developed by the RTCA committee, available via </a:t>
            </a:r>
            <a:r>
              <a:rPr lang="en-US" sz="2000" b="1">
                <a:solidFill>
                  <a:schemeClr val="tx1"/>
                </a:solidFill>
                <a:effectLst/>
                <a:hlinkClick r:id="rId3"/>
              </a:rPr>
              <a:t>www.rtca.org</a:t>
            </a:r>
            <a:r>
              <a:rPr lang="en-US" sz="2000" b="1">
                <a:solidFill>
                  <a:schemeClr val="tx1"/>
                </a:solidFill>
                <a:effectLst/>
              </a:rPr>
              <a:t> (2000)</a:t>
            </a:r>
          </a:p>
        </p:txBody>
      </p:sp>
      <p:sp>
        <p:nvSpPr>
          <p:cNvPr id="308233" name="Rectangle 9"/>
          <p:cNvSpPr>
            <a:spLocks noChangeArrowheads="1"/>
          </p:cNvSpPr>
          <p:nvPr/>
        </p:nvSpPr>
        <p:spPr bwMode="auto">
          <a:xfrm>
            <a:off x="2108200" y="2937101"/>
            <a:ext cx="7086600" cy="355600"/>
          </a:xfrm>
          <a:prstGeom prst="rect">
            <a:avLst/>
          </a:prstGeom>
          <a:noFill/>
          <a:ln w="9525">
            <a:noFill/>
            <a:miter lim="800000"/>
            <a:headEnd/>
            <a:tailEnd/>
          </a:ln>
        </p:spPr>
        <p:txBody>
          <a:bodyPr/>
          <a:lstStyle/>
          <a:p>
            <a:pPr marL="342900" indent="-342900">
              <a:lnSpc>
                <a:spcPct val="80000"/>
              </a:lnSpc>
              <a:spcBef>
                <a:spcPct val="20000"/>
              </a:spcBef>
              <a:buClr>
                <a:srgbClr val="0000FF"/>
              </a:buClr>
              <a:buSzPct val="65000"/>
              <a:buFont typeface="Monotype Sorts" pitchFamily="2" charset="2"/>
              <a:buChar char="n"/>
            </a:pPr>
            <a:r>
              <a:rPr lang="en-US" sz="2000" b="1">
                <a:solidFill>
                  <a:schemeClr val="tx1"/>
                </a:solidFill>
                <a:effectLst/>
              </a:rPr>
              <a:t>FAA advisory that scopes and puts DO-254 into effect (2005)</a:t>
            </a:r>
          </a:p>
        </p:txBody>
      </p:sp>
      <p:sp>
        <p:nvSpPr>
          <p:cNvPr id="308234" name="Document"/>
          <p:cNvSpPr>
            <a:spLocks noEditPoints="1" noChangeArrowheads="1"/>
          </p:cNvSpPr>
          <p:nvPr/>
        </p:nvSpPr>
        <p:spPr bwMode="auto">
          <a:xfrm>
            <a:off x="1457325" y="3441926"/>
            <a:ext cx="971550" cy="9461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400" b="1">
                <a:solidFill>
                  <a:schemeClr val="tx1"/>
                </a:solidFill>
                <a:effectLst/>
                <a:latin typeface="Comic Sans MS" pitchFamily="66" charset="0"/>
              </a:rPr>
              <a:t>Order 8110.</a:t>
            </a:r>
            <a:br>
              <a:rPr lang="en-US" sz="1400" b="1">
                <a:solidFill>
                  <a:schemeClr val="tx1"/>
                </a:solidFill>
                <a:effectLst/>
                <a:latin typeface="Comic Sans MS" pitchFamily="66" charset="0"/>
              </a:rPr>
            </a:br>
            <a:r>
              <a:rPr lang="en-US" sz="1400" b="1">
                <a:solidFill>
                  <a:schemeClr val="tx1"/>
                </a:solidFill>
                <a:effectLst/>
                <a:latin typeface="Comic Sans MS" pitchFamily="66" charset="0"/>
              </a:rPr>
              <a:t>105</a:t>
            </a:r>
          </a:p>
        </p:txBody>
      </p:sp>
      <p:sp>
        <p:nvSpPr>
          <p:cNvPr id="308235" name="Rectangle 11"/>
          <p:cNvSpPr>
            <a:spLocks noChangeArrowheads="1"/>
          </p:cNvSpPr>
          <p:nvPr/>
        </p:nvSpPr>
        <p:spPr bwMode="auto">
          <a:xfrm>
            <a:off x="2565400" y="3520406"/>
            <a:ext cx="7086600" cy="355600"/>
          </a:xfrm>
          <a:prstGeom prst="rect">
            <a:avLst/>
          </a:prstGeom>
          <a:noFill/>
          <a:ln w="9525">
            <a:noFill/>
            <a:miter lim="800000"/>
            <a:headEnd/>
            <a:tailEnd/>
          </a:ln>
        </p:spPr>
        <p:txBody>
          <a:bodyPr/>
          <a:lstStyle/>
          <a:p>
            <a:pPr marL="342900" indent="-342900">
              <a:lnSpc>
                <a:spcPct val="80000"/>
              </a:lnSpc>
              <a:spcBef>
                <a:spcPct val="20000"/>
              </a:spcBef>
              <a:buClr>
                <a:srgbClr val="0000FF"/>
              </a:buClr>
              <a:buSzPct val="65000"/>
              <a:buFont typeface="Monotype Sorts" pitchFamily="2" charset="2"/>
              <a:buChar char="n"/>
            </a:pPr>
            <a:r>
              <a:rPr lang="en-US" sz="2000" b="1" dirty="0">
                <a:solidFill>
                  <a:schemeClr val="tx1"/>
                </a:solidFill>
                <a:effectLst/>
              </a:rPr>
              <a:t>FAA order that clarifies some DO-254 ambiguities</a:t>
            </a:r>
            <a:br>
              <a:rPr lang="en-US" sz="2000" b="1" dirty="0">
                <a:solidFill>
                  <a:schemeClr val="tx1"/>
                </a:solidFill>
                <a:effectLst/>
              </a:rPr>
            </a:br>
            <a:r>
              <a:rPr lang="en-US" sz="2000" b="1" dirty="0">
                <a:solidFill>
                  <a:schemeClr val="tx1"/>
                </a:solidFill>
                <a:effectLst/>
              </a:rPr>
              <a:t> from CAST papers 27-30 (2008)</a:t>
            </a:r>
          </a:p>
        </p:txBody>
      </p:sp>
      <p:sp>
        <p:nvSpPr>
          <p:cNvPr id="308236" name="Document"/>
          <p:cNvSpPr>
            <a:spLocks noEditPoints="1" noChangeArrowheads="1"/>
          </p:cNvSpPr>
          <p:nvPr/>
        </p:nvSpPr>
        <p:spPr bwMode="auto">
          <a:xfrm>
            <a:off x="1851025" y="4229326"/>
            <a:ext cx="971550" cy="9461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400" b="1" dirty="0">
                <a:solidFill>
                  <a:schemeClr val="tx1"/>
                </a:solidFill>
                <a:effectLst/>
                <a:latin typeface="Comic Sans MS" pitchFamily="66" charset="0"/>
              </a:rPr>
              <a:t>A</a:t>
            </a:r>
            <a:r>
              <a:rPr lang="en-US" sz="1400" b="1" dirty="0" smtClean="0">
                <a:solidFill>
                  <a:schemeClr val="tx1"/>
                </a:solidFill>
                <a:effectLst/>
                <a:latin typeface="Comic Sans MS" pitchFamily="66" charset="0"/>
              </a:rPr>
              <a:t>EH </a:t>
            </a:r>
            <a:r>
              <a:rPr lang="en-US" sz="1400" b="1" dirty="0">
                <a:solidFill>
                  <a:schemeClr val="tx1"/>
                </a:solidFill>
                <a:effectLst/>
                <a:latin typeface="Comic Sans MS" pitchFamily="66" charset="0"/>
              </a:rPr>
              <a:t>Job Aid</a:t>
            </a:r>
          </a:p>
        </p:txBody>
      </p:sp>
      <p:sp>
        <p:nvSpPr>
          <p:cNvPr id="308237" name="Rectangle 13"/>
          <p:cNvSpPr>
            <a:spLocks noChangeArrowheads="1"/>
          </p:cNvSpPr>
          <p:nvPr/>
        </p:nvSpPr>
        <p:spPr bwMode="auto">
          <a:xfrm>
            <a:off x="2959099" y="4372201"/>
            <a:ext cx="5940201" cy="431800"/>
          </a:xfrm>
          <a:prstGeom prst="rect">
            <a:avLst/>
          </a:prstGeom>
          <a:noFill/>
          <a:ln w="9525">
            <a:noFill/>
            <a:miter lim="800000"/>
            <a:headEnd/>
            <a:tailEnd/>
          </a:ln>
        </p:spPr>
        <p:txBody>
          <a:bodyPr/>
          <a:lstStyle/>
          <a:p>
            <a:pPr marL="342900" indent="-342900">
              <a:lnSpc>
                <a:spcPct val="80000"/>
              </a:lnSpc>
              <a:spcBef>
                <a:spcPct val="20000"/>
              </a:spcBef>
              <a:buClr>
                <a:srgbClr val="0000FF"/>
              </a:buClr>
              <a:buSzPct val="65000"/>
              <a:buFont typeface="Monotype Sorts" pitchFamily="2" charset="2"/>
              <a:buChar char="n"/>
            </a:pPr>
            <a:r>
              <a:rPr lang="en-US" sz="2000" b="1" dirty="0">
                <a:solidFill>
                  <a:schemeClr val="tx1"/>
                </a:solidFill>
                <a:effectLst/>
              </a:rPr>
              <a:t>FAA guide for </a:t>
            </a:r>
            <a:r>
              <a:rPr lang="en-US" sz="2000" b="1" dirty="0" smtClean="0">
                <a:solidFill>
                  <a:schemeClr val="tx1"/>
                </a:solidFill>
                <a:effectLst/>
              </a:rPr>
              <a:t>cert authorities “Conducting Airborne Electronic Hardware Reviews” (2008</a:t>
            </a:r>
            <a:r>
              <a:rPr lang="en-US" sz="2000" b="1" dirty="0">
                <a:solidFill>
                  <a:schemeClr val="tx1"/>
                </a:solidFill>
                <a:effectLst/>
              </a:rPr>
              <a:t>)</a:t>
            </a:r>
          </a:p>
        </p:txBody>
      </p:sp>
      <p:sp>
        <p:nvSpPr>
          <p:cNvPr id="308238" name="Document"/>
          <p:cNvSpPr>
            <a:spLocks noEditPoints="1" noChangeArrowheads="1"/>
          </p:cNvSpPr>
          <p:nvPr/>
        </p:nvSpPr>
        <p:spPr bwMode="auto">
          <a:xfrm>
            <a:off x="2397125" y="4940526"/>
            <a:ext cx="971550" cy="9461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400" b="1" dirty="0">
                <a:solidFill>
                  <a:schemeClr val="tx1"/>
                </a:solidFill>
                <a:effectLst/>
                <a:latin typeface="Comic Sans MS" pitchFamily="66" charset="0"/>
              </a:rPr>
              <a:t>CFR </a:t>
            </a:r>
            <a:br>
              <a:rPr lang="en-US" sz="1400" b="1" dirty="0">
                <a:solidFill>
                  <a:schemeClr val="tx1"/>
                </a:solidFill>
                <a:effectLst/>
                <a:latin typeface="Comic Sans MS" pitchFamily="66" charset="0"/>
              </a:rPr>
            </a:br>
            <a:r>
              <a:rPr lang="en-US" sz="1400" b="1" dirty="0">
                <a:solidFill>
                  <a:schemeClr val="tx1"/>
                </a:solidFill>
                <a:effectLst/>
                <a:latin typeface="Comic Sans MS" pitchFamily="66" charset="0"/>
              </a:rPr>
              <a:t>Title </a:t>
            </a:r>
            <a:r>
              <a:rPr lang="en-US" sz="1400" b="1" dirty="0" smtClean="0">
                <a:solidFill>
                  <a:schemeClr val="tx1"/>
                </a:solidFill>
                <a:effectLst/>
                <a:latin typeface="Comic Sans MS" pitchFamily="66" charset="0"/>
              </a:rPr>
              <a:t>14</a:t>
            </a:r>
            <a:br>
              <a:rPr lang="en-US" sz="1400" b="1" dirty="0" smtClean="0">
                <a:solidFill>
                  <a:schemeClr val="tx1"/>
                </a:solidFill>
                <a:effectLst/>
                <a:latin typeface="Comic Sans MS" pitchFamily="66" charset="0"/>
              </a:rPr>
            </a:br>
            <a:r>
              <a:rPr lang="en-US" sz="1400" b="1" dirty="0" smtClean="0">
                <a:solidFill>
                  <a:schemeClr val="tx1"/>
                </a:solidFill>
                <a:effectLst/>
                <a:latin typeface="Comic Sans MS" pitchFamily="66" charset="0"/>
              </a:rPr>
              <a:t>23, 25, 27, 29</a:t>
            </a:r>
            <a:endParaRPr lang="en-US" sz="1400" b="1" dirty="0">
              <a:solidFill>
                <a:schemeClr val="tx1"/>
              </a:solidFill>
              <a:effectLst/>
              <a:latin typeface="Comic Sans MS" pitchFamily="66" charset="0"/>
            </a:endParaRPr>
          </a:p>
        </p:txBody>
      </p:sp>
      <p:sp>
        <p:nvSpPr>
          <p:cNvPr id="308239" name="Rectangle 15"/>
          <p:cNvSpPr>
            <a:spLocks noChangeArrowheads="1"/>
          </p:cNvSpPr>
          <p:nvPr/>
        </p:nvSpPr>
        <p:spPr bwMode="auto">
          <a:xfrm>
            <a:off x="3492500" y="5121501"/>
            <a:ext cx="5600700" cy="431800"/>
          </a:xfrm>
          <a:prstGeom prst="rect">
            <a:avLst/>
          </a:prstGeom>
          <a:noFill/>
          <a:ln w="9525">
            <a:noFill/>
            <a:miter lim="800000"/>
            <a:headEnd/>
            <a:tailEnd/>
          </a:ln>
        </p:spPr>
        <p:txBody>
          <a:bodyPr/>
          <a:lstStyle/>
          <a:p>
            <a:pPr marL="342900" indent="-342900">
              <a:lnSpc>
                <a:spcPct val="80000"/>
              </a:lnSpc>
              <a:spcBef>
                <a:spcPct val="20000"/>
              </a:spcBef>
              <a:buClr>
                <a:srgbClr val="0000FF"/>
              </a:buClr>
              <a:buSzPct val="65000"/>
              <a:buFont typeface="Monotype Sorts" pitchFamily="2" charset="2"/>
              <a:buChar char="n"/>
            </a:pPr>
            <a:r>
              <a:rPr lang="en-US" sz="2000" b="1">
                <a:solidFill>
                  <a:schemeClr val="tx1"/>
                </a:solidFill>
                <a:effectLst/>
              </a:rPr>
              <a:t>Federal rules guiding aviation and space programs that require a device to </a:t>
            </a:r>
            <a:br>
              <a:rPr lang="en-US" sz="2000" b="1">
                <a:solidFill>
                  <a:schemeClr val="tx1"/>
                </a:solidFill>
                <a:effectLst/>
              </a:rPr>
            </a:br>
            <a:r>
              <a:rPr lang="en-US" sz="2000" b="1">
                <a:solidFill>
                  <a:schemeClr val="tx1"/>
                </a:solidFill>
                <a:effectLst/>
              </a:rPr>
              <a:t>“perform its intended function”</a:t>
            </a:r>
          </a:p>
        </p:txBody>
      </p:sp>
      <p:sp>
        <p:nvSpPr>
          <p:cNvPr id="18" name="TextBox 17"/>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2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2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822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82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82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82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82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82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82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82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82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82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8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8" grpId="0" build="p"/>
      <p:bldP spid="308229" grpId="0" animBg="1"/>
      <p:bldP spid="308230" grpId="0" animBg="1"/>
      <p:bldP spid="308231" grpId="0"/>
      <p:bldP spid="308232" grpId="0"/>
      <p:bldP spid="308233" grpId="0"/>
      <p:bldP spid="308234" grpId="0" animBg="1"/>
      <p:bldP spid="308235" grpId="0"/>
      <p:bldP spid="308236" grpId="0" animBg="1"/>
      <p:bldP spid="308237" grpId="0"/>
      <p:bldP spid="308238" grpId="0" animBg="1"/>
      <p:bldP spid="30823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ftr" sz="quarter" idx="10"/>
          </p:nvPr>
        </p:nvSpPr>
        <p:spPr>
          <a:noFill/>
        </p:spPr>
        <p:txBody>
          <a:bodyPr/>
          <a:lstStyle/>
          <a:p>
            <a:r>
              <a:rPr lang="en-US" smtClean="0"/>
              <a:t>Mentor's DO-254 Solutions</a:t>
            </a:r>
          </a:p>
        </p:txBody>
      </p:sp>
      <p:sp>
        <p:nvSpPr>
          <p:cNvPr id="65539" name="Rectangle 6"/>
          <p:cNvSpPr>
            <a:spLocks noGrp="1" noChangeArrowheads="1"/>
          </p:cNvSpPr>
          <p:nvPr>
            <p:ph type="sldNum" sz="quarter" idx="11"/>
          </p:nvPr>
        </p:nvSpPr>
        <p:spPr>
          <a:noFill/>
        </p:spPr>
        <p:txBody>
          <a:bodyPr/>
          <a:lstStyle/>
          <a:p>
            <a:fld id="{033FA662-A3D5-42A3-B781-4A5A57AEE117}" type="slidenum">
              <a:rPr lang="en-US" smtClean="0"/>
              <a:pPr/>
              <a:t>40</a:t>
            </a:fld>
            <a:endParaRPr lang="en-US" smtClean="0"/>
          </a:p>
        </p:txBody>
      </p:sp>
      <p:sp>
        <p:nvSpPr>
          <p:cNvPr id="4" name="Slide Number Placeholder 2"/>
          <p:cNvSpPr txBox="1">
            <a:spLocks noGrp="1"/>
          </p:cNvSpPr>
          <p:nvPr/>
        </p:nvSpPr>
        <p:spPr bwMode="auto">
          <a:xfrm>
            <a:off x="1828800" y="6400800"/>
            <a:ext cx="1905000" cy="457200"/>
          </a:xfrm>
          <a:prstGeom prst="rect">
            <a:avLst/>
          </a:prstGeom>
          <a:noFill/>
          <a:ln>
            <a:miter lim="800000"/>
            <a:headEnd/>
            <a:tailEnd/>
          </a:ln>
        </p:spPr>
        <p:txBody>
          <a:bodyPr/>
          <a:lstStyle/>
          <a:p>
            <a:pPr>
              <a:defRPr/>
            </a:pPr>
            <a:fld id="{7D01E77B-6925-4B46-B185-5B502193B4D5}" type="slidenum">
              <a:rPr lang="en-US">
                <a:latin typeface="+mn-lt"/>
              </a:rPr>
              <a:pPr>
                <a:defRPr/>
              </a:pPr>
              <a:t>40</a:t>
            </a:fld>
            <a:endParaRPr lang="en-US">
              <a:latin typeface="+mn-lt"/>
            </a:endParaRPr>
          </a:p>
        </p:txBody>
      </p:sp>
      <p:pic>
        <p:nvPicPr>
          <p:cNvPr id="65541" name="Picture 2" descr="Closing page"/>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6" name="TextBox 5"/>
          <p:cNvSpPr txBox="1"/>
          <p:nvPr/>
        </p:nvSpPr>
        <p:spPr>
          <a:xfrm>
            <a:off x="1763486" y="5394960"/>
            <a:ext cx="5904565" cy="646331"/>
          </a:xfrm>
          <a:prstGeom prst="rect">
            <a:avLst/>
          </a:prstGeom>
          <a:noFill/>
        </p:spPr>
        <p:txBody>
          <a:bodyPr wrap="none" rtlCol="0">
            <a:spAutoFit/>
          </a:bodyPr>
          <a:lstStyle/>
          <a:p>
            <a:r>
              <a:rPr lang="en-US" sz="3600" u="sng" dirty="0" smtClean="0">
                <a:solidFill>
                  <a:schemeClr val="accent1">
                    <a:lumMod val="40000"/>
                    <a:lumOff val="60000"/>
                  </a:schemeClr>
                </a:solidFill>
                <a:latin typeface="+mj-lt"/>
              </a:rPr>
              <a:t>www.mentor.com/go/do-254</a:t>
            </a:r>
            <a:endParaRPr lang="en-US" sz="3600" u="sng" dirty="0">
              <a:solidFill>
                <a:schemeClr val="accent1">
                  <a:lumMod val="40000"/>
                  <a:lumOff val="60000"/>
                </a:schemeClr>
              </a:solidFill>
              <a:latin typeface="+mj-lt"/>
            </a:endParaRP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8763000" cy="914400"/>
          </a:xfrm>
        </p:spPr>
        <p:txBody>
          <a:bodyPr/>
          <a:lstStyle/>
          <a:p>
            <a:r>
              <a:rPr lang="en-US" dirty="0" smtClean="0"/>
              <a:t>More Mentor at MAPLD</a:t>
            </a:r>
            <a:endParaRPr lang="en-US" dirty="0"/>
          </a:p>
        </p:txBody>
      </p:sp>
      <p:graphicFrame>
        <p:nvGraphicFramePr>
          <p:cNvPr id="6" name="Content Placeholder 5"/>
          <p:cNvGraphicFramePr>
            <a:graphicFrameLocks noGrp="1"/>
          </p:cNvGraphicFramePr>
          <p:nvPr>
            <p:ph idx="1"/>
          </p:nvPr>
        </p:nvGraphicFramePr>
        <p:xfrm>
          <a:off x="228600" y="1005840"/>
          <a:ext cx="8671560" cy="5082870"/>
        </p:xfrm>
        <a:graphic>
          <a:graphicData uri="http://schemas.openxmlformats.org/drawingml/2006/table">
            <a:tbl>
              <a:tblPr firstRow="1" bandRow="1">
                <a:tableStyleId>{5C22544A-7EE6-4342-B048-85BDC9FD1C3A}</a:tableStyleId>
              </a:tblPr>
              <a:tblGrid>
                <a:gridCol w="5989320"/>
                <a:gridCol w="2682240"/>
              </a:tblGrid>
              <a:tr h="398839">
                <a:tc>
                  <a:txBody>
                    <a:bodyPr/>
                    <a:lstStyle/>
                    <a:p>
                      <a:r>
                        <a:rPr lang="en-US" dirty="0" smtClean="0"/>
                        <a:t>What</a:t>
                      </a:r>
                      <a:endParaRPr lang="en-US" dirty="0"/>
                    </a:p>
                  </a:txBody>
                  <a:tcPr/>
                </a:tc>
                <a:tc>
                  <a:txBody>
                    <a:bodyPr/>
                    <a:lstStyle/>
                    <a:p>
                      <a:r>
                        <a:rPr lang="en-US" dirty="0" smtClean="0"/>
                        <a:t>When</a:t>
                      </a:r>
                      <a:endParaRPr lang="en-US" dirty="0"/>
                    </a:p>
                  </a:txBody>
                  <a:tcPr/>
                </a:tc>
              </a:tr>
              <a:tr h="728921">
                <a:tc>
                  <a:txBody>
                    <a:bodyPr/>
                    <a:lstStyle/>
                    <a:p>
                      <a:r>
                        <a:rPr lang="en-US" dirty="0" smtClean="0"/>
                        <a:t>Exhibits – Information and demonstrations of Mentor’s FPGA design and verification solutions</a:t>
                      </a:r>
                      <a:endParaRPr lang="en-US" dirty="0"/>
                    </a:p>
                  </a:txBody>
                  <a:tcPr/>
                </a:tc>
                <a:tc>
                  <a:txBody>
                    <a:bodyPr/>
                    <a:lstStyle/>
                    <a:p>
                      <a:r>
                        <a:rPr lang="en-US" dirty="0" smtClean="0"/>
                        <a:t>Tuesday, 2:30-6:00pm</a:t>
                      </a:r>
                      <a:endParaRPr lang="en-US" dirty="0"/>
                    </a:p>
                  </a:txBody>
                  <a:tcPr/>
                </a:tc>
              </a:tr>
              <a:tr h="457200">
                <a:tc>
                  <a:txBody>
                    <a:bodyPr/>
                    <a:lstStyle/>
                    <a:p>
                      <a:r>
                        <a:rPr lang="en-US" baseline="0" dirty="0" smtClean="0"/>
                        <a:t>Avoiding Metastability in FPGA Devices (Poster session)</a:t>
                      </a:r>
                      <a:endParaRPr lang="en-US" dirty="0"/>
                    </a:p>
                  </a:txBody>
                  <a:tcPr/>
                </a:tc>
                <a:tc>
                  <a:txBody>
                    <a:bodyPr/>
                    <a:lstStyle/>
                    <a:p>
                      <a:r>
                        <a:rPr lang="en-US" dirty="0" smtClean="0"/>
                        <a:t>Wednesday, 3:10-6pm</a:t>
                      </a:r>
                      <a:endParaRPr lang="en-US" dirty="0"/>
                    </a:p>
                  </a:txBody>
                  <a:tcPr/>
                </a:tc>
              </a:tr>
              <a:tr h="426720">
                <a:tc>
                  <a:txBody>
                    <a:bodyPr/>
                    <a:lstStyle/>
                    <a:p>
                      <a:r>
                        <a:rPr lang="en-US" baseline="0" dirty="0" smtClean="0"/>
                        <a:t>A Requirements-Driven PLD Design Flow (Poster session)</a:t>
                      </a:r>
                      <a:endParaRPr lang="en-US" dirty="0"/>
                    </a:p>
                  </a:txBody>
                  <a:tcPr/>
                </a:tc>
                <a:tc>
                  <a:txBody>
                    <a:bodyPr/>
                    <a:lstStyle/>
                    <a:p>
                      <a:r>
                        <a:rPr lang="en-US" dirty="0" smtClean="0"/>
                        <a:t>Wednesday, 3:10-6pm</a:t>
                      </a:r>
                      <a:endParaRPr lang="en-US" dirty="0"/>
                    </a:p>
                  </a:txBody>
                  <a:tcPr/>
                </a:tc>
              </a:tr>
              <a:tr h="426720">
                <a:tc>
                  <a:txBody>
                    <a:bodyPr/>
                    <a:lstStyle/>
                    <a:p>
                      <a:r>
                        <a:rPr lang="en-US" dirty="0" smtClean="0"/>
                        <a:t>Architectural Analysis for Quantifying Trade-offs to Make</a:t>
                      </a:r>
                      <a:r>
                        <a:rPr lang="en-US" baseline="0" dirty="0" smtClean="0"/>
                        <a:t> the Right Decision for Implementation (Poster session)</a:t>
                      </a:r>
                      <a:endParaRPr lang="en-US" dirty="0"/>
                    </a:p>
                  </a:txBody>
                  <a:tcPr/>
                </a:tc>
                <a:tc>
                  <a:txBody>
                    <a:bodyPr/>
                    <a:lstStyle/>
                    <a:p>
                      <a:endParaRPr lang="en-US" dirty="0"/>
                    </a:p>
                  </a:txBody>
                  <a:tcPr/>
                </a:tc>
              </a:tr>
              <a:tr h="398839">
                <a:tc>
                  <a:txBody>
                    <a:bodyPr/>
                    <a:lstStyle/>
                    <a:p>
                      <a:r>
                        <a:rPr lang="en-US" dirty="0" smtClean="0"/>
                        <a:t>Vendor Independent SEE mitigation solution for FPGAs (Poster</a:t>
                      </a:r>
                      <a:r>
                        <a:rPr lang="en-US" baseline="0" dirty="0" smtClean="0"/>
                        <a:t> session)</a:t>
                      </a:r>
                      <a:endParaRPr lang="en-US" dirty="0"/>
                    </a:p>
                  </a:txBody>
                  <a:tcPr/>
                </a:tc>
                <a:tc>
                  <a:txBody>
                    <a:bodyPr/>
                    <a:lstStyle/>
                    <a:p>
                      <a:r>
                        <a:rPr lang="en-US" dirty="0" smtClean="0"/>
                        <a:t>Wednesday, 3:10-6pm</a:t>
                      </a:r>
                      <a:endParaRPr lang="en-US" dirty="0"/>
                    </a:p>
                  </a:txBody>
                  <a:tcPr/>
                </a:tc>
              </a:tr>
              <a:tr h="398839">
                <a:tc>
                  <a:txBody>
                    <a:bodyPr/>
                    <a:lstStyle/>
                    <a:p>
                      <a:r>
                        <a:rPr lang="en-US" dirty="0" smtClean="0"/>
                        <a:t>Synthesis</a:t>
                      </a:r>
                      <a:r>
                        <a:rPr lang="en-US" baseline="0" dirty="0" smtClean="0"/>
                        <a:t> of fault tolerant circuits for FSMs &amp; RAMs (Poster session)</a:t>
                      </a:r>
                      <a:endParaRPr lang="en-US" dirty="0"/>
                    </a:p>
                  </a:txBody>
                  <a:tcPr/>
                </a:tc>
                <a:tc>
                  <a:txBody>
                    <a:bodyPr/>
                    <a:lstStyle/>
                    <a:p>
                      <a:r>
                        <a:rPr lang="en-US" dirty="0" smtClean="0"/>
                        <a:t>Wednesday, 3:10-6pm</a:t>
                      </a:r>
                      <a:endParaRPr lang="en-US" dirty="0"/>
                    </a:p>
                  </a:txBody>
                  <a:tcPr/>
                </a:tc>
              </a:tr>
              <a:tr h="441830">
                <a:tc>
                  <a:txBody>
                    <a:bodyPr/>
                    <a:lstStyle/>
                    <a:p>
                      <a:r>
                        <a:rPr lang="en-US" dirty="0" smtClean="0"/>
                        <a:t>Formal Verification of Advanced Synthesis Options</a:t>
                      </a:r>
                      <a:endParaRPr lang="en-US" dirty="0"/>
                    </a:p>
                  </a:txBody>
                  <a:tcPr/>
                </a:tc>
                <a:tc>
                  <a:txBody>
                    <a:bodyPr/>
                    <a:lstStyle/>
                    <a:p>
                      <a:r>
                        <a:rPr lang="en-US" dirty="0" smtClean="0"/>
                        <a:t>Thursday, 9:00-9:20am</a:t>
                      </a:r>
                      <a:endParaRPr lang="en-US" dirty="0"/>
                    </a:p>
                  </a:txBody>
                  <a:tcPr/>
                </a:tc>
              </a:tr>
              <a:tr h="709120">
                <a:tc>
                  <a:txBody>
                    <a:bodyPr/>
                    <a:lstStyle/>
                    <a:p>
                      <a:r>
                        <a:rPr lang="en-US" dirty="0" smtClean="0"/>
                        <a:t>RTL and Synthesis Design Approach to Radiation-Hardened</a:t>
                      </a:r>
                      <a:r>
                        <a:rPr lang="en-US" baseline="0" dirty="0" smtClean="0"/>
                        <a:t> and Fail-Safe Targeted Applications</a:t>
                      </a:r>
                      <a:endParaRPr lang="en-US" dirty="0"/>
                    </a:p>
                  </a:txBody>
                  <a:tcPr/>
                </a:tc>
                <a:tc>
                  <a:txBody>
                    <a:bodyPr/>
                    <a:lstStyle/>
                    <a:p>
                      <a:r>
                        <a:rPr lang="en-US" dirty="0" smtClean="0"/>
                        <a:t>Thursday,</a:t>
                      </a:r>
                      <a:r>
                        <a:rPr lang="en-US" baseline="0" dirty="0" smtClean="0"/>
                        <a:t> 10:20-10:40am</a:t>
                      </a:r>
                      <a:endParaRPr lang="en-US" dirty="0"/>
                    </a:p>
                  </a:txBody>
                  <a:tcPr/>
                </a:tc>
              </a:tr>
            </a:tbl>
          </a:graphicData>
        </a:graphic>
      </p:graphicFrame>
      <p:sp>
        <p:nvSpPr>
          <p:cNvPr id="2" name="Footer Placeholder 1"/>
          <p:cNvSpPr>
            <a:spLocks noGrp="1"/>
          </p:cNvSpPr>
          <p:nvPr>
            <p:ph type="ftr" sz="quarter" idx="10"/>
          </p:nvPr>
        </p:nvSpPr>
        <p:spPr/>
        <p:txBody>
          <a:bodyPr/>
          <a:lstStyle/>
          <a:p>
            <a:pPr>
              <a:defRPr/>
            </a:pPr>
            <a:r>
              <a:rPr lang="en-US" smtClean="0"/>
              <a:t>MEL, DO-254 Overview for MAPLD 2009</a:t>
            </a:r>
            <a:endParaRPr lang="en-US"/>
          </a:p>
        </p:txBody>
      </p:sp>
      <p:sp>
        <p:nvSpPr>
          <p:cNvPr id="3" name="Slide Number Placeholder 2"/>
          <p:cNvSpPr>
            <a:spLocks noGrp="1"/>
          </p:cNvSpPr>
          <p:nvPr>
            <p:ph type="sldNum" sz="quarter" idx="11"/>
          </p:nvPr>
        </p:nvSpPr>
        <p:spPr/>
        <p:txBody>
          <a:bodyPr/>
          <a:lstStyle/>
          <a:p>
            <a:pPr>
              <a:defRPr/>
            </a:pPr>
            <a:fld id="{D524DE9D-4895-4151-9089-193AC0DB8654}" type="slidenum">
              <a:rPr lang="en-US" smtClean="0"/>
              <a:pPr>
                <a:defRPr/>
              </a:pPr>
              <a:t>41</a:t>
            </a:fld>
            <a:endParaRPr lang="en-US"/>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9"/>
          <p:cNvSpPr>
            <a:spLocks noGrp="1"/>
          </p:cNvSpPr>
          <p:nvPr>
            <p:ph type="title"/>
          </p:nvPr>
        </p:nvSpPr>
        <p:spPr/>
        <p:txBody>
          <a:bodyPr/>
          <a:lstStyle/>
          <a:p>
            <a:r>
              <a:rPr lang="en-US" smtClean="0"/>
              <a:t>So What’s Changed in the Last Year?</a:t>
            </a:r>
          </a:p>
        </p:txBody>
      </p:sp>
      <p:sp>
        <p:nvSpPr>
          <p:cNvPr id="12291" name="Footer Placeholder 1"/>
          <p:cNvSpPr>
            <a:spLocks noGrp="1"/>
          </p:cNvSpPr>
          <p:nvPr>
            <p:ph type="ftr" sz="quarter" idx="10"/>
          </p:nvPr>
        </p:nvSpPr>
        <p:spPr>
          <a:noFill/>
        </p:spPr>
        <p:txBody>
          <a:bodyPr/>
          <a:lstStyle/>
          <a:p>
            <a:r>
              <a:rPr lang="en-US" smtClean="0"/>
              <a:t>MEL, DO-254 Overview for MAPLD 2009</a:t>
            </a:r>
          </a:p>
        </p:txBody>
      </p:sp>
      <p:sp>
        <p:nvSpPr>
          <p:cNvPr id="12292" name="Slide Number Placeholder 2"/>
          <p:cNvSpPr>
            <a:spLocks noGrp="1"/>
          </p:cNvSpPr>
          <p:nvPr>
            <p:ph type="sldNum" sz="quarter" idx="11"/>
          </p:nvPr>
        </p:nvSpPr>
        <p:spPr>
          <a:noFill/>
        </p:spPr>
        <p:txBody>
          <a:bodyPr/>
          <a:lstStyle/>
          <a:p>
            <a:fld id="{D4E901FB-BFAC-4C80-A021-8F9E64D1FADF}" type="slidenum">
              <a:rPr lang="en-US" smtClean="0"/>
              <a:pPr/>
              <a:t>5</a:t>
            </a:fld>
            <a:endParaRPr lang="en-US" smtClean="0"/>
          </a:p>
        </p:txBody>
      </p:sp>
      <p:pic>
        <p:nvPicPr>
          <p:cNvPr id="12293" name="Picture 3"/>
          <p:cNvPicPr>
            <a:picLocks noChangeAspect="1" noChangeArrowheads="1"/>
          </p:cNvPicPr>
          <p:nvPr/>
        </p:nvPicPr>
        <p:blipFill>
          <a:blip r:embed="rId3"/>
          <a:srcRect/>
          <a:stretch>
            <a:fillRect/>
          </a:stretch>
        </p:blipFill>
        <p:spPr bwMode="auto">
          <a:xfrm>
            <a:off x="0" y="922338"/>
            <a:ext cx="9144000" cy="5891212"/>
          </a:xfrm>
          <a:prstGeom prst="rect">
            <a:avLst/>
          </a:prstGeom>
          <a:noFill/>
          <a:ln w="9525">
            <a:noFill/>
            <a:miter lim="800000"/>
            <a:headEnd/>
            <a:tailEnd/>
          </a:ln>
        </p:spPr>
      </p:pic>
      <p:sp>
        <p:nvSpPr>
          <p:cNvPr id="11" name="Rectangle 10"/>
          <p:cNvSpPr/>
          <p:nvPr/>
        </p:nvSpPr>
        <p:spPr>
          <a:xfrm>
            <a:off x="145811" y="4694040"/>
            <a:ext cx="1293944"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a:ln w="11430"/>
                <a:solidFill>
                  <a:srgbClr val="0000FF"/>
                </a:solidFill>
                <a:effectLst>
                  <a:outerShdw blurRad="50800" dist="39000" dir="5460000" algn="tl">
                    <a:srgbClr val="000000">
                      <a:alpha val="38000"/>
                    </a:srgbClr>
                  </a:outerShdw>
                </a:effectLst>
                <a:latin typeface="Comic Sans MS" pitchFamily="66" charset="0"/>
              </a:rPr>
              <a:t>Simple</a:t>
            </a:r>
            <a:br>
              <a:rPr lang="en-US" sz="2400" b="1" dirty="0">
                <a:ln w="11430"/>
                <a:solidFill>
                  <a:srgbClr val="0000FF"/>
                </a:solidFill>
                <a:effectLst>
                  <a:outerShdw blurRad="50800" dist="39000" dir="5460000" algn="tl">
                    <a:srgbClr val="000000">
                      <a:alpha val="38000"/>
                    </a:srgbClr>
                  </a:outerShdw>
                </a:effectLst>
                <a:latin typeface="Comic Sans MS" pitchFamily="66" charset="0"/>
              </a:rPr>
            </a:br>
            <a:r>
              <a:rPr lang="en-US" sz="2400" b="1" dirty="0">
                <a:ln w="11430"/>
                <a:solidFill>
                  <a:srgbClr val="0000FF"/>
                </a:solidFill>
                <a:effectLst>
                  <a:outerShdw blurRad="50800" dist="39000" dir="5460000" algn="tl">
                    <a:srgbClr val="000000">
                      <a:alpha val="38000"/>
                    </a:srgbClr>
                  </a:outerShdw>
                </a:effectLst>
                <a:latin typeface="Comic Sans MS" pitchFamily="66" charset="0"/>
              </a:rPr>
              <a:t>Devices</a:t>
            </a:r>
          </a:p>
        </p:txBody>
      </p:sp>
      <p:sp>
        <p:nvSpPr>
          <p:cNvPr id="12" name="Rectangle 11"/>
          <p:cNvSpPr/>
          <p:nvPr/>
        </p:nvSpPr>
        <p:spPr>
          <a:xfrm>
            <a:off x="1670794" y="5684058"/>
            <a:ext cx="965329"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a:ln w="11430"/>
                <a:solidFill>
                  <a:srgbClr val="0000FF"/>
                </a:solidFill>
                <a:effectLst>
                  <a:outerShdw blurRad="50800" dist="39000" dir="5460000" algn="tl">
                    <a:srgbClr val="000000">
                      <a:alpha val="38000"/>
                    </a:srgbClr>
                  </a:outerShdw>
                </a:effectLst>
                <a:latin typeface="Comic Sans MS" pitchFamily="66" charset="0"/>
              </a:rPr>
              <a:t>DAL*</a:t>
            </a:r>
            <a:br>
              <a:rPr lang="en-US" sz="2400" b="1" dirty="0">
                <a:ln w="11430"/>
                <a:solidFill>
                  <a:srgbClr val="0000FF"/>
                </a:solidFill>
                <a:effectLst>
                  <a:outerShdw blurRad="50800" dist="39000" dir="5460000" algn="tl">
                    <a:srgbClr val="000000">
                      <a:alpha val="38000"/>
                    </a:srgbClr>
                  </a:outerShdw>
                </a:effectLst>
                <a:latin typeface="Comic Sans MS" pitchFamily="66" charset="0"/>
              </a:rPr>
            </a:br>
            <a:r>
              <a:rPr lang="en-US" sz="2400" b="1" dirty="0">
                <a:ln w="11430"/>
                <a:solidFill>
                  <a:srgbClr val="0000FF"/>
                </a:solidFill>
                <a:effectLst>
                  <a:outerShdw blurRad="50800" dist="39000" dir="5460000" algn="tl">
                    <a:srgbClr val="000000">
                      <a:alpha val="38000"/>
                    </a:srgbClr>
                  </a:outerShdw>
                </a:effectLst>
                <a:latin typeface="Comic Sans MS" pitchFamily="66" charset="0"/>
              </a:rPr>
              <a:t>D-E</a:t>
            </a:r>
          </a:p>
        </p:txBody>
      </p:sp>
      <p:sp>
        <p:nvSpPr>
          <p:cNvPr id="14" name="Rectangle 13"/>
          <p:cNvSpPr/>
          <p:nvPr/>
        </p:nvSpPr>
        <p:spPr>
          <a:xfrm>
            <a:off x="6538027" y="4492617"/>
            <a:ext cx="1776448"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a:ln w="11430"/>
                <a:solidFill>
                  <a:srgbClr val="FFFF00"/>
                </a:solidFill>
                <a:effectLst>
                  <a:outerShdw blurRad="50800" dist="39000" dir="5460000" algn="tl">
                    <a:srgbClr val="000000">
                      <a:alpha val="38000"/>
                    </a:srgbClr>
                  </a:outerShdw>
                </a:effectLst>
                <a:latin typeface="Comic Sans MS" pitchFamily="66" charset="0"/>
              </a:rPr>
              <a:t>LRU</a:t>
            </a:r>
            <a:r>
              <a:rPr lang="en-US" sz="2400" b="1" dirty="0">
                <a:ln w="11430"/>
                <a:solidFill>
                  <a:srgbClr val="0000FF"/>
                </a:solidFill>
                <a:effectLst>
                  <a:outerShdw blurRad="50800" dist="39000" dir="5460000" algn="tl">
                    <a:srgbClr val="000000">
                      <a:alpha val="38000"/>
                    </a:srgbClr>
                  </a:outerShdw>
                </a:effectLst>
                <a:latin typeface="Comic Sans MS" pitchFamily="66" charset="0"/>
              </a:rPr>
              <a:t/>
            </a:r>
            <a:br>
              <a:rPr lang="en-US" sz="2400" b="1" dirty="0">
                <a:ln w="11430"/>
                <a:solidFill>
                  <a:srgbClr val="0000FF"/>
                </a:solidFill>
                <a:effectLst>
                  <a:outerShdw blurRad="50800" dist="39000" dir="5460000" algn="tl">
                    <a:srgbClr val="000000">
                      <a:alpha val="38000"/>
                    </a:srgbClr>
                  </a:outerShdw>
                </a:effectLst>
                <a:latin typeface="Comic Sans MS" pitchFamily="66" charset="0"/>
              </a:rPr>
            </a:br>
            <a:r>
              <a:rPr lang="en-US" sz="2400" b="1" dirty="0">
                <a:ln w="11430"/>
                <a:solidFill>
                  <a:srgbClr val="FFFF00"/>
                </a:solidFill>
                <a:effectLst>
                  <a:outerShdw blurRad="50800" dist="39000" dir="5460000" algn="tl">
                    <a:srgbClr val="000000">
                      <a:alpha val="38000"/>
                    </a:srgbClr>
                  </a:outerShdw>
                </a:effectLst>
                <a:latin typeface="Comic Sans MS" pitchFamily="66" charset="0"/>
              </a:rPr>
              <a:t>Compliance</a:t>
            </a:r>
          </a:p>
        </p:txBody>
      </p:sp>
      <p:pic>
        <p:nvPicPr>
          <p:cNvPr id="183304" name="Picture 8"/>
          <p:cNvPicPr>
            <a:picLocks noChangeAspect="1" noChangeArrowheads="1"/>
          </p:cNvPicPr>
          <p:nvPr/>
        </p:nvPicPr>
        <p:blipFill>
          <a:blip r:embed="rId4"/>
          <a:srcRect/>
          <a:stretch>
            <a:fillRect/>
          </a:stretch>
        </p:blipFill>
        <p:spPr bwMode="auto">
          <a:xfrm>
            <a:off x="0" y="898525"/>
            <a:ext cx="3100388" cy="1912938"/>
          </a:xfrm>
          <a:prstGeom prst="rect">
            <a:avLst/>
          </a:prstGeom>
          <a:noFill/>
          <a:ln w="9525">
            <a:noFill/>
            <a:miter lim="800000"/>
            <a:headEnd/>
            <a:tailEnd/>
          </a:ln>
        </p:spPr>
      </p:pic>
      <p:sp>
        <p:nvSpPr>
          <p:cNvPr id="16" name="Rectangle 15"/>
          <p:cNvSpPr/>
          <p:nvPr/>
        </p:nvSpPr>
        <p:spPr>
          <a:xfrm>
            <a:off x="653774" y="2055265"/>
            <a:ext cx="1348447" cy="46166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a:ln w="11430"/>
                <a:effectLst>
                  <a:outerShdw blurRad="50800" dist="39000" dir="5460000" algn="tl">
                    <a:srgbClr val="000000">
                      <a:alpha val="38000"/>
                    </a:srgbClr>
                  </a:outerShdw>
                </a:effectLst>
                <a:latin typeface="Comic Sans MS" pitchFamily="66" charset="0"/>
              </a:rPr>
              <a:t>Military</a:t>
            </a:r>
          </a:p>
        </p:txBody>
      </p:sp>
      <p:sp>
        <p:nvSpPr>
          <p:cNvPr id="17" name="Oval 16"/>
          <p:cNvSpPr/>
          <p:nvPr/>
        </p:nvSpPr>
        <p:spPr>
          <a:xfrm>
            <a:off x="77788" y="4537075"/>
            <a:ext cx="1406525" cy="12017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a:stCxn id="17" idx="1"/>
            <a:endCxn id="17" idx="5"/>
          </p:cNvCxnSpPr>
          <p:nvPr/>
        </p:nvCxnSpPr>
        <p:spPr>
          <a:xfrm rot="16200000" flipH="1">
            <a:off x="356395" y="4641056"/>
            <a:ext cx="849312" cy="993775"/>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412875" y="5411788"/>
            <a:ext cx="1406525" cy="120173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 name="Straight Connector 21"/>
          <p:cNvCxnSpPr>
            <a:stCxn id="21" idx="1"/>
            <a:endCxn id="21" idx="5"/>
          </p:cNvCxnSpPr>
          <p:nvPr/>
        </p:nvCxnSpPr>
        <p:spPr>
          <a:xfrm rot="16200000" flipH="1">
            <a:off x="1691481" y="5515769"/>
            <a:ext cx="849313" cy="993775"/>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23"/>
          <p:cNvGrpSpPr>
            <a:grpSpLocks/>
          </p:cNvGrpSpPr>
          <p:nvPr/>
        </p:nvGrpSpPr>
        <p:grpSpPr bwMode="auto">
          <a:xfrm>
            <a:off x="5038725" y="4344988"/>
            <a:ext cx="1485900" cy="2459037"/>
            <a:chOff x="2693284" y="5098098"/>
            <a:chExt cx="1486304" cy="1759902"/>
          </a:xfrm>
        </p:grpSpPr>
        <p:sp>
          <p:nvSpPr>
            <p:cNvPr id="13" name="Rectangle 12"/>
            <p:cNvSpPr/>
            <p:nvPr/>
          </p:nvSpPr>
          <p:spPr>
            <a:xfrm>
              <a:off x="2693284" y="5098098"/>
              <a:ext cx="1486304" cy="59491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a:ln w="11430"/>
                  <a:solidFill>
                    <a:schemeClr val="accent1">
                      <a:lumMod val="60000"/>
                      <a:lumOff val="40000"/>
                    </a:schemeClr>
                  </a:solidFill>
                  <a:effectLst>
                    <a:outerShdw blurRad="50800" dist="39000" dir="5460000" algn="tl">
                      <a:srgbClr val="000000">
                        <a:alpha val="38000"/>
                      </a:srgbClr>
                    </a:outerShdw>
                  </a:effectLst>
                  <a:latin typeface="Comic Sans MS" pitchFamily="66" charset="0"/>
                </a:rPr>
                <a:t>DER**</a:t>
              </a:r>
              <a:br>
                <a:rPr lang="en-US" sz="2400" b="1" dirty="0">
                  <a:ln w="11430"/>
                  <a:solidFill>
                    <a:schemeClr val="accent1">
                      <a:lumMod val="60000"/>
                      <a:lumOff val="40000"/>
                    </a:schemeClr>
                  </a:solidFill>
                  <a:effectLst>
                    <a:outerShdw blurRad="50800" dist="39000" dir="5460000" algn="tl">
                      <a:srgbClr val="000000">
                        <a:alpha val="38000"/>
                      </a:srgbClr>
                    </a:outerShdw>
                  </a:effectLst>
                  <a:latin typeface="Comic Sans MS" pitchFamily="66" charset="0"/>
                </a:rPr>
              </a:br>
              <a:r>
                <a:rPr lang="en-US" sz="2400" b="1" dirty="0">
                  <a:ln w="11430"/>
                  <a:solidFill>
                    <a:schemeClr val="accent1">
                      <a:lumMod val="60000"/>
                      <a:lumOff val="40000"/>
                    </a:schemeClr>
                  </a:solidFill>
                  <a:effectLst>
                    <a:outerShdw blurRad="50800" dist="39000" dir="5460000" algn="tl">
                      <a:srgbClr val="000000">
                        <a:alpha val="38000"/>
                      </a:srgbClr>
                    </a:outerShdw>
                  </a:effectLst>
                  <a:latin typeface="Comic Sans MS" pitchFamily="66" charset="0"/>
                </a:rPr>
                <a:t>Guidance</a:t>
              </a:r>
            </a:p>
          </p:txBody>
        </p:sp>
        <p:sp>
          <p:nvSpPr>
            <p:cNvPr id="23" name="Down Arrow 22"/>
            <p:cNvSpPr/>
            <p:nvPr/>
          </p:nvSpPr>
          <p:spPr>
            <a:xfrm rot="10800000">
              <a:off x="3127513" y="5870713"/>
              <a:ext cx="662608" cy="987287"/>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grpSp>
      <p:sp>
        <p:nvSpPr>
          <p:cNvPr id="18" name="Rectangle 17"/>
          <p:cNvSpPr/>
          <p:nvPr/>
        </p:nvSpPr>
        <p:spPr>
          <a:xfrm>
            <a:off x="3029051" y="5696606"/>
            <a:ext cx="1853391"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a:ln w="11430"/>
                <a:solidFill>
                  <a:srgbClr val="0000FF"/>
                </a:solidFill>
                <a:effectLst>
                  <a:outerShdw blurRad="50800" dist="39000" dir="5460000" algn="tl">
                    <a:srgbClr val="000000">
                      <a:alpha val="38000"/>
                    </a:srgbClr>
                  </a:outerShdw>
                </a:effectLst>
                <a:latin typeface="Comic Sans MS" pitchFamily="66" charset="0"/>
              </a:rPr>
              <a:t>Reverse</a:t>
            </a:r>
            <a:br>
              <a:rPr lang="en-US" sz="2400" b="1" dirty="0">
                <a:ln w="11430"/>
                <a:solidFill>
                  <a:srgbClr val="0000FF"/>
                </a:solidFill>
                <a:effectLst>
                  <a:outerShdw blurRad="50800" dist="39000" dir="5460000" algn="tl">
                    <a:srgbClr val="000000">
                      <a:alpha val="38000"/>
                    </a:srgbClr>
                  </a:outerShdw>
                </a:effectLst>
                <a:latin typeface="Comic Sans MS" pitchFamily="66" charset="0"/>
              </a:rPr>
            </a:br>
            <a:r>
              <a:rPr lang="en-US" sz="2400" b="1" dirty="0">
                <a:ln w="11430"/>
                <a:solidFill>
                  <a:srgbClr val="0000FF"/>
                </a:solidFill>
                <a:effectLst>
                  <a:outerShdw blurRad="50800" dist="39000" dir="5460000" algn="tl">
                    <a:srgbClr val="000000">
                      <a:alpha val="38000"/>
                    </a:srgbClr>
                  </a:outerShdw>
                </a:effectLst>
                <a:latin typeface="Comic Sans MS" pitchFamily="66" charset="0"/>
              </a:rPr>
              <a:t>Engineering</a:t>
            </a:r>
          </a:p>
        </p:txBody>
      </p:sp>
      <p:sp>
        <p:nvSpPr>
          <p:cNvPr id="20" name="Oval 19"/>
          <p:cNvSpPr/>
          <p:nvPr/>
        </p:nvSpPr>
        <p:spPr>
          <a:xfrm>
            <a:off x="3233738" y="5489575"/>
            <a:ext cx="1406525" cy="12017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4" name="Straight Connector 23"/>
          <p:cNvCxnSpPr>
            <a:stCxn id="20" idx="1"/>
            <a:endCxn id="20" idx="5"/>
          </p:cNvCxnSpPr>
          <p:nvPr/>
        </p:nvCxnSpPr>
        <p:spPr>
          <a:xfrm rot="16200000" flipH="1">
            <a:off x="3512345" y="5593556"/>
            <a:ext cx="849312" cy="993775"/>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0" y="6611938"/>
            <a:ext cx="1539875" cy="246062"/>
          </a:xfrm>
          <a:prstGeom prst="rect">
            <a:avLst/>
          </a:prstGeom>
          <a:noFill/>
        </p:spPr>
        <p:txBody>
          <a:bodyPr wrap="none">
            <a:spAutoFit/>
          </a:bodyPr>
          <a:lstStyle/>
          <a:p>
            <a:pPr>
              <a:defRPr/>
            </a:pPr>
            <a:r>
              <a:rPr lang="en-US" dirty="0">
                <a:solidFill>
                  <a:schemeClr val="tx1"/>
                </a:solidFill>
              </a:rPr>
              <a:t>* Design Assurance Level</a:t>
            </a:r>
          </a:p>
        </p:txBody>
      </p:sp>
      <p:sp>
        <p:nvSpPr>
          <p:cNvPr id="26" name="TextBox 25"/>
          <p:cNvSpPr txBox="1"/>
          <p:nvPr/>
        </p:nvSpPr>
        <p:spPr>
          <a:xfrm>
            <a:off x="5992813" y="6611938"/>
            <a:ext cx="2381250" cy="246062"/>
          </a:xfrm>
          <a:prstGeom prst="rect">
            <a:avLst/>
          </a:prstGeom>
          <a:noFill/>
        </p:spPr>
        <p:txBody>
          <a:bodyPr wrap="none">
            <a:spAutoFit/>
          </a:bodyPr>
          <a:lstStyle/>
          <a:p>
            <a:pPr>
              <a:defRPr/>
            </a:pPr>
            <a:r>
              <a:rPr lang="en-US" dirty="0">
                <a:solidFill>
                  <a:schemeClr val="tx1"/>
                </a:solidFill>
              </a:rPr>
              <a:t>**Designated Engineering Representative</a:t>
            </a:r>
          </a:p>
        </p:txBody>
      </p:sp>
      <p:grpSp>
        <p:nvGrpSpPr>
          <p:cNvPr id="3" name="Group 27"/>
          <p:cNvGrpSpPr>
            <a:grpSpLocks/>
          </p:cNvGrpSpPr>
          <p:nvPr/>
        </p:nvGrpSpPr>
        <p:grpSpPr bwMode="auto">
          <a:xfrm rot="211804">
            <a:off x="4856163" y="1325563"/>
            <a:ext cx="4565650" cy="1057275"/>
            <a:chOff x="4940988" y="1325563"/>
            <a:chExt cx="4565673" cy="1057275"/>
          </a:xfrm>
        </p:grpSpPr>
        <p:pic>
          <p:nvPicPr>
            <p:cNvPr id="12310" name="Picture 26"/>
            <p:cNvPicPr>
              <a:picLocks noChangeAspect="1" noChangeArrowheads="1"/>
            </p:cNvPicPr>
            <p:nvPr/>
          </p:nvPicPr>
          <p:blipFill>
            <a:blip r:embed="rId5"/>
            <a:srcRect/>
            <a:stretch>
              <a:fillRect/>
            </a:stretch>
          </p:blipFill>
          <p:spPr bwMode="auto">
            <a:xfrm rot="-805342">
              <a:off x="5129741" y="1325563"/>
              <a:ext cx="4200525" cy="1057275"/>
            </a:xfrm>
            <a:prstGeom prst="rect">
              <a:avLst/>
            </a:prstGeom>
            <a:noFill/>
            <a:ln w="9525">
              <a:noFill/>
              <a:miter lim="800000"/>
              <a:headEnd/>
              <a:tailEnd/>
            </a:ln>
          </p:spPr>
        </p:pic>
        <p:sp>
          <p:nvSpPr>
            <p:cNvPr id="27" name="TextBox 26"/>
            <p:cNvSpPr txBox="1"/>
            <p:nvPr/>
          </p:nvSpPr>
          <p:spPr>
            <a:xfrm rot="20653527">
              <a:off x="4914493" y="1323449"/>
              <a:ext cx="4565673" cy="460375"/>
            </a:xfrm>
            <a:prstGeom prst="rect">
              <a:avLst/>
            </a:prstGeom>
            <a:noFill/>
          </p:spPr>
          <p:txBody>
            <a:bodyPr wrap="none">
              <a:spAutoFit/>
            </a:bodyPr>
            <a:lstStyle/>
            <a:p>
              <a:pPr>
                <a:defRPr/>
              </a:pPr>
              <a:r>
                <a:rPr lang="en-US" sz="2400" dirty="0">
                  <a:solidFill>
                    <a:srgbClr val="FFFF00"/>
                  </a:solidFill>
                  <a:effectLst/>
                  <a:latin typeface="+mj-lt"/>
                </a:rPr>
                <a:t>First serious failure tied to CEH*</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ssolve">
                                      <p:cBhvr>
                                        <p:cTn id="46" dur="5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183304"/>
                                        </p:tgtEl>
                                        <p:attrNameLst>
                                          <p:attrName>style.visibility</p:attrName>
                                        </p:attrNameLst>
                                      </p:cBhvr>
                                      <p:to>
                                        <p:strVal val="visible"/>
                                      </p:to>
                                    </p:set>
                                    <p:anim calcmode="lin" valueType="num">
                                      <p:cBhvr additive="base">
                                        <p:cTn id="51" dur="2000" fill="hold"/>
                                        <p:tgtEl>
                                          <p:spTgt spid="183304"/>
                                        </p:tgtEl>
                                        <p:attrNameLst>
                                          <p:attrName>ppt_x</p:attrName>
                                        </p:attrNameLst>
                                      </p:cBhvr>
                                      <p:tavLst>
                                        <p:tav tm="0">
                                          <p:val>
                                            <p:strVal val="1+#ppt_w/2"/>
                                          </p:val>
                                        </p:tav>
                                        <p:tav tm="100000">
                                          <p:val>
                                            <p:strVal val="#ppt_x"/>
                                          </p:val>
                                        </p:tav>
                                      </p:tavLst>
                                    </p:anim>
                                    <p:anim calcmode="lin" valueType="num">
                                      <p:cBhvr additive="base">
                                        <p:cTn id="52" dur="2000" fill="hold"/>
                                        <p:tgtEl>
                                          <p:spTgt spid="183304"/>
                                        </p:tgtEl>
                                        <p:attrNameLst>
                                          <p:attrName>ppt_y</p:attrName>
                                        </p:attrNameLst>
                                      </p:cBhvr>
                                      <p:tavLst>
                                        <p:tav tm="0">
                                          <p:val>
                                            <p:strVal val="#ppt_y"/>
                                          </p:val>
                                        </p:tav>
                                        <p:tav tm="100000">
                                          <p:val>
                                            <p:strVal val="#ppt_y"/>
                                          </p:val>
                                        </p:tav>
                                      </p:tavLst>
                                    </p:anim>
                                  </p:childTnLst>
                                </p:cTn>
                              </p:par>
                            </p:childTnLst>
                          </p:cTn>
                        </p:par>
                        <p:par>
                          <p:cTn id="53" fill="hold">
                            <p:stCondLst>
                              <p:cond delay="2000"/>
                            </p:stCondLst>
                            <p:childTnLst>
                              <p:par>
                                <p:cTn id="54" presetID="1" presetClass="entr" presetSubtype="0"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1+#ppt_w/2"/>
                                          </p:val>
                                        </p:tav>
                                        <p:tav tm="100000">
                                          <p:val>
                                            <p:strVal val="#ppt_x"/>
                                          </p:val>
                                        </p:tav>
                                      </p:tavLst>
                                    </p:anim>
                                    <p:anim calcmode="lin" valueType="num">
                                      <p:cBhvr additive="base">
                                        <p:cTn id="6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0" grpId="0" animBg="1"/>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ftr" sz="quarter" idx="10"/>
          </p:nvPr>
        </p:nvSpPr>
        <p:spPr>
          <a:noFill/>
        </p:spPr>
        <p:txBody>
          <a:bodyPr/>
          <a:lstStyle/>
          <a:p>
            <a:r>
              <a:rPr lang="en-US" smtClean="0"/>
              <a:t>MEL, DO-254 Overview for MAPLD 2009</a:t>
            </a:r>
          </a:p>
        </p:txBody>
      </p:sp>
      <p:sp>
        <p:nvSpPr>
          <p:cNvPr id="7171" name="Rectangle 6"/>
          <p:cNvSpPr>
            <a:spLocks noGrp="1" noChangeArrowheads="1"/>
          </p:cNvSpPr>
          <p:nvPr>
            <p:ph type="sldNum" sz="quarter" idx="11"/>
          </p:nvPr>
        </p:nvSpPr>
        <p:spPr>
          <a:noFill/>
        </p:spPr>
        <p:txBody>
          <a:bodyPr/>
          <a:lstStyle/>
          <a:p>
            <a:fld id="{BC67ECB3-84AF-4616-AD06-5BDF381C9B44}" type="slidenum">
              <a:rPr lang="en-US" smtClean="0"/>
              <a:pPr/>
              <a:t>6</a:t>
            </a:fld>
            <a:endParaRPr lang="en-US" smtClean="0"/>
          </a:p>
        </p:txBody>
      </p:sp>
      <p:sp>
        <p:nvSpPr>
          <p:cNvPr id="7172" name="Rectangle 3"/>
          <p:cNvSpPr>
            <a:spLocks noGrp="1" noChangeArrowheads="1"/>
          </p:cNvSpPr>
          <p:nvPr>
            <p:ph type="title"/>
          </p:nvPr>
        </p:nvSpPr>
        <p:spPr>
          <a:noFill/>
        </p:spPr>
        <p:txBody>
          <a:bodyPr/>
          <a:lstStyle/>
          <a:p>
            <a:r>
              <a:rPr lang="en-US" sz="3600" smtClean="0"/>
              <a:t>Agenda</a:t>
            </a:r>
          </a:p>
        </p:txBody>
      </p:sp>
      <p:sp>
        <p:nvSpPr>
          <p:cNvPr id="12291" name="Rectangle 2"/>
          <p:cNvSpPr>
            <a:spLocks noGrp="1" noChangeArrowheads="1"/>
          </p:cNvSpPr>
          <p:nvPr>
            <p:ph idx="1"/>
          </p:nvPr>
        </p:nvSpPr>
        <p:spPr>
          <a:xfrm>
            <a:off x="685800" y="1219200"/>
            <a:ext cx="7772400" cy="4419600"/>
          </a:xfrm>
        </p:spPr>
        <p:txBody>
          <a:bodyPr/>
          <a:lstStyle/>
          <a:p>
            <a:pPr marL="514350" indent="-457200">
              <a:lnSpc>
                <a:spcPct val="90000"/>
              </a:lnSpc>
              <a:defRPr/>
            </a:pPr>
            <a:r>
              <a:rPr lang="en-US" dirty="0" smtClean="0"/>
              <a:t>History and Current State of DO-254</a:t>
            </a:r>
          </a:p>
          <a:p>
            <a:pPr marL="514350" indent="-457200">
              <a:lnSpc>
                <a:spcPct val="90000"/>
              </a:lnSpc>
              <a:defRPr/>
            </a:pPr>
            <a:r>
              <a:rPr lang="en-US" dirty="0" smtClean="0">
                <a:solidFill>
                  <a:srgbClr val="0000FF"/>
                </a:solidFill>
              </a:rPr>
              <a:t>DO-254 Compliance Overview</a:t>
            </a:r>
          </a:p>
          <a:p>
            <a:pPr marL="514350" indent="-457200">
              <a:lnSpc>
                <a:spcPct val="90000"/>
              </a:lnSpc>
              <a:defRPr/>
            </a:pPr>
            <a:r>
              <a:rPr lang="en-US" dirty="0" smtClean="0"/>
              <a:t>The Joys and Sorrows of DO-254 Compliance </a:t>
            </a:r>
          </a:p>
          <a:p>
            <a:pPr marL="514350" indent="-457200">
              <a:lnSpc>
                <a:spcPct val="90000"/>
              </a:lnSpc>
              <a:defRPr/>
            </a:pPr>
            <a:r>
              <a:rPr lang="en-US" dirty="0" smtClean="0"/>
              <a:t>Preparing for a Successful DO-254 Program</a:t>
            </a:r>
          </a:p>
          <a:p>
            <a:pPr marL="514350" indent="-457200">
              <a:lnSpc>
                <a:spcPct val="90000"/>
              </a:lnSpc>
              <a:defRPr/>
            </a:pPr>
            <a:r>
              <a:rPr lang="en-US" dirty="0" smtClean="0"/>
              <a:t>Conclusion</a:t>
            </a:r>
          </a:p>
        </p:txBody>
      </p:sp>
      <p:sp>
        <p:nvSpPr>
          <p:cNvPr id="5" name="Slide Number Placeholder 4"/>
          <p:cNvSpPr txBox="1">
            <a:spLocks noGrp="1"/>
          </p:cNvSpPr>
          <p:nvPr/>
        </p:nvSpPr>
        <p:spPr bwMode="auto">
          <a:xfrm>
            <a:off x="1828800" y="6400800"/>
            <a:ext cx="1905000" cy="457200"/>
          </a:xfrm>
          <a:prstGeom prst="rect">
            <a:avLst/>
          </a:prstGeom>
          <a:noFill/>
          <a:ln>
            <a:miter lim="800000"/>
            <a:headEnd/>
            <a:tailEnd/>
          </a:ln>
        </p:spPr>
        <p:txBody>
          <a:bodyPr/>
          <a:lstStyle/>
          <a:p>
            <a:pPr>
              <a:defRPr/>
            </a:pPr>
            <a:endParaRPr lang="en-US" dirty="0">
              <a:latin typeface="+mn-lt"/>
            </a:endParaRPr>
          </a:p>
        </p:txBody>
      </p:sp>
      <p:sp>
        <p:nvSpPr>
          <p:cNvPr id="7" name="TextBox 6"/>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DO-254 and Design Assurance</a:t>
            </a:r>
          </a:p>
        </p:txBody>
      </p:sp>
      <p:sp>
        <p:nvSpPr>
          <p:cNvPr id="3" name="Content Placeholder 2"/>
          <p:cNvSpPr>
            <a:spLocks noGrp="1"/>
          </p:cNvSpPr>
          <p:nvPr>
            <p:ph idx="1"/>
          </p:nvPr>
        </p:nvSpPr>
        <p:spPr>
          <a:xfrm>
            <a:off x="685800" y="1295400"/>
            <a:ext cx="7772400" cy="4762500"/>
          </a:xfrm>
        </p:spPr>
        <p:txBody>
          <a:bodyPr>
            <a:normAutofit lnSpcReduction="10000"/>
          </a:bodyPr>
          <a:lstStyle/>
          <a:p>
            <a:pPr>
              <a:buFont typeface="Monotype Sorts" pitchFamily="1" charset="2"/>
              <a:buChar char="n"/>
              <a:defRPr/>
            </a:pPr>
            <a:r>
              <a:rPr lang="en-US" i="1" dirty="0" smtClean="0"/>
              <a:t>Assurance</a:t>
            </a:r>
            <a:r>
              <a:rPr lang="en-US" dirty="0" smtClean="0"/>
              <a:t> means </a:t>
            </a:r>
            <a:r>
              <a:rPr lang="en-US" i="1" dirty="0" smtClean="0"/>
              <a:t>certainty</a:t>
            </a:r>
          </a:p>
          <a:p>
            <a:pPr>
              <a:buFont typeface="Monotype Sorts" pitchFamily="1" charset="2"/>
              <a:buChar char="n"/>
              <a:defRPr/>
            </a:pPr>
            <a:r>
              <a:rPr lang="en-US" dirty="0" smtClean="0"/>
              <a:t>Design assurance means certainty that a design operates as it should</a:t>
            </a:r>
          </a:p>
          <a:p>
            <a:pPr>
              <a:buFont typeface="Monotype Sorts" pitchFamily="1" charset="2"/>
              <a:buChar char="n"/>
              <a:defRPr/>
            </a:pPr>
            <a:r>
              <a:rPr lang="en-US" dirty="0" smtClean="0"/>
              <a:t>DO-254 forces you to design quality in (proactive) rather just testing errors out (reactive)</a:t>
            </a:r>
          </a:p>
          <a:p>
            <a:pPr>
              <a:buFont typeface="Monotype Sorts" pitchFamily="1" charset="2"/>
              <a:buChar char="n"/>
              <a:defRPr/>
            </a:pPr>
            <a:r>
              <a:rPr lang="en-US" dirty="0" smtClean="0"/>
              <a:t>DO-254 requires a two-fold approach to achieve design assurance</a:t>
            </a:r>
          </a:p>
          <a:p>
            <a:pPr lvl="1">
              <a:defRPr/>
            </a:pPr>
            <a:r>
              <a:rPr lang="en-US" dirty="0" smtClean="0"/>
              <a:t>A structured and audited design process with thorough planning, reviews, and double-checking of each step within the flow</a:t>
            </a:r>
          </a:p>
          <a:p>
            <a:pPr lvl="1">
              <a:defRPr/>
            </a:pPr>
            <a:r>
              <a:rPr lang="en-US" dirty="0" smtClean="0"/>
              <a:t>Thorough verification at all junctures of the process to catch errors in the design</a:t>
            </a:r>
          </a:p>
          <a:p>
            <a:pPr>
              <a:buFont typeface="Monotype Sorts" pitchFamily="1" charset="2"/>
              <a:buChar char="n"/>
              <a:defRPr/>
            </a:pPr>
            <a:endParaRPr lang="en-US" dirty="0"/>
          </a:p>
        </p:txBody>
      </p:sp>
      <p:sp>
        <p:nvSpPr>
          <p:cNvPr id="20484" name="Footer Placeholder 3"/>
          <p:cNvSpPr>
            <a:spLocks noGrp="1"/>
          </p:cNvSpPr>
          <p:nvPr>
            <p:ph type="ftr" sz="quarter" idx="10"/>
          </p:nvPr>
        </p:nvSpPr>
        <p:spPr>
          <a:noFill/>
        </p:spPr>
        <p:txBody>
          <a:bodyPr/>
          <a:lstStyle/>
          <a:p>
            <a:r>
              <a:rPr lang="en-US" smtClean="0"/>
              <a:t>MEL, DO-254 Overview for MAPLD 2009</a:t>
            </a:r>
          </a:p>
        </p:txBody>
      </p:sp>
      <p:sp>
        <p:nvSpPr>
          <p:cNvPr id="20485" name="Slide Number Placeholder 4"/>
          <p:cNvSpPr>
            <a:spLocks noGrp="1"/>
          </p:cNvSpPr>
          <p:nvPr>
            <p:ph type="sldNum" sz="quarter" idx="11"/>
          </p:nvPr>
        </p:nvSpPr>
        <p:spPr>
          <a:noFill/>
        </p:spPr>
        <p:txBody>
          <a:bodyPr/>
          <a:lstStyle/>
          <a:p>
            <a:fld id="{B5FDB360-6080-4D95-87EF-D9A738BADC54}" type="slidenum">
              <a:rPr lang="en-US" smtClean="0"/>
              <a:pPr/>
              <a:t>7</a:t>
            </a:fld>
            <a:endParaRPr lang="en-US" smtClean="0"/>
          </a:p>
        </p:txBody>
      </p:sp>
      <p:sp>
        <p:nvSpPr>
          <p:cNvPr id="6" name="TextBox 5"/>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sz="3200" smtClean="0"/>
              <a:t>DO-254 &amp; Design Assurance Levels (DALs)</a:t>
            </a:r>
          </a:p>
        </p:txBody>
      </p:sp>
      <p:sp>
        <p:nvSpPr>
          <p:cNvPr id="21507" name="Content Placeholder 4"/>
          <p:cNvSpPr>
            <a:spLocks noGrp="1"/>
          </p:cNvSpPr>
          <p:nvPr>
            <p:ph idx="1"/>
          </p:nvPr>
        </p:nvSpPr>
        <p:spPr>
          <a:xfrm>
            <a:off x="614363" y="5495925"/>
            <a:ext cx="8262937" cy="603250"/>
          </a:xfrm>
        </p:spPr>
        <p:txBody>
          <a:bodyPr/>
          <a:lstStyle/>
          <a:p>
            <a:r>
              <a:rPr lang="en-US" smtClean="0"/>
              <a:t>Higher DALs require more stringent DO-254 process</a:t>
            </a:r>
          </a:p>
        </p:txBody>
      </p:sp>
      <p:sp>
        <p:nvSpPr>
          <p:cNvPr id="21508" name="Footer Placeholder 1"/>
          <p:cNvSpPr>
            <a:spLocks noGrp="1"/>
          </p:cNvSpPr>
          <p:nvPr>
            <p:ph type="ftr" sz="quarter" idx="10"/>
          </p:nvPr>
        </p:nvSpPr>
        <p:spPr>
          <a:noFill/>
        </p:spPr>
        <p:txBody>
          <a:bodyPr/>
          <a:lstStyle/>
          <a:p>
            <a:r>
              <a:rPr lang="en-US" smtClean="0"/>
              <a:t>MEL, DO-254 Overview for MAPLD 2009</a:t>
            </a:r>
          </a:p>
        </p:txBody>
      </p:sp>
      <p:sp>
        <p:nvSpPr>
          <p:cNvPr id="21509" name="Slide Number Placeholder 2"/>
          <p:cNvSpPr>
            <a:spLocks noGrp="1"/>
          </p:cNvSpPr>
          <p:nvPr>
            <p:ph type="sldNum" sz="quarter" idx="11"/>
          </p:nvPr>
        </p:nvSpPr>
        <p:spPr>
          <a:noFill/>
        </p:spPr>
        <p:txBody>
          <a:bodyPr/>
          <a:lstStyle/>
          <a:p>
            <a:fld id="{EE45B5CC-0014-41C2-BC75-E3FBA1E6A9C3}" type="slidenum">
              <a:rPr lang="en-US" smtClean="0"/>
              <a:pPr/>
              <a:t>8</a:t>
            </a:fld>
            <a:endParaRPr lang="en-US" smtClean="0"/>
          </a:p>
        </p:txBody>
      </p:sp>
      <p:sp>
        <p:nvSpPr>
          <p:cNvPr id="6" name="Rectangle 5"/>
          <p:cNvSpPr/>
          <p:nvPr/>
        </p:nvSpPr>
        <p:spPr bwMode="auto">
          <a:xfrm>
            <a:off x="277402" y="996596"/>
            <a:ext cx="8578921" cy="4500077"/>
          </a:xfrm>
          <a:prstGeom prst="rect">
            <a:avLst/>
          </a:prstGeom>
          <a:ln>
            <a:headEnd type="none" w="sm" len="sm"/>
            <a:tailEnd type="stealth" w="med" len="med"/>
          </a:ln>
        </p:spPr>
        <p:style>
          <a:lnRef idx="0">
            <a:schemeClr val="accent3"/>
          </a:lnRef>
          <a:fillRef idx="3">
            <a:schemeClr val="accent3"/>
          </a:fillRef>
          <a:effectRef idx="3">
            <a:schemeClr val="accent3"/>
          </a:effectRef>
          <a:fontRef idx="minor">
            <a:schemeClr val="lt1"/>
          </a:fontRef>
        </p:style>
        <p:txBody>
          <a:bodyPr/>
          <a:lstStyle/>
          <a:p>
            <a:pPr eaLnBrk="1" hangingPunct="1">
              <a:defRPr/>
            </a:pPr>
            <a:endParaRPr lang="en-US" sz="1600">
              <a:solidFill>
                <a:schemeClr val="tx1"/>
              </a:solidFill>
              <a:effectLst/>
              <a:latin typeface="Arial" charset="0"/>
            </a:endParaRPr>
          </a:p>
        </p:txBody>
      </p:sp>
      <p:sp>
        <p:nvSpPr>
          <p:cNvPr id="7" name="Rectangle 6"/>
          <p:cNvSpPr/>
          <p:nvPr/>
        </p:nvSpPr>
        <p:spPr bwMode="auto">
          <a:xfrm>
            <a:off x="452062" y="1089064"/>
            <a:ext cx="1880171" cy="606176"/>
          </a:xfrm>
          <a:prstGeom prst="rect">
            <a:avLst/>
          </a:prstGeom>
          <a:ln>
            <a:headEnd type="none" w="sm" len="sm"/>
            <a:tailEnd type="stealth" w="med" len="med"/>
          </a:ln>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n-US" sz="1600" dirty="0">
                <a:solidFill>
                  <a:schemeClr val="tx1"/>
                </a:solidFill>
                <a:effectLst/>
                <a:latin typeface="Arial" charset="0"/>
              </a:rPr>
              <a:t>Design Assurance Level (DAL)</a:t>
            </a:r>
          </a:p>
        </p:txBody>
      </p:sp>
      <p:sp>
        <p:nvSpPr>
          <p:cNvPr id="8" name="Rectangle 7"/>
          <p:cNvSpPr/>
          <p:nvPr/>
        </p:nvSpPr>
        <p:spPr bwMode="auto">
          <a:xfrm>
            <a:off x="2587371" y="1087351"/>
            <a:ext cx="1880171" cy="606176"/>
          </a:xfrm>
          <a:prstGeom prst="rect">
            <a:avLst/>
          </a:prstGeom>
          <a:ln>
            <a:headEnd type="none" w="sm" len="sm"/>
            <a:tailEnd type="stealth" w="med" len="med"/>
          </a:ln>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n-US" sz="1600" dirty="0">
                <a:solidFill>
                  <a:schemeClr val="tx1"/>
                </a:solidFill>
                <a:effectLst/>
                <a:latin typeface="Arial" charset="0"/>
              </a:rPr>
              <a:t>Description</a:t>
            </a:r>
          </a:p>
        </p:txBody>
      </p:sp>
      <p:sp>
        <p:nvSpPr>
          <p:cNvPr id="9" name="Rectangle 8"/>
          <p:cNvSpPr/>
          <p:nvPr/>
        </p:nvSpPr>
        <p:spPr bwMode="auto">
          <a:xfrm>
            <a:off x="4702105" y="1095915"/>
            <a:ext cx="1880171" cy="606176"/>
          </a:xfrm>
          <a:prstGeom prst="rect">
            <a:avLst/>
          </a:prstGeom>
          <a:ln>
            <a:headEnd type="none" w="sm" len="sm"/>
            <a:tailEnd type="stealth" w="med" len="med"/>
          </a:ln>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n-US" sz="1600" dirty="0">
                <a:solidFill>
                  <a:schemeClr val="tx1"/>
                </a:solidFill>
                <a:effectLst/>
                <a:latin typeface="Arial" charset="0"/>
              </a:rPr>
              <a:t>Target System Failure Rate</a:t>
            </a:r>
          </a:p>
        </p:txBody>
      </p:sp>
      <p:sp>
        <p:nvSpPr>
          <p:cNvPr id="10" name="Rectangle 9"/>
          <p:cNvSpPr/>
          <p:nvPr/>
        </p:nvSpPr>
        <p:spPr bwMode="auto">
          <a:xfrm>
            <a:off x="6806593" y="1094202"/>
            <a:ext cx="1880171" cy="606176"/>
          </a:xfrm>
          <a:prstGeom prst="rect">
            <a:avLst/>
          </a:prstGeom>
          <a:ln>
            <a:headEnd type="none" w="sm" len="sm"/>
            <a:tailEnd type="stealth" w="med" len="med"/>
          </a:ln>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n-US" sz="1600" dirty="0">
                <a:solidFill>
                  <a:schemeClr val="tx1"/>
                </a:solidFill>
                <a:effectLst/>
                <a:latin typeface="Arial" charset="0"/>
              </a:rPr>
              <a:t>Example System</a:t>
            </a:r>
          </a:p>
        </p:txBody>
      </p:sp>
      <p:grpSp>
        <p:nvGrpSpPr>
          <p:cNvPr id="2" name="Group 30"/>
          <p:cNvGrpSpPr>
            <a:grpSpLocks/>
          </p:cNvGrpSpPr>
          <p:nvPr/>
        </p:nvGrpSpPr>
        <p:grpSpPr bwMode="auto">
          <a:xfrm>
            <a:off x="450850" y="1866900"/>
            <a:ext cx="8234363" cy="614363"/>
            <a:chOff x="450352" y="1866465"/>
            <a:chExt cx="8234702" cy="614740"/>
          </a:xfrm>
        </p:grpSpPr>
        <p:sp>
          <p:nvSpPr>
            <p:cNvPr id="11" name="Rectangle 10"/>
            <p:cNvSpPr/>
            <p:nvPr/>
          </p:nvSpPr>
          <p:spPr bwMode="auto">
            <a:xfrm>
              <a:off x="450352" y="1868178"/>
              <a:ext cx="1880171" cy="606176"/>
            </a:xfrm>
            <a:prstGeom prst="rect">
              <a:avLst/>
            </a:prstGeom>
            <a:solidFill>
              <a:srgbClr val="FF0000"/>
            </a:solidFill>
            <a:ln>
              <a:headEnd type="none" w="sm" len="sm"/>
              <a:tailEnd type="stealth" w="med" len="med"/>
            </a:ln>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n-US" sz="1600" dirty="0">
                  <a:solidFill>
                    <a:schemeClr val="tx1"/>
                  </a:solidFill>
                  <a:effectLst/>
                  <a:latin typeface="Arial" charset="0"/>
                </a:rPr>
                <a:t>Level A</a:t>
              </a:r>
              <a:br>
                <a:rPr lang="en-US" sz="1600" dirty="0">
                  <a:solidFill>
                    <a:schemeClr val="tx1"/>
                  </a:solidFill>
                  <a:effectLst/>
                  <a:latin typeface="Arial" charset="0"/>
                </a:rPr>
              </a:br>
              <a:r>
                <a:rPr lang="en-US" sz="1600" dirty="0">
                  <a:solidFill>
                    <a:schemeClr val="tx1"/>
                  </a:solidFill>
                  <a:effectLst/>
                  <a:latin typeface="Arial" charset="0"/>
                </a:rPr>
                <a:t>(Catastrophic)</a:t>
              </a:r>
            </a:p>
          </p:txBody>
        </p:sp>
        <p:sp>
          <p:nvSpPr>
            <p:cNvPr id="12" name="Rectangle 11"/>
            <p:cNvSpPr/>
            <p:nvPr/>
          </p:nvSpPr>
          <p:spPr bwMode="auto">
            <a:xfrm>
              <a:off x="2585661" y="1866465"/>
              <a:ext cx="1880171" cy="606176"/>
            </a:xfrm>
            <a:prstGeom prst="rect">
              <a:avLst/>
            </a:prstGeom>
            <a:solidFill>
              <a:srgbClr val="FF0000"/>
            </a:solidFill>
            <a:ln>
              <a:headEnd type="none" w="sm" len="sm"/>
              <a:tailEnd type="stealth" w="med" len="med"/>
            </a:ln>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n-US" sz="1600" dirty="0">
                  <a:solidFill>
                    <a:schemeClr val="tx1"/>
                  </a:solidFill>
                  <a:effectLst/>
                  <a:latin typeface="Arial" charset="0"/>
                </a:rPr>
                <a:t>Failure causes crash, deaths</a:t>
              </a:r>
            </a:p>
          </p:txBody>
        </p:sp>
        <p:sp>
          <p:nvSpPr>
            <p:cNvPr id="13" name="Rectangle 12"/>
            <p:cNvSpPr/>
            <p:nvPr/>
          </p:nvSpPr>
          <p:spPr bwMode="auto">
            <a:xfrm>
              <a:off x="4700395" y="1875029"/>
              <a:ext cx="1880171" cy="606176"/>
            </a:xfrm>
            <a:prstGeom prst="rect">
              <a:avLst/>
            </a:prstGeom>
            <a:solidFill>
              <a:srgbClr val="FF0000"/>
            </a:solidFill>
            <a:ln>
              <a:headEnd type="none" w="sm" len="sm"/>
              <a:tailEnd type="stealth" w="med" len="med"/>
            </a:ln>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n-US" sz="1600" dirty="0">
                  <a:solidFill>
                    <a:schemeClr val="tx1"/>
                  </a:solidFill>
                  <a:effectLst/>
                  <a:latin typeface="Arial" charset="0"/>
                </a:rPr>
                <a:t>&lt;1 x 10-9 chance of failure/flight-hr</a:t>
              </a:r>
            </a:p>
          </p:txBody>
        </p:sp>
        <p:sp>
          <p:nvSpPr>
            <p:cNvPr id="14" name="Rectangle 13"/>
            <p:cNvSpPr/>
            <p:nvPr/>
          </p:nvSpPr>
          <p:spPr bwMode="auto">
            <a:xfrm>
              <a:off x="6804883" y="1873316"/>
              <a:ext cx="1880171" cy="606176"/>
            </a:xfrm>
            <a:prstGeom prst="rect">
              <a:avLst/>
            </a:prstGeom>
            <a:solidFill>
              <a:srgbClr val="FF0000"/>
            </a:solidFill>
            <a:ln>
              <a:headEnd type="none" w="sm" len="sm"/>
              <a:tailEnd type="stealth" w="med" len="med"/>
            </a:ln>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n-US" sz="1600" dirty="0">
                  <a:solidFill>
                    <a:schemeClr val="tx1"/>
                  </a:solidFill>
                  <a:effectLst/>
                  <a:latin typeface="Arial" charset="0"/>
                </a:rPr>
                <a:t>Flight controls</a:t>
              </a:r>
            </a:p>
          </p:txBody>
        </p:sp>
      </p:grpSp>
      <p:grpSp>
        <p:nvGrpSpPr>
          <p:cNvPr id="3" name="Group 31"/>
          <p:cNvGrpSpPr>
            <a:grpSpLocks/>
          </p:cNvGrpSpPr>
          <p:nvPr/>
        </p:nvGrpSpPr>
        <p:grpSpPr bwMode="auto">
          <a:xfrm>
            <a:off x="449263" y="2573338"/>
            <a:ext cx="8234362" cy="614362"/>
            <a:chOff x="448642" y="2573661"/>
            <a:chExt cx="8234702" cy="614740"/>
          </a:xfrm>
        </p:grpSpPr>
        <p:sp>
          <p:nvSpPr>
            <p:cNvPr id="15" name="Rectangle 14"/>
            <p:cNvSpPr/>
            <p:nvPr/>
          </p:nvSpPr>
          <p:spPr bwMode="auto">
            <a:xfrm>
              <a:off x="448642" y="2575374"/>
              <a:ext cx="1880171" cy="606176"/>
            </a:xfrm>
            <a:prstGeom prst="rect">
              <a:avLst/>
            </a:prstGeom>
            <a:solidFill>
              <a:srgbClr val="FF9900"/>
            </a:solidFill>
            <a:ln>
              <a:headEnd type="none" w="sm" len="sm"/>
              <a:tailEnd type="stealth" w="med" len="med"/>
            </a:ln>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n-US" sz="1600" dirty="0">
                  <a:solidFill>
                    <a:schemeClr val="tx1"/>
                  </a:solidFill>
                  <a:effectLst/>
                  <a:latin typeface="Arial" charset="0"/>
                </a:rPr>
                <a:t>Level B</a:t>
              </a:r>
            </a:p>
            <a:p>
              <a:pPr eaLnBrk="1" hangingPunct="1">
                <a:defRPr/>
              </a:pPr>
              <a:r>
                <a:rPr lang="en-US" sz="1600" dirty="0">
                  <a:solidFill>
                    <a:schemeClr val="tx1"/>
                  </a:solidFill>
                  <a:effectLst/>
                  <a:latin typeface="Arial" charset="0"/>
                </a:rPr>
                <a:t>(Hazardous)</a:t>
              </a:r>
            </a:p>
          </p:txBody>
        </p:sp>
        <p:sp>
          <p:nvSpPr>
            <p:cNvPr id="16" name="Rectangle 15"/>
            <p:cNvSpPr/>
            <p:nvPr/>
          </p:nvSpPr>
          <p:spPr bwMode="auto">
            <a:xfrm>
              <a:off x="2583951" y="2573661"/>
              <a:ext cx="1880171" cy="606176"/>
            </a:xfrm>
            <a:prstGeom prst="rect">
              <a:avLst/>
            </a:prstGeom>
            <a:solidFill>
              <a:srgbClr val="FF9900"/>
            </a:solidFill>
            <a:ln>
              <a:headEnd type="none" w="sm" len="sm"/>
              <a:tailEnd type="stealth" w="med" len="med"/>
            </a:ln>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n-US" sz="1600" dirty="0">
                  <a:solidFill>
                    <a:schemeClr val="tx1"/>
                  </a:solidFill>
                  <a:effectLst/>
                  <a:latin typeface="Arial" charset="0"/>
                </a:rPr>
                <a:t>Failure may cause crash, deaths</a:t>
              </a:r>
            </a:p>
          </p:txBody>
        </p:sp>
        <p:sp>
          <p:nvSpPr>
            <p:cNvPr id="17" name="Rectangle 16"/>
            <p:cNvSpPr/>
            <p:nvPr/>
          </p:nvSpPr>
          <p:spPr bwMode="auto">
            <a:xfrm>
              <a:off x="4698685" y="2582225"/>
              <a:ext cx="1880171" cy="606176"/>
            </a:xfrm>
            <a:prstGeom prst="rect">
              <a:avLst/>
            </a:prstGeom>
            <a:solidFill>
              <a:srgbClr val="FF9900"/>
            </a:solidFill>
            <a:ln>
              <a:headEnd type="none" w="sm" len="sm"/>
              <a:tailEnd type="stealth" w="med" len="med"/>
            </a:ln>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n-US" sz="1600" dirty="0">
                  <a:solidFill>
                    <a:schemeClr val="tx1"/>
                  </a:solidFill>
                  <a:effectLst/>
                  <a:latin typeface="Arial" charset="0"/>
                </a:rPr>
                <a:t>&lt;1 x 10-7 chance of failure/flight-hr</a:t>
              </a:r>
            </a:p>
          </p:txBody>
        </p:sp>
        <p:sp>
          <p:nvSpPr>
            <p:cNvPr id="18" name="Rectangle 17"/>
            <p:cNvSpPr/>
            <p:nvPr/>
          </p:nvSpPr>
          <p:spPr bwMode="auto">
            <a:xfrm>
              <a:off x="6803173" y="2580512"/>
              <a:ext cx="1880171" cy="606176"/>
            </a:xfrm>
            <a:prstGeom prst="rect">
              <a:avLst/>
            </a:prstGeom>
            <a:solidFill>
              <a:srgbClr val="FF9900"/>
            </a:solidFill>
            <a:ln>
              <a:headEnd type="none" w="sm" len="sm"/>
              <a:tailEnd type="stealth" w="med" len="med"/>
            </a:ln>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n-US" sz="1600" dirty="0">
                  <a:solidFill>
                    <a:schemeClr val="tx1"/>
                  </a:solidFill>
                  <a:effectLst/>
                  <a:latin typeface="Arial" charset="0"/>
                </a:rPr>
                <a:t>Braking systems</a:t>
              </a:r>
            </a:p>
          </p:txBody>
        </p:sp>
      </p:grpSp>
      <p:grpSp>
        <p:nvGrpSpPr>
          <p:cNvPr id="4" name="Group 32"/>
          <p:cNvGrpSpPr>
            <a:grpSpLocks/>
          </p:cNvGrpSpPr>
          <p:nvPr/>
        </p:nvGrpSpPr>
        <p:grpSpPr bwMode="auto">
          <a:xfrm>
            <a:off x="447675" y="3290888"/>
            <a:ext cx="8234363" cy="614362"/>
            <a:chOff x="446932" y="3291131"/>
            <a:chExt cx="8234702" cy="614740"/>
          </a:xfrm>
        </p:grpSpPr>
        <p:sp>
          <p:nvSpPr>
            <p:cNvPr id="19" name="Rectangle 18"/>
            <p:cNvSpPr/>
            <p:nvPr/>
          </p:nvSpPr>
          <p:spPr bwMode="auto">
            <a:xfrm>
              <a:off x="446932" y="3292844"/>
              <a:ext cx="1880171" cy="606176"/>
            </a:xfrm>
            <a:prstGeom prst="rect">
              <a:avLst/>
            </a:prstGeom>
            <a:solidFill>
              <a:srgbClr val="FFFF00"/>
            </a:solidFill>
            <a:ln>
              <a:headEnd type="none" w="sm" len="sm"/>
              <a:tailEnd type="stealth" w="med" len="med"/>
            </a:ln>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n-US" sz="1600" dirty="0">
                  <a:solidFill>
                    <a:schemeClr val="tx1"/>
                  </a:solidFill>
                  <a:effectLst/>
                  <a:latin typeface="Arial" charset="0"/>
                </a:rPr>
                <a:t>Level C</a:t>
              </a:r>
              <a:br>
                <a:rPr lang="en-US" sz="1600" dirty="0">
                  <a:solidFill>
                    <a:schemeClr val="tx1"/>
                  </a:solidFill>
                  <a:effectLst/>
                  <a:latin typeface="Arial" charset="0"/>
                </a:rPr>
              </a:br>
              <a:r>
                <a:rPr lang="en-US" sz="1600" dirty="0">
                  <a:solidFill>
                    <a:schemeClr val="tx1"/>
                  </a:solidFill>
                  <a:effectLst/>
                  <a:latin typeface="Arial" charset="0"/>
                </a:rPr>
                <a:t>(Major)</a:t>
              </a:r>
            </a:p>
          </p:txBody>
        </p:sp>
        <p:sp>
          <p:nvSpPr>
            <p:cNvPr id="20" name="Rectangle 19"/>
            <p:cNvSpPr/>
            <p:nvPr/>
          </p:nvSpPr>
          <p:spPr bwMode="auto">
            <a:xfrm>
              <a:off x="2582241" y="3291131"/>
              <a:ext cx="1880171" cy="606176"/>
            </a:xfrm>
            <a:prstGeom prst="rect">
              <a:avLst/>
            </a:prstGeom>
            <a:solidFill>
              <a:srgbClr val="FFFF00"/>
            </a:solidFill>
            <a:ln>
              <a:headEnd type="none" w="sm" len="sm"/>
              <a:tailEnd type="stealth" w="med" len="med"/>
            </a:ln>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n-US" sz="1600" dirty="0">
                  <a:solidFill>
                    <a:schemeClr val="tx1"/>
                  </a:solidFill>
                  <a:effectLst/>
                  <a:latin typeface="Arial" charset="0"/>
                </a:rPr>
                <a:t>Failure may cause stress, injuries</a:t>
              </a:r>
            </a:p>
          </p:txBody>
        </p:sp>
        <p:sp>
          <p:nvSpPr>
            <p:cNvPr id="21" name="Rectangle 20"/>
            <p:cNvSpPr/>
            <p:nvPr/>
          </p:nvSpPr>
          <p:spPr bwMode="auto">
            <a:xfrm>
              <a:off x="4696975" y="3299695"/>
              <a:ext cx="1880171" cy="606176"/>
            </a:xfrm>
            <a:prstGeom prst="rect">
              <a:avLst/>
            </a:prstGeom>
            <a:solidFill>
              <a:srgbClr val="FFFF00"/>
            </a:solidFill>
            <a:ln>
              <a:headEnd type="none" w="sm" len="sm"/>
              <a:tailEnd type="stealth" w="med" len="med"/>
            </a:ln>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n-US" sz="1600" dirty="0">
                  <a:solidFill>
                    <a:schemeClr val="tx1"/>
                  </a:solidFill>
                  <a:effectLst/>
                  <a:latin typeface="Arial" charset="0"/>
                </a:rPr>
                <a:t>&lt;1 x 10-5 chance of failure/flight-hr</a:t>
              </a:r>
            </a:p>
          </p:txBody>
        </p:sp>
        <p:sp>
          <p:nvSpPr>
            <p:cNvPr id="22" name="Rectangle 21"/>
            <p:cNvSpPr/>
            <p:nvPr/>
          </p:nvSpPr>
          <p:spPr bwMode="auto">
            <a:xfrm>
              <a:off x="6801463" y="3297982"/>
              <a:ext cx="1880171" cy="606176"/>
            </a:xfrm>
            <a:prstGeom prst="rect">
              <a:avLst/>
            </a:prstGeom>
            <a:solidFill>
              <a:srgbClr val="FFFF00"/>
            </a:solidFill>
            <a:ln>
              <a:headEnd type="none" w="sm" len="sm"/>
              <a:tailEnd type="stealth" w="med" len="med"/>
            </a:ln>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n-US" sz="1600" dirty="0">
                  <a:solidFill>
                    <a:schemeClr val="tx1"/>
                  </a:solidFill>
                  <a:effectLst/>
                  <a:latin typeface="Arial" charset="0"/>
                </a:rPr>
                <a:t>Backup systems</a:t>
              </a:r>
            </a:p>
          </p:txBody>
        </p:sp>
      </p:grpSp>
      <p:grpSp>
        <p:nvGrpSpPr>
          <p:cNvPr id="5" name="Group 33"/>
          <p:cNvGrpSpPr>
            <a:grpSpLocks/>
          </p:cNvGrpSpPr>
          <p:nvPr/>
        </p:nvGrpSpPr>
        <p:grpSpPr bwMode="auto">
          <a:xfrm>
            <a:off x="455613" y="3978275"/>
            <a:ext cx="8234362" cy="614363"/>
            <a:chOff x="455496" y="3977779"/>
            <a:chExt cx="8234702" cy="614740"/>
          </a:xfrm>
        </p:grpSpPr>
        <p:sp>
          <p:nvSpPr>
            <p:cNvPr id="23" name="Rectangle 22"/>
            <p:cNvSpPr/>
            <p:nvPr/>
          </p:nvSpPr>
          <p:spPr bwMode="auto">
            <a:xfrm>
              <a:off x="455496" y="3979492"/>
              <a:ext cx="1880171" cy="606176"/>
            </a:xfrm>
            <a:prstGeom prst="rect">
              <a:avLst/>
            </a:prstGeom>
            <a:solidFill>
              <a:srgbClr val="99FF33"/>
            </a:solidFill>
            <a:ln>
              <a:headEnd type="none" w="sm" len="sm"/>
              <a:tailEnd type="stealth" w="med" len="med"/>
            </a:ln>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n-US" sz="1600" dirty="0">
                  <a:solidFill>
                    <a:schemeClr val="tx1"/>
                  </a:solidFill>
                  <a:effectLst/>
                  <a:latin typeface="Arial" charset="0"/>
                </a:rPr>
                <a:t>Level D</a:t>
              </a:r>
            </a:p>
            <a:p>
              <a:pPr eaLnBrk="1" hangingPunct="1">
                <a:defRPr/>
              </a:pPr>
              <a:r>
                <a:rPr lang="en-US" sz="1600" dirty="0">
                  <a:solidFill>
                    <a:schemeClr val="tx1"/>
                  </a:solidFill>
                  <a:effectLst/>
                  <a:latin typeface="Arial" charset="0"/>
                </a:rPr>
                <a:t>(Minor)</a:t>
              </a:r>
            </a:p>
          </p:txBody>
        </p:sp>
        <p:sp>
          <p:nvSpPr>
            <p:cNvPr id="24" name="Rectangle 23"/>
            <p:cNvSpPr/>
            <p:nvPr/>
          </p:nvSpPr>
          <p:spPr bwMode="auto">
            <a:xfrm>
              <a:off x="2590805" y="3977779"/>
              <a:ext cx="1880171" cy="606176"/>
            </a:xfrm>
            <a:prstGeom prst="rect">
              <a:avLst/>
            </a:prstGeom>
            <a:solidFill>
              <a:srgbClr val="99FF33"/>
            </a:solidFill>
            <a:ln>
              <a:headEnd type="none" w="sm" len="sm"/>
              <a:tailEnd type="stealth" w="med" len="med"/>
            </a:ln>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n-US" sz="1600" dirty="0">
                  <a:solidFill>
                    <a:schemeClr val="tx1"/>
                  </a:solidFill>
                  <a:effectLst/>
                  <a:latin typeface="Arial" charset="0"/>
                </a:rPr>
                <a:t>Failure may cause inconvenience</a:t>
              </a:r>
            </a:p>
          </p:txBody>
        </p:sp>
        <p:sp>
          <p:nvSpPr>
            <p:cNvPr id="25" name="Rectangle 24"/>
            <p:cNvSpPr/>
            <p:nvPr/>
          </p:nvSpPr>
          <p:spPr bwMode="auto">
            <a:xfrm>
              <a:off x="4705539" y="3986343"/>
              <a:ext cx="1880171" cy="606176"/>
            </a:xfrm>
            <a:prstGeom prst="rect">
              <a:avLst/>
            </a:prstGeom>
            <a:solidFill>
              <a:srgbClr val="99FF33"/>
            </a:solidFill>
            <a:ln>
              <a:headEnd type="none" w="sm" len="sm"/>
              <a:tailEnd type="stealth" w="med" len="med"/>
            </a:ln>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n-US" sz="1600" dirty="0">
                  <a:solidFill>
                    <a:schemeClr val="tx1"/>
                  </a:solidFill>
                  <a:effectLst/>
                  <a:latin typeface="Arial" charset="0"/>
                </a:rPr>
                <a:t>No safety metric</a:t>
              </a:r>
            </a:p>
          </p:txBody>
        </p:sp>
        <p:sp>
          <p:nvSpPr>
            <p:cNvPr id="26" name="Rectangle 25"/>
            <p:cNvSpPr/>
            <p:nvPr/>
          </p:nvSpPr>
          <p:spPr bwMode="auto">
            <a:xfrm>
              <a:off x="6810027" y="3984630"/>
              <a:ext cx="1880171" cy="606176"/>
            </a:xfrm>
            <a:prstGeom prst="rect">
              <a:avLst/>
            </a:prstGeom>
            <a:solidFill>
              <a:srgbClr val="99FF33"/>
            </a:solidFill>
            <a:ln>
              <a:headEnd type="none" w="sm" len="sm"/>
              <a:tailEnd type="stealth" w="med" len="med"/>
            </a:ln>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n-US" sz="1600" dirty="0">
                  <a:solidFill>
                    <a:schemeClr val="tx1"/>
                  </a:solidFill>
                  <a:effectLst/>
                  <a:latin typeface="Arial" charset="0"/>
                </a:rPr>
                <a:t>Ground navigation systems</a:t>
              </a:r>
            </a:p>
          </p:txBody>
        </p:sp>
      </p:grpSp>
      <p:grpSp>
        <p:nvGrpSpPr>
          <p:cNvPr id="31" name="Group 34"/>
          <p:cNvGrpSpPr>
            <a:grpSpLocks/>
          </p:cNvGrpSpPr>
          <p:nvPr/>
        </p:nvGrpSpPr>
        <p:grpSpPr bwMode="auto">
          <a:xfrm>
            <a:off x="442913" y="4675188"/>
            <a:ext cx="8235950" cy="614362"/>
            <a:chOff x="443512" y="4674701"/>
            <a:chExt cx="8234702" cy="614740"/>
          </a:xfrm>
        </p:grpSpPr>
        <p:sp>
          <p:nvSpPr>
            <p:cNvPr id="27" name="Rectangle 26"/>
            <p:cNvSpPr/>
            <p:nvPr/>
          </p:nvSpPr>
          <p:spPr bwMode="auto">
            <a:xfrm>
              <a:off x="443512" y="4676414"/>
              <a:ext cx="1880171" cy="606176"/>
            </a:xfrm>
            <a:prstGeom prst="rect">
              <a:avLst/>
            </a:prstGeom>
            <a:solidFill>
              <a:srgbClr val="33CC33"/>
            </a:solidFill>
            <a:ln>
              <a:headEnd type="none" w="sm" len="sm"/>
              <a:tailEnd type="stealth" w="med" len="med"/>
            </a:ln>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n-US" sz="1600" dirty="0">
                  <a:solidFill>
                    <a:schemeClr val="tx1"/>
                  </a:solidFill>
                  <a:effectLst/>
                  <a:latin typeface="Arial" charset="0"/>
                </a:rPr>
                <a:t>Level E</a:t>
              </a:r>
            </a:p>
            <a:p>
              <a:pPr eaLnBrk="1" hangingPunct="1">
                <a:defRPr/>
              </a:pPr>
              <a:r>
                <a:rPr lang="en-US" sz="1600" dirty="0">
                  <a:solidFill>
                    <a:schemeClr val="tx1"/>
                  </a:solidFill>
                  <a:effectLst/>
                  <a:latin typeface="Arial" charset="0"/>
                </a:rPr>
                <a:t>(No effect)</a:t>
              </a:r>
            </a:p>
          </p:txBody>
        </p:sp>
        <p:sp>
          <p:nvSpPr>
            <p:cNvPr id="28" name="Rectangle 27"/>
            <p:cNvSpPr/>
            <p:nvPr/>
          </p:nvSpPr>
          <p:spPr bwMode="auto">
            <a:xfrm>
              <a:off x="2578821" y="4674701"/>
              <a:ext cx="1880171" cy="606176"/>
            </a:xfrm>
            <a:prstGeom prst="rect">
              <a:avLst/>
            </a:prstGeom>
            <a:solidFill>
              <a:srgbClr val="33CC33"/>
            </a:solidFill>
            <a:ln>
              <a:headEnd type="none" w="sm" len="sm"/>
              <a:tailEnd type="stealth" w="med" len="med"/>
            </a:ln>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n-US" sz="1600" dirty="0">
                  <a:solidFill>
                    <a:schemeClr val="tx1"/>
                  </a:solidFill>
                  <a:effectLst/>
                  <a:latin typeface="Arial" charset="0"/>
                </a:rPr>
                <a:t>No safety effect on passengers/crew</a:t>
              </a:r>
            </a:p>
          </p:txBody>
        </p:sp>
        <p:sp>
          <p:nvSpPr>
            <p:cNvPr id="29" name="Rectangle 28"/>
            <p:cNvSpPr/>
            <p:nvPr/>
          </p:nvSpPr>
          <p:spPr bwMode="auto">
            <a:xfrm>
              <a:off x="4693555" y="4683265"/>
              <a:ext cx="1880171" cy="606176"/>
            </a:xfrm>
            <a:prstGeom prst="rect">
              <a:avLst/>
            </a:prstGeom>
            <a:solidFill>
              <a:srgbClr val="33CC33"/>
            </a:solidFill>
            <a:ln>
              <a:headEnd type="none" w="sm" len="sm"/>
              <a:tailEnd type="stealth" w="med" len="med"/>
            </a:ln>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n-US" sz="1600" dirty="0">
                  <a:solidFill>
                    <a:schemeClr val="tx1"/>
                  </a:solidFill>
                  <a:effectLst/>
                  <a:latin typeface="Arial" charset="0"/>
                </a:rPr>
                <a:t>No safety metric</a:t>
              </a:r>
            </a:p>
          </p:txBody>
        </p:sp>
        <p:sp>
          <p:nvSpPr>
            <p:cNvPr id="30" name="Rectangle 29"/>
            <p:cNvSpPr/>
            <p:nvPr/>
          </p:nvSpPr>
          <p:spPr bwMode="auto">
            <a:xfrm>
              <a:off x="6798043" y="4681552"/>
              <a:ext cx="1880171" cy="606176"/>
            </a:xfrm>
            <a:prstGeom prst="rect">
              <a:avLst/>
            </a:prstGeom>
            <a:solidFill>
              <a:srgbClr val="33CC33"/>
            </a:solidFill>
            <a:ln>
              <a:headEnd type="none" w="sm" len="sm"/>
              <a:tailEnd type="stealth" w="med" len="med"/>
            </a:ln>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n-US" sz="1600" dirty="0">
                  <a:solidFill>
                    <a:schemeClr val="tx1"/>
                  </a:solidFill>
                  <a:effectLst/>
                  <a:latin typeface="Arial" charset="0"/>
                </a:rPr>
                <a:t>Passenger entertainment</a:t>
              </a:r>
            </a:p>
          </p:txBody>
        </p:sp>
      </p:grpSp>
      <p:sp>
        <p:nvSpPr>
          <p:cNvPr id="36" name="TextBox 35"/>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507">
                                            <p:txEl>
                                              <p:pRg st="0" end="0"/>
                                            </p:txEl>
                                          </p:spTgt>
                                        </p:tgtEl>
                                        <p:attrNameLst>
                                          <p:attrName>style.visibility</p:attrName>
                                        </p:attrNameLst>
                                      </p:cBhvr>
                                      <p:to>
                                        <p:strVal val="visible"/>
                                      </p:to>
                                    </p:set>
                                    <p:animEffect transition="in" filter="wipe(left)">
                                      <p:cBhvr>
                                        <p:cTn id="42"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ftr" sz="quarter" idx="10"/>
          </p:nvPr>
        </p:nvSpPr>
        <p:spPr>
          <a:xfrm>
            <a:off x="1828800" y="6607175"/>
            <a:ext cx="3165475" cy="250825"/>
          </a:xfrm>
          <a:noFill/>
        </p:spPr>
        <p:txBody>
          <a:bodyPr/>
          <a:lstStyle/>
          <a:p>
            <a:r>
              <a:rPr lang="en-US" smtClean="0"/>
              <a:t>MEL, DO-254 Overview for MAPLD 2009</a:t>
            </a:r>
          </a:p>
        </p:txBody>
      </p:sp>
      <p:sp>
        <p:nvSpPr>
          <p:cNvPr id="23555" name="Rectangle 6"/>
          <p:cNvSpPr>
            <a:spLocks noGrp="1" noChangeArrowheads="1"/>
          </p:cNvSpPr>
          <p:nvPr>
            <p:ph type="sldNum" sz="quarter" idx="11"/>
          </p:nvPr>
        </p:nvSpPr>
        <p:spPr>
          <a:noFill/>
        </p:spPr>
        <p:txBody>
          <a:bodyPr/>
          <a:lstStyle/>
          <a:p>
            <a:fld id="{FD25F0C7-14C6-4924-AD63-E1EB5E406DC8}" type="slidenum">
              <a:rPr lang="en-US" smtClean="0"/>
              <a:pPr/>
              <a:t>9</a:t>
            </a:fld>
            <a:endParaRPr lang="en-US" smtClean="0"/>
          </a:p>
        </p:txBody>
      </p:sp>
      <p:sp>
        <p:nvSpPr>
          <p:cNvPr id="23556" name="Rectangle 2"/>
          <p:cNvSpPr>
            <a:spLocks noGrp="1" noChangeArrowheads="1"/>
          </p:cNvSpPr>
          <p:nvPr>
            <p:ph type="title"/>
          </p:nvPr>
        </p:nvSpPr>
        <p:spPr/>
        <p:txBody>
          <a:bodyPr/>
          <a:lstStyle/>
          <a:p>
            <a:r>
              <a:rPr lang="en-US" smtClean="0"/>
              <a:t>The Essence of DO-254</a:t>
            </a:r>
            <a:r>
              <a:rPr lang="en-US" sz="3000" smtClean="0"/>
              <a:t/>
            </a:r>
            <a:br>
              <a:rPr lang="en-US" sz="3000" smtClean="0"/>
            </a:br>
            <a:r>
              <a:rPr lang="en-US" sz="2000" i="1" smtClean="0"/>
              <a:t>A Requirements-Based Design Flow with Strict Process Assurance</a:t>
            </a:r>
          </a:p>
        </p:txBody>
      </p:sp>
      <p:pic>
        <p:nvPicPr>
          <p:cNvPr id="310275" name="Picture 3"/>
          <p:cNvPicPr>
            <a:picLocks noChangeAspect="1" noChangeArrowheads="1"/>
          </p:cNvPicPr>
          <p:nvPr/>
        </p:nvPicPr>
        <p:blipFill>
          <a:blip r:embed="rId3"/>
          <a:srcRect/>
          <a:stretch>
            <a:fillRect/>
          </a:stretch>
        </p:blipFill>
        <p:spPr bwMode="auto">
          <a:xfrm>
            <a:off x="685800" y="1676400"/>
            <a:ext cx="7535863" cy="3935413"/>
          </a:xfrm>
          <a:prstGeom prst="rect">
            <a:avLst/>
          </a:prstGeom>
          <a:noFill/>
          <a:ln w="9525" algn="ctr">
            <a:noFill/>
            <a:miter lim="800000"/>
            <a:headEnd/>
            <a:tailEnd/>
          </a:ln>
        </p:spPr>
      </p:pic>
      <p:sp>
        <p:nvSpPr>
          <p:cNvPr id="310278" name="Text Box 6"/>
          <p:cNvSpPr txBox="1">
            <a:spLocks noChangeArrowheads="1"/>
          </p:cNvSpPr>
          <p:nvPr/>
        </p:nvSpPr>
        <p:spPr bwMode="auto">
          <a:xfrm>
            <a:off x="922338" y="5562600"/>
            <a:ext cx="7146925" cy="369888"/>
          </a:xfrm>
          <a:prstGeom prst="rect">
            <a:avLst/>
          </a:prstGeom>
          <a:noFill/>
          <a:ln w="9525" algn="ctr">
            <a:noFill/>
            <a:miter lim="800000"/>
            <a:headEnd/>
            <a:tailEnd/>
          </a:ln>
          <a:effectLst/>
        </p:spPr>
        <p:txBody>
          <a:bodyPr wrap="none">
            <a:spAutoFit/>
          </a:bodyPr>
          <a:lstStyle/>
          <a:p>
            <a:pPr>
              <a:defRPr/>
            </a:pPr>
            <a:r>
              <a:rPr lang="en-US" sz="1800" b="1" dirty="0">
                <a:solidFill>
                  <a:schemeClr val="tx1"/>
                </a:solidFill>
                <a:effectLst>
                  <a:outerShdw blurRad="38100" dist="38100" dir="2700000" algn="tl">
                    <a:srgbClr val="C0C0C0"/>
                  </a:outerShdw>
                </a:effectLst>
                <a:latin typeface="Arial" charset="0"/>
              </a:rPr>
              <a:t>DO-254 Process as you’d see it shown in the DO-254 Document</a:t>
            </a:r>
          </a:p>
        </p:txBody>
      </p:sp>
      <p:sp>
        <p:nvSpPr>
          <p:cNvPr id="7" name="TextBox 6"/>
          <p:cNvSpPr txBox="1"/>
          <p:nvPr/>
        </p:nvSpPr>
        <p:spPr>
          <a:xfrm>
            <a:off x="5044440" y="6431280"/>
            <a:ext cx="3005951" cy="253916"/>
          </a:xfrm>
          <a:prstGeom prst="rect">
            <a:avLst/>
          </a:prstGeom>
          <a:noFill/>
        </p:spPr>
        <p:txBody>
          <a:bodyPr wrap="none" rtlCol="0">
            <a:spAutoFit/>
          </a:bodyPr>
          <a:lstStyle/>
          <a:p>
            <a:r>
              <a:rPr lang="en-US" sz="1050" dirty="0" smtClean="0">
                <a:effectLst/>
              </a:rPr>
              <a:t>May be published with permission by MAPLD 2009</a:t>
            </a:r>
            <a:endParaRPr lang="en-US" sz="1050" dirty="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10275"/>
                                        </p:tgtEl>
                                        <p:attrNameLst>
                                          <p:attrName>style.visibility</p:attrName>
                                        </p:attrNameLst>
                                      </p:cBhvr>
                                      <p:to>
                                        <p:strVal val="visible"/>
                                      </p:to>
                                    </p:set>
                                    <p:anim calcmode="lin" valueType="num">
                                      <p:cBhvr>
                                        <p:cTn id="7" dur="1000" fill="hold"/>
                                        <p:tgtEl>
                                          <p:spTgt spid="310275"/>
                                        </p:tgtEl>
                                        <p:attrNameLst>
                                          <p:attrName>ppt_w</p:attrName>
                                        </p:attrNameLst>
                                      </p:cBhvr>
                                      <p:tavLst>
                                        <p:tav tm="0">
                                          <p:val>
                                            <p:strVal val="#ppt_w*0.70"/>
                                          </p:val>
                                        </p:tav>
                                        <p:tav tm="100000">
                                          <p:val>
                                            <p:strVal val="#ppt_w"/>
                                          </p:val>
                                        </p:tav>
                                      </p:tavLst>
                                    </p:anim>
                                    <p:anim calcmode="lin" valueType="num">
                                      <p:cBhvr>
                                        <p:cTn id="8" dur="1000" fill="hold"/>
                                        <p:tgtEl>
                                          <p:spTgt spid="310275"/>
                                        </p:tgtEl>
                                        <p:attrNameLst>
                                          <p:attrName>ppt_h</p:attrName>
                                        </p:attrNameLst>
                                      </p:cBhvr>
                                      <p:tavLst>
                                        <p:tav tm="0">
                                          <p:val>
                                            <p:strVal val="#ppt_h"/>
                                          </p:val>
                                        </p:tav>
                                        <p:tav tm="100000">
                                          <p:val>
                                            <p:strVal val="#ppt_h"/>
                                          </p:val>
                                        </p:tav>
                                      </p:tavLst>
                                    </p:anim>
                                    <p:animEffect transition="in" filter="fade">
                                      <p:cBhvr>
                                        <p:cTn id="9" dur="1000"/>
                                        <p:tgtEl>
                                          <p:spTgt spid="310275"/>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10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8" grpId="0"/>
    </p:bldLst>
  </p:timing>
</p:sld>
</file>

<file path=ppt/theme/theme1.xml><?xml version="1.0" encoding="utf-8"?>
<a:theme xmlns:a="http://schemas.openxmlformats.org/drawingml/2006/main" name="ESG Introduction 062005">
  <a:themeElements>
    <a:clrScheme name="ESG Introduction 062005 10">
      <a:dk1>
        <a:srgbClr val="000000"/>
      </a:dk1>
      <a:lt1>
        <a:srgbClr val="FFFFFF"/>
      </a:lt1>
      <a:dk2>
        <a:srgbClr val="A20033"/>
      </a:dk2>
      <a:lt2>
        <a:srgbClr val="808080"/>
      </a:lt2>
      <a:accent1>
        <a:srgbClr val="3399FF"/>
      </a:accent1>
      <a:accent2>
        <a:srgbClr val="9933FF"/>
      </a:accent2>
      <a:accent3>
        <a:srgbClr val="FFFFFF"/>
      </a:accent3>
      <a:accent4>
        <a:srgbClr val="000000"/>
      </a:accent4>
      <a:accent5>
        <a:srgbClr val="ADCAFF"/>
      </a:accent5>
      <a:accent6>
        <a:srgbClr val="8A2DE7"/>
      </a:accent6>
      <a:hlink>
        <a:srgbClr val="0033CC"/>
      </a:hlink>
      <a:folHlink>
        <a:srgbClr val="0066FF"/>
      </a:folHlink>
    </a:clrScheme>
    <a:fontScheme name="ESG Introduction 062005">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stealth"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stealth"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ESG Introduction 06200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G Introduction 062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G Introduction 062005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G Introduction 062005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G Introduction 0620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G Introduction 0620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G Introduction 0620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SG Introduction 062005 8">
        <a:dk1>
          <a:srgbClr val="000000"/>
        </a:dk1>
        <a:lt1>
          <a:srgbClr val="FFFFFF"/>
        </a:lt1>
        <a:dk2>
          <a:srgbClr val="A20033"/>
        </a:dk2>
        <a:lt2>
          <a:srgbClr val="808080"/>
        </a:lt2>
        <a:accent1>
          <a:srgbClr val="FFCC00"/>
        </a:accent1>
        <a:accent2>
          <a:srgbClr val="0000FF"/>
        </a:accent2>
        <a:accent3>
          <a:srgbClr val="FFFFFF"/>
        </a:accent3>
        <a:accent4>
          <a:srgbClr val="000000"/>
        </a:accent4>
        <a:accent5>
          <a:srgbClr val="FFE2AA"/>
        </a:accent5>
        <a:accent6>
          <a:srgbClr val="0000E7"/>
        </a:accent6>
        <a:hlink>
          <a:srgbClr val="A20033"/>
        </a:hlink>
        <a:folHlink>
          <a:srgbClr val="B2B2B2"/>
        </a:folHlink>
      </a:clrScheme>
      <a:clrMap bg1="lt1" tx1="dk1" bg2="lt2" tx2="dk2" accent1="accent1" accent2="accent2" accent3="accent3" accent4="accent4" accent5="accent5" accent6="accent6" hlink="hlink" folHlink="folHlink"/>
    </a:extraClrScheme>
    <a:extraClrScheme>
      <a:clrScheme name="ESG Introduction 062005 9">
        <a:dk1>
          <a:srgbClr val="000000"/>
        </a:dk1>
        <a:lt1>
          <a:srgbClr val="FFFFFF"/>
        </a:lt1>
        <a:dk2>
          <a:srgbClr val="A20033"/>
        </a:dk2>
        <a:lt2>
          <a:srgbClr val="808080"/>
        </a:lt2>
        <a:accent1>
          <a:srgbClr val="3399FF"/>
        </a:accent1>
        <a:accent2>
          <a:srgbClr val="9933FF"/>
        </a:accent2>
        <a:accent3>
          <a:srgbClr val="FFFFFF"/>
        </a:accent3>
        <a:accent4>
          <a:srgbClr val="000000"/>
        </a:accent4>
        <a:accent5>
          <a:srgbClr val="ADCAFF"/>
        </a:accent5>
        <a:accent6>
          <a:srgbClr val="8A2DE7"/>
        </a:accent6>
        <a:hlink>
          <a:srgbClr val="00FF99"/>
        </a:hlink>
        <a:folHlink>
          <a:srgbClr val="B2B2B2"/>
        </a:folHlink>
      </a:clrScheme>
      <a:clrMap bg1="lt1" tx1="dk1" bg2="lt2" tx2="dk2" accent1="accent1" accent2="accent2" accent3="accent3" accent4="accent4" accent5="accent5" accent6="accent6" hlink="hlink" folHlink="folHlink"/>
    </a:extraClrScheme>
    <a:extraClrScheme>
      <a:clrScheme name="ESG Introduction 06200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G Introduction 062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G Introduction 062005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G Introduction 062005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G Introduction 0620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G Introduction 0620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G Introduction 0620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SG Introduction 062005 8">
        <a:dk1>
          <a:srgbClr val="000000"/>
        </a:dk1>
        <a:lt1>
          <a:srgbClr val="FFFFFF"/>
        </a:lt1>
        <a:dk2>
          <a:srgbClr val="A20033"/>
        </a:dk2>
        <a:lt2>
          <a:srgbClr val="808080"/>
        </a:lt2>
        <a:accent1>
          <a:srgbClr val="FFCC00"/>
        </a:accent1>
        <a:accent2>
          <a:srgbClr val="0000FF"/>
        </a:accent2>
        <a:accent3>
          <a:srgbClr val="FFFFFF"/>
        </a:accent3>
        <a:accent4>
          <a:srgbClr val="000000"/>
        </a:accent4>
        <a:accent5>
          <a:srgbClr val="FFE2AA"/>
        </a:accent5>
        <a:accent6>
          <a:srgbClr val="0000E7"/>
        </a:accent6>
        <a:hlink>
          <a:srgbClr val="A20033"/>
        </a:hlink>
        <a:folHlink>
          <a:srgbClr val="B2B2B2"/>
        </a:folHlink>
      </a:clrScheme>
      <a:clrMap bg1="lt1" tx1="dk1" bg2="lt2" tx2="dk2" accent1="accent1" accent2="accent2" accent3="accent3" accent4="accent4" accent5="accent5" accent6="accent6" hlink="hlink" folHlink="folHlink"/>
    </a:extraClrScheme>
    <a:extraClrScheme>
      <a:clrScheme name="ESG Introduction 062005 9">
        <a:dk1>
          <a:srgbClr val="000000"/>
        </a:dk1>
        <a:lt1>
          <a:srgbClr val="FFFFFF"/>
        </a:lt1>
        <a:dk2>
          <a:srgbClr val="A20033"/>
        </a:dk2>
        <a:lt2>
          <a:srgbClr val="808080"/>
        </a:lt2>
        <a:accent1>
          <a:srgbClr val="3399FF"/>
        </a:accent1>
        <a:accent2>
          <a:srgbClr val="9933FF"/>
        </a:accent2>
        <a:accent3>
          <a:srgbClr val="FFFFFF"/>
        </a:accent3>
        <a:accent4>
          <a:srgbClr val="000000"/>
        </a:accent4>
        <a:accent5>
          <a:srgbClr val="ADCAFF"/>
        </a:accent5>
        <a:accent6>
          <a:srgbClr val="8A2DE7"/>
        </a:accent6>
        <a:hlink>
          <a:srgbClr val="00FF99"/>
        </a:hlink>
        <a:folHlink>
          <a:srgbClr val="B2B2B2"/>
        </a:folHlink>
      </a:clrScheme>
      <a:clrMap bg1="lt1" tx1="dk1" bg2="lt2" tx2="dk2" accent1="accent1" accent2="accent2" accent3="accent3" accent4="accent4" accent5="accent5" accent6="accent6" hlink="hlink" folHlink="folHlink"/>
    </a:extraClrScheme>
    <a:extraClrScheme>
      <a:clrScheme name="ESG Introduction 062005 10">
        <a:dk1>
          <a:srgbClr val="000000"/>
        </a:dk1>
        <a:lt1>
          <a:srgbClr val="FFFFFF"/>
        </a:lt1>
        <a:dk2>
          <a:srgbClr val="A20033"/>
        </a:dk2>
        <a:lt2>
          <a:srgbClr val="808080"/>
        </a:lt2>
        <a:accent1>
          <a:srgbClr val="3399FF"/>
        </a:accent1>
        <a:accent2>
          <a:srgbClr val="9933FF"/>
        </a:accent2>
        <a:accent3>
          <a:srgbClr val="FFFFFF"/>
        </a:accent3>
        <a:accent4>
          <a:srgbClr val="000000"/>
        </a:accent4>
        <a:accent5>
          <a:srgbClr val="ADCAFF"/>
        </a:accent5>
        <a:accent6>
          <a:srgbClr val="8A2DE7"/>
        </a:accent6>
        <a:hlink>
          <a:srgbClr val="0033CC"/>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1">
      <a:dk1>
        <a:srgbClr val="000000"/>
      </a:dk1>
      <a:lt1>
        <a:srgbClr val="FFFFFF"/>
      </a:lt1>
      <a:dk2>
        <a:srgbClr val="0000CC"/>
      </a:dk2>
      <a:lt2>
        <a:srgbClr val="808080"/>
      </a:lt2>
      <a:accent1>
        <a:srgbClr val="3399FF"/>
      </a:accent1>
      <a:accent2>
        <a:srgbClr val="9933FF"/>
      </a:accent2>
      <a:accent3>
        <a:srgbClr val="FFFFFF"/>
      </a:accent3>
      <a:accent4>
        <a:srgbClr val="000000"/>
      </a:accent4>
      <a:accent5>
        <a:srgbClr val="ADCAFF"/>
      </a:accent5>
      <a:accent6>
        <a:srgbClr val="8A2DE7"/>
      </a:accent6>
      <a:hlink>
        <a:srgbClr val="333399"/>
      </a:hlink>
      <a:folHlink>
        <a:srgbClr val="333399"/>
      </a:folHlink>
    </a:clrScheme>
    <a:fontScheme name="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stealth"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stealth"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A20033"/>
        </a:dk2>
        <a:lt2>
          <a:srgbClr val="808080"/>
        </a:lt2>
        <a:accent1>
          <a:srgbClr val="FFCC00"/>
        </a:accent1>
        <a:accent2>
          <a:srgbClr val="0000FF"/>
        </a:accent2>
        <a:accent3>
          <a:srgbClr val="FFFFFF"/>
        </a:accent3>
        <a:accent4>
          <a:srgbClr val="000000"/>
        </a:accent4>
        <a:accent5>
          <a:srgbClr val="FFE2AA"/>
        </a:accent5>
        <a:accent6>
          <a:srgbClr val="0000E7"/>
        </a:accent6>
        <a:hlink>
          <a:srgbClr val="A20033"/>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A20033"/>
        </a:dk2>
        <a:lt2>
          <a:srgbClr val="808080"/>
        </a:lt2>
        <a:accent1>
          <a:srgbClr val="3399FF"/>
        </a:accent1>
        <a:accent2>
          <a:srgbClr val="9933FF"/>
        </a:accent2>
        <a:accent3>
          <a:srgbClr val="FFFFFF"/>
        </a:accent3>
        <a:accent4>
          <a:srgbClr val="000000"/>
        </a:accent4>
        <a:accent5>
          <a:srgbClr val="ADCAFF"/>
        </a:accent5>
        <a:accent6>
          <a:srgbClr val="8A2DE7"/>
        </a:accent6>
        <a:hlink>
          <a:srgbClr val="00FF99"/>
        </a:hlink>
        <a:folHlink>
          <a:srgbClr val="B2B2B2"/>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CC"/>
        </a:dk2>
        <a:lt2>
          <a:srgbClr val="808080"/>
        </a:lt2>
        <a:accent1>
          <a:srgbClr val="3399FF"/>
        </a:accent1>
        <a:accent2>
          <a:srgbClr val="9933FF"/>
        </a:accent2>
        <a:accent3>
          <a:srgbClr val="FFFFFF"/>
        </a:accent3>
        <a:accent4>
          <a:srgbClr val="000000"/>
        </a:accent4>
        <a:accent5>
          <a:srgbClr val="ADCAFF"/>
        </a:accent5>
        <a:accent6>
          <a:srgbClr val="8A2DE7"/>
        </a:accent6>
        <a:hlink>
          <a:srgbClr val="333399"/>
        </a:hlink>
        <a:folHlink>
          <a:srgbClr val="FFFF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CC"/>
        </a:dk2>
        <a:lt2>
          <a:srgbClr val="808080"/>
        </a:lt2>
        <a:accent1>
          <a:srgbClr val="3399FF"/>
        </a:accent1>
        <a:accent2>
          <a:srgbClr val="9933FF"/>
        </a:accent2>
        <a:accent3>
          <a:srgbClr val="FFFFFF"/>
        </a:accent3>
        <a:accent4>
          <a:srgbClr val="000000"/>
        </a:accent4>
        <a:accent5>
          <a:srgbClr val="ADCAFF"/>
        </a:accent5>
        <a:accent6>
          <a:srgbClr val="8A2DE7"/>
        </a:accent6>
        <a:hlink>
          <a:srgbClr val="333399"/>
        </a:hlink>
        <a:folHlink>
          <a:srgbClr val="333399"/>
        </a:folHlink>
      </a:clrScheme>
      <a:clrMap bg1="lt1" tx1="dk1" bg2="lt2" tx2="dk2" accent1="accent1" accent2="accent2" accent3="accent3" accent4="accent4" accent5="accent5" accent6="accent6" hlink="hlink" folHlink="folHlink"/>
    </a:extraClrScheme>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FF"/>
        </a:lt1>
        <a:dk2>
          <a:srgbClr val="A20033"/>
        </a:dk2>
        <a:lt2>
          <a:srgbClr val="808080"/>
        </a:lt2>
        <a:accent1>
          <a:srgbClr val="FFCC00"/>
        </a:accent1>
        <a:accent2>
          <a:srgbClr val="0000FF"/>
        </a:accent2>
        <a:accent3>
          <a:srgbClr val="FFFFFF"/>
        </a:accent3>
        <a:accent4>
          <a:srgbClr val="000000"/>
        </a:accent4>
        <a:accent5>
          <a:srgbClr val="FFE2AA"/>
        </a:accent5>
        <a:accent6>
          <a:srgbClr val="0000E7"/>
        </a:accent6>
        <a:hlink>
          <a:srgbClr val="A20033"/>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FF"/>
        </a:lt1>
        <a:dk2>
          <a:srgbClr val="A20033"/>
        </a:dk2>
        <a:lt2>
          <a:srgbClr val="808080"/>
        </a:lt2>
        <a:accent1>
          <a:srgbClr val="3399FF"/>
        </a:accent1>
        <a:accent2>
          <a:srgbClr val="9933FF"/>
        </a:accent2>
        <a:accent3>
          <a:srgbClr val="FFFFFF"/>
        </a:accent3>
        <a:accent4>
          <a:srgbClr val="000000"/>
        </a:accent4>
        <a:accent5>
          <a:srgbClr val="ADCAFF"/>
        </a:accent5>
        <a:accent6>
          <a:srgbClr val="8A2DE7"/>
        </a:accent6>
        <a:hlink>
          <a:srgbClr val="00FF99"/>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10">
        <a:dk1>
          <a:srgbClr val="000000"/>
        </a:dk1>
        <a:lt1>
          <a:srgbClr val="FFFFFF"/>
        </a:lt1>
        <a:dk2>
          <a:srgbClr val="0000CC"/>
        </a:dk2>
        <a:lt2>
          <a:srgbClr val="808080"/>
        </a:lt2>
        <a:accent1>
          <a:srgbClr val="3399FF"/>
        </a:accent1>
        <a:accent2>
          <a:srgbClr val="9933FF"/>
        </a:accent2>
        <a:accent3>
          <a:srgbClr val="FFFFFF"/>
        </a:accent3>
        <a:accent4>
          <a:srgbClr val="000000"/>
        </a:accent4>
        <a:accent5>
          <a:srgbClr val="ADCAFF"/>
        </a:accent5>
        <a:accent6>
          <a:srgbClr val="8A2DE7"/>
        </a:accent6>
        <a:hlink>
          <a:srgbClr val="333399"/>
        </a:hlink>
        <a:folHlink>
          <a:srgbClr val="FFFF00"/>
        </a:folHlink>
      </a:clrScheme>
      <a:clrMap bg1="lt1" tx1="dk1" bg2="lt2" tx2="dk2" accent1="accent1" accent2="accent2" accent3="accent3" accent4="accent4" accent5="accent5" accent6="accent6" hlink="hlink" folHlink="folHlink"/>
    </a:extraClrScheme>
    <a:extraClrScheme>
      <a:clrScheme name="1_Blank Presentation 11">
        <a:dk1>
          <a:srgbClr val="000000"/>
        </a:dk1>
        <a:lt1>
          <a:srgbClr val="FFFFFF"/>
        </a:lt1>
        <a:dk2>
          <a:srgbClr val="0000CC"/>
        </a:dk2>
        <a:lt2>
          <a:srgbClr val="808080"/>
        </a:lt2>
        <a:accent1>
          <a:srgbClr val="3399FF"/>
        </a:accent1>
        <a:accent2>
          <a:srgbClr val="9933FF"/>
        </a:accent2>
        <a:accent3>
          <a:srgbClr val="FFFFFF"/>
        </a:accent3>
        <a:accent4>
          <a:srgbClr val="000000"/>
        </a:accent4>
        <a:accent5>
          <a:srgbClr val="ADCAFF"/>
        </a:accent5>
        <a:accent6>
          <a:srgbClr val="8A2DE7"/>
        </a:accent6>
        <a:hlink>
          <a:srgbClr val="333399"/>
        </a:hlink>
        <a:folHlink>
          <a:srgbClr val="333399"/>
        </a:folHlink>
      </a:clrScheme>
      <a:clrMap bg1="lt1" tx1="dk1" bg2="lt2" tx2="dk2" accent1="accent1" accent2="accent2" accent3="accent3" accent4="accent4" accent5="accent5" accent6="accent6" hlink="hlink" folHlink="folHlink"/>
    </a:extraClrScheme>
    <a:extraClrScheme>
      <a:clrScheme name="1_Blank Presentation 12">
        <a:dk1>
          <a:srgbClr val="000000"/>
        </a:dk1>
        <a:lt1>
          <a:srgbClr val="FFFFFF"/>
        </a:lt1>
        <a:dk2>
          <a:srgbClr val="A20033"/>
        </a:dk2>
        <a:lt2>
          <a:srgbClr val="808080"/>
        </a:lt2>
        <a:accent1>
          <a:srgbClr val="3399FF"/>
        </a:accent1>
        <a:accent2>
          <a:srgbClr val="9933FF"/>
        </a:accent2>
        <a:accent3>
          <a:srgbClr val="FFFFFF"/>
        </a:accent3>
        <a:accent4>
          <a:srgbClr val="000000"/>
        </a:accent4>
        <a:accent5>
          <a:srgbClr val="ADCAFF"/>
        </a:accent5>
        <a:accent6>
          <a:srgbClr val="8A2DE7"/>
        </a:accent6>
        <a:hlink>
          <a:srgbClr val="0033CC"/>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G Introduction 062005 9">
    <a:dk1>
      <a:srgbClr val="000000"/>
    </a:dk1>
    <a:lt1>
      <a:srgbClr val="FFFFFF"/>
    </a:lt1>
    <a:dk2>
      <a:srgbClr val="A20033"/>
    </a:dk2>
    <a:lt2>
      <a:srgbClr val="808080"/>
    </a:lt2>
    <a:accent1>
      <a:srgbClr val="3399FF"/>
    </a:accent1>
    <a:accent2>
      <a:srgbClr val="9933FF"/>
    </a:accent2>
    <a:accent3>
      <a:srgbClr val="FFFFFF"/>
    </a:accent3>
    <a:accent4>
      <a:srgbClr val="000000"/>
    </a:accent4>
    <a:accent5>
      <a:srgbClr val="ADCAFF"/>
    </a:accent5>
    <a:accent6>
      <a:srgbClr val="8A2DE7"/>
    </a:accent6>
    <a:hlink>
      <a:srgbClr val="00FF99"/>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4165</TotalTime>
  <Words>6233</Words>
  <Application>Microsoft PowerPoint</Application>
  <PresentationFormat>On-screen Show (4:3)</PresentationFormat>
  <Paragraphs>721</Paragraphs>
  <Slides>41</Slides>
  <Notes>24</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ESG Introduction 062005</vt:lpstr>
      <vt:lpstr>1_Blank Presentation</vt:lpstr>
      <vt:lpstr>DO-254 Overview, Pros, Cons, and Discussion (aka, The Joys and Sorrows of DO-254 Compliance)   </vt:lpstr>
      <vt:lpstr>Agenda</vt:lpstr>
      <vt:lpstr>DO-254 in a Nutshell</vt:lpstr>
      <vt:lpstr>       Policy, Documents and Certification</vt:lpstr>
      <vt:lpstr>So What’s Changed in the Last Year?</vt:lpstr>
      <vt:lpstr>Agenda</vt:lpstr>
      <vt:lpstr>DO-254 and Design Assurance</vt:lpstr>
      <vt:lpstr>DO-254 &amp; Design Assurance Levels (DALs)</vt:lpstr>
      <vt:lpstr>The Essence of DO-254 A Requirements-Based Design Flow with Strict Process Assurance</vt:lpstr>
      <vt:lpstr>The Essence of DO-254 A Requirements-Based Design Flow with Strict Process Assurance</vt:lpstr>
      <vt:lpstr>What is DO-254? A Requirements-Based Design Flow with Strict Process Assurance</vt:lpstr>
      <vt:lpstr>A DO-254 Compliant FPGA Flow</vt:lpstr>
      <vt:lpstr>DO-254 Life Cycle Info/Tips Planning (4.0)</vt:lpstr>
      <vt:lpstr>DO-254 Life Cycle Info/Tips  Requirements (10.3.1)</vt:lpstr>
      <vt:lpstr>DO-254 Life Cycle Info/Tips  Conceptual Design (5.2)</vt:lpstr>
      <vt:lpstr>DO-254 Life Cycle Info/Tips  Detailed Design– RTL (5.3)</vt:lpstr>
      <vt:lpstr>DO-254 Life Cycle Info/Tips  Detailed Design (Synthesis, P&amp;R)             </vt:lpstr>
      <vt:lpstr>DO-254 Life Cycle Info/Tips  Implementation (5.4.1)             </vt:lpstr>
      <vt:lpstr>DO-254 Life Cycle Info/Tips  Production Transition (5.5.1)             </vt:lpstr>
      <vt:lpstr>DO-254 Supporting Process Info/Tips  RTL Verification (6.2)</vt:lpstr>
      <vt:lpstr>DO-254 Supporting Process Info/Tips  Gate-Level Verification</vt:lpstr>
      <vt:lpstr>DO-254 Supporting Process Info/Tips  Configuration Management (7.0)</vt:lpstr>
      <vt:lpstr>DO-254 Supporting Process Info/Tips  Reviews and Audits (8.0, 9.0)</vt:lpstr>
      <vt:lpstr>Agenda</vt:lpstr>
      <vt:lpstr>Slide 25</vt:lpstr>
      <vt:lpstr>Slide 26</vt:lpstr>
      <vt:lpstr>Benefits/Challenges of  a DO-254 Program</vt:lpstr>
      <vt:lpstr>Benefits/Challenges  Design Assurance</vt:lpstr>
      <vt:lpstr>Benefits/Challenges   Ambiguity vs. Flexibility</vt:lpstr>
      <vt:lpstr>Benefits/Challenges   Design Flow Changes</vt:lpstr>
      <vt:lpstr>Benefits/Challenges   Audits and Findings</vt:lpstr>
      <vt:lpstr>Benefits/Challenges   Design-&gt;Security Assurance</vt:lpstr>
      <vt:lpstr>Key Assurance Principles</vt:lpstr>
      <vt:lpstr>Adding Security-Focused Tasks</vt:lpstr>
      <vt:lpstr>Agenda</vt:lpstr>
      <vt:lpstr>Best Practices  Observed from Other Companies</vt:lpstr>
      <vt:lpstr>Best Practices  Advice from a DER*</vt:lpstr>
      <vt:lpstr>Agenda</vt:lpstr>
      <vt:lpstr>Conclusion</vt:lpstr>
      <vt:lpstr>Slide 40</vt:lpstr>
      <vt:lpstr>More Mentor at MAPLD</vt:lpstr>
    </vt:vector>
  </TitlesOfParts>
  <Manager>Diane Cain-Pozzo</Manager>
  <Company>Mentor Graphics Corporation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Presentation Template</dc:title>
  <dc:subject>ALL COMPANY PRESENTATIONS</dc:subject>
  <dc:creator>Jorge T Juliano, Jr.</dc:creator>
  <cp:keywords>Template, PowerPoint, Mentor Graphics, Presentation</cp:keywords>
  <dc:description>This template is maintianed by the Corporate Graphic Designer, Jorge Juliano. Always use this template for company presentations. Current as of August 2005.</dc:description>
  <cp:lastModifiedBy>MGC</cp:lastModifiedBy>
  <cp:revision>243</cp:revision>
  <cp:lastPrinted>2002-05-03T20:18:08Z</cp:lastPrinted>
  <dcterms:created xsi:type="dcterms:W3CDTF">2000-03-03T00:05:07Z</dcterms:created>
  <dcterms:modified xsi:type="dcterms:W3CDTF">2009-08-31T01:19:30Z</dcterms:modified>
  <cp:category>Presentations</cp:category>
</cp:coreProperties>
</file>