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77" r:id="rId2"/>
    <p:sldId id="345" r:id="rId3"/>
    <p:sldId id="389" r:id="rId4"/>
    <p:sldId id="346" r:id="rId5"/>
    <p:sldId id="381" r:id="rId6"/>
    <p:sldId id="385" r:id="rId7"/>
    <p:sldId id="386" r:id="rId8"/>
    <p:sldId id="387" r:id="rId9"/>
    <p:sldId id="347" r:id="rId10"/>
    <p:sldId id="379" r:id="rId11"/>
    <p:sldId id="388" r:id="rId12"/>
    <p:sldId id="382" r:id="rId13"/>
    <p:sldId id="384" r:id="rId14"/>
    <p:sldId id="390" r:id="rId15"/>
    <p:sldId id="380" r:id="rId16"/>
    <p:sldId id="344" r:id="rId17"/>
    <p:sldId id="275" r:id="rId18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ts val="663"/>
      </a:spcAft>
      <a:defRPr sz="900" kern="1200">
        <a:solidFill>
          <a:srgbClr val="0000B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ts val="663"/>
      </a:spcAft>
      <a:defRPr sz="900" kern="1200">
        <a:solidFill>
          <a:srgbClr val="0000B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ts val="663"/>
      </a:spcAft>
      <a:defRPr sz="900" kern="1200">
        <a:solidFill>
          <a:srgbClr val="0000B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ts val="663"/>
      </a:spcAft>
      <a:defRPr sz="900" kern="1200">
        <a:solidFill>
          <a:srgbClr val="0000B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ts val="663"/>
      </a:spcAft>
      <a:defRPr sz="900" kern="1200">
        <a:solidFill>
          <a:srgbClr val="0000B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B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B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B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B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chemeClr val="tx1"/>
    </p:penClr>
  </p:showPr>
  <p:clrMru>
    <a:srgbClr val="E7E7E7"/>
    <a:srgbClr val="C4C4C4"/>
    <a:srgbClr val="000000"/>
    <a:srgbClr val="0066FF"/>
    <a:srgbClr val="0000B0"/>
    <a:srgbClr val="A8B9DA"/>
    <a:srgbClr val="E2E9FE"/>
    <a:srgbClr val="52A216"/>
    <a:srgbClr val="FFC000"/>
    <a:srgbClr val="6770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6494" autoAdjust="0"/>
  </p:normalViewPr>
  <p:slideViewPr>
    <p:cSldViewPr snapToGrid="0" showGuides="1">
      <p:cViewPr varScale="1">
        <p:scale>
          <a:sx n="62" d="100"/>
          <a:sy n="62" d="100"/>
        </p:scale>
        <p:origin x="-1200" y="-72"/>
      </p:cViewPr>
      <p:guideLst>
        <p:guide orient="horz" pos="2447"/>
        <p:guide pos="3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3" tIns="47491" rIns="94983" bIns="47491" numCol="1" anchor="t" anchorCtr="0" compatLnSpc="1">
            <a:prstTxWarp prst="textNoShape">
              <a:avLst/>
            </a:prstTxWarp>
          </a:bodyPr>
          <a:lstStyle>
            <a:lvl1pPr defTabSz="947738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3" tIns="47491" rIns="94983" bIns="47491" numCol="1" anchor="t" anchorCtr="0" compatLnSpc="1">
            <a:prstTxWarp prst="textNoShape">
              <a:avLst/>
            </a:prstTxWarp>
          </a:bodyPr>
          <a:lstStyle>
            <a:lvl1pPr algn="r" defTabSz="947738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3" tIns="47491" rIns="94983" bIns="47491" numCol="1" anchor="b" anchorCtr="0" compatLnSpc="1">
            <a:prstTxWarp prst="textNoShape">
              <a:avLst/>
            </a:prstTxWarp>
          </a:bodyPr>
          <a:lstStyle>
            <a:lvl1pPr defTabSz="947738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3" tIns="47491" rIns="94983" bIns="47491" numCol="1" anchor="b" anchorCtr="0" compatLnSpc="1">
            <a:prstTxWarp prst="textNoShape">
              <a:avLst/>
            </a:prstTxWarp>
          </a:bodyPr>
          <a:lstStyle>
            <a:lvl1pPr algn="r" defTabSz="947738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fld id="{0AFC9BA9-E72F-4B08-B095-879690BC62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defTabSz="965200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r" defTabSz="965200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19138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defTabSz="965200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algn="r" defTabSz="965200">
              <a:spcAft>
                <a:spcPct val="0"/>
              </a:spcAft>
              <a:defRPr sz="1200">
                <a:solidFill>
                  <a:schemeClr val="tx1"/>
                </a:solidFill>
                <a:latin typeface="55 Helvetica Roman" pitchFamily="1" charset="0"/>
              </a:defRPr>
            </a:lvl1pPr>
          </a:lstStyle>
          <a:p>
            <a:fld id="{9F43A390-7187-42B2-BAC1-E67B4412B3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D8D4E-4E74-4F72-B2D6-D08BA29688CB}" type="slidenum">
              <a:rPr lang="en-US"/>
              <a:pPr/>
              <a:t>1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9FE3D1-28F7-4C3C-8164-CC57011916D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9FDDB-9D43-4D43-B45B-6A608E8F5A59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NASA Presentation Sign-Off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7" name="Picture 15"/>
          <p:cNvPicPr>
            <a:picLocks noChangeAspect="1" noChangeArrowheads="1"/>
          </p:cNvPicPr>
          <p:nvPr userDrawn="1"/>
        </p:nvPicPr>
        <p:blipFill>
          <a:blip r:embed="rId2" cstate="print">
            <a:lum bright="50000" contrast="-60000"/>
          </a:blip>
          <a:srcRect b="19307"/>
          <a:stretch>
            <a:fillRect/>
          </a:stretch>
        </p:blipFill>
        <p:spPr bwMode="auto">
          <a:xfrm>
            <a:off x="-496888" y="-66675"/>
            <a:ext cx="10555288" cy="791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1727200"/>
            <a:ext cx="9051925" cy="13208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3022600"/>
            <a:ext cx="6754812" cy="588963"/>
          </a:xfrm>
        </p:spPr>
        <p:txBody>
          <a:bodyPr/>
          <a:lstStyle>
            <a:lvl1pPr marL="0" indent="0">
              <a:buFont typeface="AGaramond RegularSC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C9BA7-DB94-4509-A83E-DC2EB1471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7588" y="441325"/>
            <a:ext cx="2287587" cy="6619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41325"/>
            <a:ext cx="6711950" cy="6619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124E6D-8EB7-4D02-85E2-23C830630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1FC4-1D6B-4CEE-B935-59D5BA4E5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0E636-006F-4083-BF17-489ECF135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52563"/>
            <a:ext cx="4491037" cy="5608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452563"/>
            <a:ext cx="4492625" cy="5608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4DBDF6-9B46-455C-82A4-7CCCE57BA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819798-8787-4E78-A00F-52D1F2936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10277-2E39-4830-ACC2-108B71D2F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1D1A78-2376-4BB7-AB34-BA078CA6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5E12E7-19B5-45F6-A34B-8A4142ED9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273FED-707A-4726-9CFE-34175D6EB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441325"/>
            <a:ext cx="85788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452563"/>
            <a:ext cx="91360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4838" y="7196138"/>
            <a:ext cx="42751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>
              <a:spcAft>
                <a:spcPct val="0"/>
              </a:spcAft>
              <a:defRPr sz="800"/>
            </a:lvl1pPr>
          </a:lstStyle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5700" y="7210425"/>
            <a:ext cx="94138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>
              <a:spcAft>
                <a:spcPct val="0"/>
              </a:spcAft>
              <a:defRPr sz="800" b="1">
                <a:latin typeface="75 Helvetica Bold" pitchFamily="1" charset="0"/>
              </a:defRPr>
            </a:lvl1pPr>
          </a:lstStyle>
          <a:p>
            <a:fld id="{E7F05A81-8C4B-4B52-AA8C-9353FDB454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73050" y="7375525"/>
            <a:ext cx="40862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b">
            <a:spAutoFit/>
          </a:bodyPr>
          <a:lstStyle/>
          <a:p>
            <a:pPr defTabSz="1019175" ea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800"/>
              <a:t>National Aeronautics and Space Administration</a:t>
            </a:r>
          </a:p>
        </p:txBody>
      </p:sp>
      <p:sp>
        <p:nvSpPr>
          <p:cNvPr id="83980" name="Rectangle 12"/>
          <p:cNvSpPr>
            <a:spLocks noChangeArrowheads="1"/>
          </p:cNvSpPr>
          <p:nvPr userDrawn="1"/>
        </p:nvSpPr>
        <p:spPr bwMode="auto">
          <a:xfrm>
            <a:off x="1066800" y="142875"/>
            <a:ext cx="8466138" cy="396875"/>
          </a:xfrm>
          <a:prstGeom prst="rect">
            <a:avLst/>
          </a:prstGeom>
          <a:gradFill rotWithShape="0">
            <a:gsLst>
              <a:gs pos="0">
                <a:srgbClr val="0107AE"/>
              </a:gs>
              <a:gs pos="100000">
                <a:srgbClr val="0107AE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eaLnBrk="0" hangingPunct="0">
              <a:spcAft>
                <a:spcPct val="0"/>
              </a:spcAft>
            </a:pPr>
            <a:r>
              <a:rPr lang="en-US" sz="1800" b="1">
                <a:solidFill>
                  <a:schemeClr val="bg1"/>
                </a:solidFill>
              </a:rPr>
              <a:t>NASA Electronic Parts and Packaging </a:t>
            </a:r>
            <a:r>
              <a:rPr lang="en-US" sz="2000" b="1">
                <a:solidFill>
                  <a:schemeClr val="bg1"/>
                </a:solidFill>
              </a:rPr>
              <a:t>(NEPP)</a:t>
            </a:r>
            <a:r>
              <a:rPr lang="en-US" sz="2000" b="1">
                <a:solidFill>
                  <a:srgbClr val="686CFE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</a:rPr>
              <a:t>Program</a:t>
            </a:r>
          </a:p>
        </p:txBody>
      </p:sp>
      <p:pic>
        <p:nvPicPr>
          <p:cNvPr id="83981" name="Picture 13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13" y="152400"/>
            <a:ext cx="10017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+mj-lt"/>
          <a:ea typeface="+mj-ea"/>
          <a:cs typeface="+mj-cs"/>
        </a:defRPr>
      </a:lvl1pPr>
      <a:lvl2pPr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2pPr>
      <a:lvl3pPr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3pPr>
      <a:lvl4pPr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4pPr>
      <a:lvl5pPr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600" b="1">
          <a:solidFill>
            <a:srgbClr val="FC0128"/>
          </a:solidFill>
          <a:latin typeface="Arial" charset="0"/>
        </a:defRPr>
      </a:lvl9pPr>
    </p:titleStyle>
    <p:bodyStyle>
      <a:lvl1pPr marL="457200" indent="-457200" algn="l" defTabSz="1019175" rtl="0" fontAlgn="base">
        <a:spcBef>
          <a:spcPct val="20000"/>
        </a:spcBef>
        <a:spcAft>
          <a:spcPct val="0"/>
        </a:spcAft>
        <a:buClr>
          <a:srgbClr val="0000B0"/>
        </a:buClr>
        <a:buSzPct val="80000"/>
        <a:buFont typeface="AGaramond RegularSC" pitchFamily="1" charset="0"/>
        <a:buChar char="•"/>
        <a:defRPr sz="2800" b="1">
          <a:solidFill>
            <a:srgbClr val="0000B0"/>
          </a:solidFill>
          <a:latin typeface="+mn-lt"/>
          <a:ea typeface="+mn-ea"/>
          <a:cs typeface="+mn-cs"/>
        </a:defRPr>
      </a:lvl1pPr>
      <a:lvl2pPr marL="914400" indent="-334963" algn="l" defTabSz="1019175" rtl="0" fontAlgn="base">
        <a:spcBef>
          <a:spcPct val="20000"/>
        </a:spcBef>
        <a:spcAft>
          <a:spcPct val="0"/>
        </a:spcAft>
        <a:buSzPct val="80000"/>
        <a:buFont typeface="Arial" charset="0"/>
        <a:buChar char="–"/>
        <a:defRPr sz="2400" b="1">
          <a:solidFill>
            <a:srgbClr val="0000B0"/>
          </a:solidFill>
          <a:latin typeface="+mn-lt"/>
        </a:defRPr>
      </a:lvl2pPr>
      <a:lvl3pPr marL="1339850" indent="-188913" algn="l" defTabSz="1019175" rtl="0" fontAlgn="base">
        <a:spcBef>
          <a:spcPct val="20000"/>
        </a:spcBef>
        <a:spcAft>
          <a:spcPct val="0"/>
        </a:spcAft>
        <a:buSzPct val="90000"/>
        <a:buFont typeface="55 Helvetica Roman" pitchFamily="1" charset="0"/>
        <a:buChar char="»"/>
        <a:defRPr sz="2000" b="1">
          <a:solidFill>
            <a:srgbClr val="0000B0"/>
          </a:solidFill>
          <a:latin typeface="+mn-lt"/>
        </a:defRPr>
      </a:lvl3pPr>
      <a:lvl4pPr marL="1717675" indent="-188913" algn="l" defTabSz="1019175" rtl="0" fontAlgn="base">
        <a:spcBef>
          <a:spcPct val="20000"/>
        </a:spcBef>
        <a:spcAft>
          <a:spcPct val="0"/>
        </a:spcAft>
        <a:buChar char="o"/>
        <a:defRPr>
          <a:solidFill>
            <a:srgbClr val="0000B0"/>
          </a:solidFill>
          <a:latin typeface="+mn-lt"/>
        </a:defRPr>
      </a:lvl4pPr>
      <a:lvl5pPr marL="2292350" indent="-254000" algn="l" defTabSz="1019175" rtl="0" fontAlgn="base">
        <a:spcBef>
          <a:spcPct val="20000"/>
        </a:spcBef>
        <a:spcAft>
          <a:spcPct val="0"/>
        </a:spcAft>
        <a:defRPr sz="1600">
          <a:solidFill>
            <a:srgbClr val="0000B0"/>
          </a:solidFill>
          <a:latin typeface="+mn-lt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defRPr sz="1600">
          <a:solidFill>
            <a:srgbClr val="0000B0"/>
          </a:solidFill>
          <a:latin typeface="+mn-lt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defRPr sz="1600">
          <a:solidFill>
            <a:srgbClr val="0000B0"/>
          </a:solidFill>
          <a:latin typeface="+mn-lt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defRPr sz="1600">
          <a:solidFill>
            <a:srgbClr val="0000B0"/>
          </a:solidFill>
          <a:latin typeface="+mn-lt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defRPr sz="1600">
          <a:solidFill>
            <a:srgbClr val="0000B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113" y="1566815"/>
            <a:ext cx="9112250" cy="1244600"/>
          </a:xfrm>
          <a:noFill/>
          <a:ln/>
        </p:spPr>
        <p:txBody>
          <a:bodyPr anchorCtr="1"/>
          <a:lstStyle/>
          <a:p>
            <a:pPr algn="ctr"/>
            <a:r>
              <a:rPr lang="en-US" b="1" dirty="0" smtClean="0"/>
              <a:t>Packaging Concerns/Techniques for Large Devices</a:t>
            </a:r>
            <a:endParaRPr lang="en-US" b="1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6988" y="3228975"/>
            <a:ext cx="6754812" cy="5889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 dirty="0" smtClean="0"/>
              <a:t>Seminar Topic</a:t>
            </a:r>
            <a:endParaRPr lang="en-US" sz="3600" dirty="0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11163" y="560388"/>
            <a:ext cx="91360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defTabSz="1019175">
              <a:spcAft>
                <a:spcPct val="0"/>
              </a:spcAft>
            </a:pPr>
            <a:r>
              <a:rPr lang="en-US" sz="800">
                <a:solidFill>
                  <a:srgbClr val="677085"/>
                </a:solidFill>
              </a:rPr>
              <a:t>National Aeronautics and Space Administration</a:t>
            </a:r>
            <a:endParaRPr lang="en-US" sz="2000">
              <a:solidFill>
                <a:srgbClr val="677085"/>
              </a:solidFill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98463" y="6910388"/>
            <a:ext cx="91360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/>
          <a:lstStyle/>
          <a:p>
            <a:pPr defTabSz="1019175">
              <a:spcAft>
                <a:spcPct val="0"/>
              </a:spcAft>
            </a:pPr>
            <a:r>
              <a:rPr lang="en-US" sz="800">
                <a:solidFill>
                  <a:srgbClr val="677085"/>
                </a:solidFill>
                <a:latin typeface="Arial Black" pitchFamily="34" charset="0"/>
              </a:rPr>
              <a:t>www.nasa.gov </a:t>
            </a:r>
            <a:endParaRPr lang="en-US" sz="2000">
              <a:solidFill>
                <a:srgbClr val="677085"/>
              </a:solidFill>
              <a:latin typeface="75 Helvetica Bold" pitchFamily="1" charset="0"/>
            </a:endParaRPr>
          </a:p>
        </p:txBody>
      </p:sp>
      <p:pic>
        <p:nvPicPr>
          <p:cNvPr id="131097" name="Picture 25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285750"/>
            <a:ext cx="93186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8" name="Text Box 26"/>
          <p:cNvSpPr txBox="1">
            <a:spLocks noChangeArrowheads="1"/>
          </p:cNvSpPr>
          <p:nvPr/>
        </p:nvSpPr>
        <p:spPr bwMode="auto">
          <a:xfrm>
            <a:off x="5049838" y="5643563"/>
            <a:ext cx="46291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0"/>
              </a:spcAft>
            </a:pPr>
            <a:r>
              <a:rPr lang="en-US" sz="1400" b="1">
                <a:latin typeface="55 Helvetica Roman" pitchFamily="1" charset="0"/>
              </a:rPr>
              <a:t>Michael J. Sampson,</a:t>
            </a:r>
          </a:p>
          <a:p>
            <a:pPr eaLnBrk="0" hangingPunct="0">
              <a:spcBef>
                <a:spcPct val="10000"/>
              </a:spcBef>
              <a:spcAft>
                <a:spcPct val="0"/>
              </a:spcAft>
            </a:pPr>
            <a:r>
              <a:rPr lang="en-US" sz="1400" b="1">
                <a:latin typeface="55 Helvetica Roman" pitchFamily="1" charset="0"/>
              </a:rPr>
              <a:t>Co-Manager, NASA Electronic Parts and Packaging Program (NEPP)</a:t>
            </a:r>
          </a:p>
          <a:p>
            <a:pPr eaLnBrk="0" hangingPunct="0">
              <a:spcBef>
                <a:spcPct val="10000"/>
              </a:spcBef>
              <a:spcAft>
                <a:spcPct val="0"/>
              </a:spcAft>
            </a:pPr>
            <a:r>
              <a:rPr lang="en-US" sz="1400" b="1">
                <a:latin typeface="55 Helvetica Roman" pitchFamily="1" charset="0"/>
              </a:rPr>
              <a:t>301-614-6233 michael.j.sampson@nasa.gov</a:t>
            </a:r>
          </a:p>
        </p:txBody>
      </p:sp>
      <p:sp>
        <p:nvSpPr>
          <p:cNvPr id="131101" name="Text Box 29"/>
          <p:cNvSpPr txBox="1">
            <a:spLocks noChangeArrowheads="1"/>
          </p:cNvSpPr>
          <p:nvPr/>
        </p:nvSpPr>
        <p:spPr bwMode="auto">
          <a:xfrm>
            <a:off x="927100" y="4019550"/>
            <a:ext cx="7651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latin typeface="55 Helvetica Roman" pitchFamily="1" charset="0"/>
              </a:rPr>
              <a:t>Presentation </a:t>
            </a:r>
            <a:r>
              <a:rPr lang="en-US" sz="2000" b="1" dirty="0" smtClean="0">
                <a:latin typeface="55 Helvetica Roman" pitchFamily="1" charset="0"/>
              </a:rPr>
              <a:t>Military and Aerospace Programmable Logic Devices (MAPLD)</a:t>
            </a:r>
            <a:endParaRPr lang="en-US" sz="2000" b="1" dirty="0">
              <a:latin typeface="55 Helvetica Roman" pitchFamily="1" charset="0"/>
            </a:endParaRPr>
          </a:p>
          <a:p>
            <a:pPr algn="ctr" ea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latin typeface="55 Helvetica Roman" pitchFamily="1" charset="0"/>
              </a:rPr>
              <a:t>NASA Goddard Space Flight Center</a:t>
            </a:r>
            <a:r>
              <a:rPr lang="en-US" sz="2000" b="1" dirty="0">
                <a:latin typeface="55 Helvetica Roman" pitchFamily="1" charset="0"/>
              </a:rPr>
              <a:t/>
            </a:r>
            <a:br>
              <a:rPr lang="en-US" sz="2000" b="1" dirty="0">
                <a:latin typeface="55 Helvetica Roman" pitchFamily="1" charset="0"/>
              </a:rPr>
            </a:br>
            <a:r>
              <a:rPr lang="en-US" sz="2000" b="1" dirty="0" smtClean="0">
                <a:latin typeface="55 Helvetica Roman" pitchFamily="1" charset="0"/>
              </a:rPr>
              <a:t>August 31, 2009</a:t>
            </a:r>
            <a:endParaRPr lang="en-US" sz="2000" b="1" dirty="0">
              <a:latin typeface="55 Helvetica Roman" pitchFamily="1" charset="0"/>
            </a:endParaRPr>
          </a:p>
        </p:txBody>
      </p: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374650" y="5672138"/>
            <a:ext cx="4254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Aft>
                <a:spcPct val="0"/>
              </a:spcAft>
              <a:buFont typeface="Wingdings" pitchFamily="2" charset="2"/>
              <a:buNone/>
            </a:pPr>
            <a:r>
              <a:rPr lang="en-US" sz="1400" b="1">
                <a:latin typeface="55 Helvetica Roman" pitchFamily="1" charset="0"/>
              </a:rPr>
              <a:t>Kenneth A. LaBel</a:t>
            </a:r>
          </a:p>
          <a:p>
            <a:pPr eaLnBrk="0" hangingPunct="0">
              <a:spcAft>
                <a:spcPct val="0"/>
              </a:spcAft>
              <a:buFont typeface="Wingdings" pitchFamily="2" charset="2"/>
              <a:buNone/>
            </a:pPr>
            <a:r>
              <a:rPr lang="en-US" sz="1400" b="1">
                <a:latin typeface="55 Helvetica Roman" pitchFamily="1" charset="0"/>
              </a:rPr>
              <a:t>Co-Manager NASA Electronic Parts and Packaging Program (NEPP)</a:t>
            </a:r>
          </a:p>
          <a:p>
            <a:pPr eaLnBrk="0" hangingPunct="0">
              <a:spcAft>
                <a:spcPct val="0"/>
              </a:spcAft>
              <a:buFont typeface="Wingdings" pitchFamily="2" charset="2"/>
              <a:buNone/>
            </a:pPr>
            <a:r>
              <a:rPr lang="en-US" sz="1400" b="1">
                <a:latin typeface="55 Helvetica Roman" pitchFamily="1" charset="0"/>
              </a:rPr>
              <a:t>301-286-9936 kenneth.a.label@nasa.gov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1400" b="1">
              <a:latin typeface="55 Helvetica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Hermeticity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NASA prefers hermetic packages for critical applications</a:t>
            </a:r>
          </a:p>
          <a:p>
            <a:r>
              <a:rPr lang="en-US" dirty="0" smtClean="0"/>
              <a:t>Hermeticity is measureable, assuring package </a:t>
            </a:r>
            <a:r>
              <a:rPr lang="en-US" dirty="0" smtClean="0"/>
              <a:t>integrity</a:t>
            </a:r>
          </a:p>
          <a:p>
            <a:r>
              <a:rPr lang="en-US" dirty="0" smtClean="0"/>
              <a:t>Only 3 tests provide assurance for hermetic package integrity:</a:t>
            </a:r>
          </a:p>
          <a:p>
            <a:pPr lvl="1"/>
            <a:r>
              <a:rPr lang="en-US" dirty="0" smtClean="0"/>
              <a:t>Hermeticity – nothing bad can get in</a:t>
            </a:r>
          </a:p>
          <a:p>
            <a:pPr lvl="1"/>
            <a:r>
              <a:rPr lang="en-US" dirty="0" smtClean="0"/>
              <a:t>Residual or Internal gas analysis – nothing bad is inside</a:t>
            </a:r>
          </a:p>
          <a:p>
            <a:pPr lvl="1"/>
            <a:r>
              <a:rPr lang="en-US" dirty="0" smtClean="0"/>
              <a:t>Particle Impact Noise Detection – no FOD inside</a:t>
            </a:r>
            <a:endParaRPr lang="en-US" dirty="0" smtClean="0"/>
          </a:p>
          <a:p>
            <a:r>
              <a:rPr lang="en-US" cap="all" dirty="0" smtClean="0">
                <a:solidFill>
                  <a:srgbClr val="00B050"/>
                </a:solidFill>
              </a:rPr>
              <a:t>Non-hermetic </a:t>
            </a:r>
            <a:r>
              <a:rPr lang="en-US" cap="all" dirty="0" smtClean="0">
                <a:solidFill>
                  <a:srgbClr val="00B050"/>
                </a:solidFill>
              </a:rPr>
              <a:t>package </a:t>
            </a:r>
            <a:r>
              <a:rPr lang="en-US" cap="all" dirty="0" smtClean="0">
                <a:solidFill>
                  <a:srgbClr val="00B050"/>
                </a:solidFill>
              </a:rPr>
              <a:t>integrity IS </a:t>
            </a:r>
            <a:r>
              <a:rPr lang="en-US" cap="all" dirty="0" smtClean="0">
                <a:solidFill>
                  <a:srgbClr val="00B050"/>
                </a:solidFill>
              </a:rPr>
              <a:t>hard to </a:t>
            </a:r>
            <a:r>
              <a:rPr lang="en-US" cap="all" dirty="0" smtClean="0">
                <a:solidFill>
                  <a:srgbClr val="00B050"/>
                </a:solidFill>
              </a:rPr>
              <a:t>assess - no 3 basic tests</a:t>
            </a:r>
            <a:endParaRPr lang="en-US" cap="all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Oval 358"/>
          <p:cNvSpPr/>
          <p:nvPr/>
        </p:nvSpPr>
        <p:spPr bwMode="auto">
          <a:xfrm>
            <a:off x="6603380" y="3164827"/>
            <a:ext cx="319701" cy="329611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Non-hermetic Package Variations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0063" y="1253490"/>
            <a:ext cx="9136062" cy="560863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 smtClean="0"/>
              <a:t>Current and future package options mix and match elements in almost infinite combinations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Elements include: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Wire bonds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Ball interconnects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Solder joints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Conductive epoxies</a:t>
            </a:r>
            <a:endParaRPr lang="en-US" sz="2000" dirty="0" smtClean="0"/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Vias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Multi-layer substrates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Multiple chips, active and passive (hybrid?)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Stacking of components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Embedded actives and passives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Polymers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Ceramics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Enclosures/</a:t>
            </a:r>
            <a:r>
              <a:rPr lang="en-US" sz="2000" dirty="0" err="1" smtClean="0"/>
              <a:t>encapsulants</a:t>
            </a:r>
            <a:endParaRPr lang="en-US" sz="2000" dirty="0" smtClean="0"/>
          </a:p>
          <a:p>
            <a:pPr lvl="1">
              <a:spcBef>
                <a:spcPts val="2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Thermal control features</a:t>
            </a:r>
          </a:p>
          <a:p>
            <a:pPr lvl="1">
              <a:spcBef>
                <a:spcPts val="200"/>
              </a:spcBef>
            </a:pPr>
            <a:endParaRPr lang="en-US" sz="2000" dirty="0" smtClean="0"/>
          </a:p>
          <a:p>
            <a:pPr lvl="1">
              <a:spcBef>
                <a:spcPts val="200"/>
              </a:spcBef>
            </a:pP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7" name="Trapezoid 266"/>
          <p:cNvSpPr/>
          <p:nvPr/>
        </p:nvSpPr>
        <p:spPr bwMode="auto">
          <a:xfrm>
            <a:off x="6164104" y="2321998"/>
            <a:ext cx="4198621" cy="746814"/>
          </a:xfrm>
          <a:prstGeom prst="trapezoid">
            <a:avLst>
              <a:gd name="adj" fmla="val 35096"/>
            </a:avLst>
          </a:prstGeom>
          <a:solidFill>
            <a:srgbClr val="A8B9DA">
              <a:alpha val="87843"/>
            </a:srgbClr>
          </a:solidFill>
          <a:ln w="19050" cap="flat" cmpd="sng" algn="ctr">
            <a:solidFill>
              <a:srgbClr val="6770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268" name="Freeform 267"/>
          <p:cNvSpPr/>
          <p:nvPr/>
        </p:nvSpPr>
        <p:spPr bwMode="auto">
          <a:xfrm>
            <a:off x="6396038" y="2421015"/>
            <a:ext cx="1421606" cy="667940"/>
          </a:xfrm>
          <a:custGeom>
            <a:avLst/>
            <a:gdLst>
              <a:gd name="connsiteX0" fmla="*/ 0 w 1421606"/>
              <a:gd name="connsiteY0" fmla="*/ 667940 h 667940"/>
              <a:gd name="connsiteX1" fmla="*/ 862012 w 1421606"/>
              <a:gd name="connsiteY1" fmla="*/ 60722 h 667940"/>
              <a:gd name="connsiteX2" fmla="*/ 1421606 w 1421606"/>
              <a:gd name="connsiteY2" fmla="*/ 303609 h 6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1606" h="667940">
                <a:moveTo>
                  <a:pt x="0" y="667940"/>
                </a:moveTo>
                <a:cubicBezTo>
                  <a:pt x="312539" y="394692"/>
                  <a:pt x="625078" y="121444"/>
                  <a:pt x="862012" y="60722"/>
                </a:cubicBezTo>
                <a:cubicBezTo>
                  <a:pt x="1098946" y="0"/>
                  <a:pt x="1260276" y="151804"/>
                  <a:pt x="1421606" y="303609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269" name="Freeform 268"/>
          <p:cNvSpPr/>
          <p:nvPr/>
        </p:nvSpPr>
        <p:spPr bwMode="auto">
          <a:xfrm>
            <a:off x="6720840" y="2811935"/>
            <a:ext cx="533400" cy="287020"/>
          </a:xfrm>
          <a:custGeom>
            <a:avLst/>
            <a:gdLst>
              <a:gd name="connsiteX0" fmla="*/ 0 w 533400"/>
              <a:gd name="connsiteY0" fmla="*/ 287020 h 287020"/>
              <a:gd name="connsiteX1" fmla="*/ 243840 w 533400"/>
              <a:gd name="connsiteY1" fmla="*/ 27940 h 287020"/>
              <a:gd name="connsiteX2" fmla="*/ 533400 w 533400"/>
              <a:gd name="connsiteY2" fmla="*/ 119380 h 28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87020">
                <a:moveTo>
                  <a:pt x="0" y="287020"/>
                </a:moveTo>
                <a:cubicBezTo>
                  <a:pt x="77470" y="171450"/>
                  <a:pt x="154940" y="55880"/>
                  <a:pt x="243840" y="27940"/>
                </a:cubicBezTo>
                <a:cubicBezTo>
                  <a:pt x="332740" y="0"/>
                  <a:pt x="485140" y="101600"/>
                  <a:pt x="533400" y="11938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270" name="Trapezoid 269"/>
          <p:cNvSpPr/>
          <p:nvPr/>
        </p:nvSpPr>
        <p:spPr bwMode="auto">
          <a:xfrm>
            <a:off x="6934200" y="3200346"/>
            <a:ext cx="3390901" cy="281518"/>
          </a:xfrm>
          <a:prstGeom prst="trapezoid">
            <a:avLst>
              <a:gd name="adj" fmla="val 82031"/>
            </a:avLst>
          </a:prstGeom>
          <a:solidFill>
            <a:srgbClr val="A8B9DA">
              <a:alpha val="87843"/>
            </a:srgbClr>
          </a:solidFill>
          <a:ln w="19050" cap="flat" cmpd="sng" algn="ctr">
            <a:solidFill>
              <a:srgbClr val="6770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6207140" y="3164827"/>
            <a:ext cx="319701" cy="329611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sp>
        <p:nvSpPr>
          <p:cNvPr id="272" name="Oval 50"/>
          <p:cNvSpPr>
            <a:spLocks noChangeArrowheads="1"/>
          </p:cNvSpPr>
          <p:nvPr/>
        </p:nvSpPr>
        <p:spPr bwMode="auto">
          <a:xfrm>
            <a:off x="7983727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3" name="Oval 50"/>
          <p:cNvSpPr>
            <a:spLocks noChangeArrowheads="1"/>
          </p:cNvSpPr>
          <p:nvPr/>
        </p:nvSpPr>
        <p:spPr bwMode="auto">
          <a:xfrm>
            <a:off x="8743103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4" name="Oval 50"/>
          <p:cNvSpPr>
            <a:spLocks noChangeArrowheads="1"/>
          </p:cNvSpPr>
          <p:nvPr/>
        </p:nvSpPr>
        <p:spPr bwMode="auto">
          <a:xfrm>
            <a:off x="8363415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5" name="Oval 50"/>
          <p:cNvSpPr>
            <a:spLocks noChangeArrowheads="1"/>
          </p:cNvSpPr>
          <p:nvPr/>
        </p:nvSpPr>
        <p:spPr bwMode="auto">
          <a:xfrm>
            <a:off x="9122791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6" name="Oval 50"/>
          <p:cNvSpPr>
            <a:spLocks noChangeArrowheads="1"/>
          </p:cNvSpPr>
          <p:nvPr/>
        </p:nvSpPr>
        <p:spPr bwMode="auto">
          <a:xfrm>
            <a:off x="9502479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7" name="Oval 50"/>
          <p:cNvSpPr>
            <a:spLocks noChangeArrowheads="1"/>
          </p:cNvSpPr>
          <p:nvPr/>
        </p:nvSpPr>
        <p:spPr bwMode="auto">
          <a:xfrm>
            <a:off x="9882168" y="3342354"/>
            <a:ext cx="176232" cy="131773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>
              <a:spcAft>
                <a:spcPts val="669"/>
              </a:spcAft>
            </a:pP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9853310" y="3745852"/>
            <a:ext cx="319701" cy="329611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grpSp>
        <p:nvGrpSpPr>
          <p:cNvPr id="279" name="Group 123"/>
          <p:cNvGrpSpPr/>
          <p:nvPr/>
        </p:nvGrpSpPr>
        <p:grpSpPr>
          <a:xfrm>
            <a:off x="6112225" y="3761092"/>
            <a:ext cx="945443" cy="329611"/>
            <a:chOff x="6112225" y="6870052"/>
            <a:chExt cx="945443" cy="329611"/>
          </a:xfrm>
        </p:grpSpPr>
        <p:sp>
          <p:nvSpPr>
            <p:cNvPr id="356" name="Oval 355"/>
            <p:cNvSpPr/>
            <p:nvPr/>
          </p:nvSpPr>
          <p:spPr bwMode="auto">
            <a:xfrm>
              <a:off x="6112225" y="6870052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6737967" y="6870052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0" name="Group 81"/>
          <p:cNvGrpSpPr/>
          <p:nvPr/>
        </p:nvGrpSpPr>
        <p:grpSpPr>
          <a:xfrm>
            <a:off x="7329621" y="3730612"/>
            <a:ext cx="2196927" cy="329611"/>
            <a:chOff x="7510596" y="5485117"/>
            <a:chExt cx="2196927" cy="329611"/>
          </a:xfrm>
        </p:grpSpPr>
        <p:sp>
          <p:nvSpPr>
            <p:cNvPr id="352" name="Oval 351"/>
            <p:cNvSpPr/>
            <p:nvPr/>
          </p:nvSpPr>
          <p:spPr bwMode="auto">
            <a:xfrm>
              <a:off x="8762080" y="548511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>
              <a:off x="9387822" y="548511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>
              <a:off x="8136338" y="548511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>
              <a:off x="7510596" y="548511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1" name="Group 56"/>
          <p:cNvGrpSpPr>
            <a:grpSpLocks/>
          </p:cNvGrpSpPr>
          <p:nvPr/>
        </p:nvGrpSpPr>
        <p:grpSpPr bwMode="auto">
          <a:xfrm>
            <a:off x="7148889" y="3384233"/>
            <a:ext cx="249657" cy="90487"/>
            <a:chOff x="1936" y="2936"/>
            <a:chExt cx="230" cy="96"/>
          </a:xfrm>
        </p:grpSpPr>
        <p:sp>
          <p:nvSpPr>
            <p:cNvPr id="349" name="Rectangle 57"/>
            <p:cNvSpPr>
              <a:spLocks noChangeArrowheads="1"/>
            </p:cNvSpPr>
            <p:nvPr/>
          </p:nvSpPr>
          <p:spPr bwMode="auto">
            <a:xfrm>
              <a:off x="1992" y="2936"/>
              <a:ext cx="116" cy="8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350" name="AutoShape 58"/>
            <p:cNvSpPr>
              <a:spLocks noChangeArrowheads="1"/>
            </p:cNvSpPr>
            <p:nvPr/>
          </p:nvSpPr>
          <p:spPr bwMode="auto">
            <a:xfrm>
              <a:off x="2110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351" name="AutoShape 59"/>
            <p:cNvSpPr>
              <a:spLocks noChangeArrowheads="1"/>
            </p:cNvSpPr>
            <p:nvPr/>
          </p:nvSpPr>
          <p:spPr bwMode="auto">
            <a:xfrm flipH="1">
              <a:off x="1936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282" name="Rectangle 281"/>
          <p:cNvSpPr/>
          <p:nvPr/>
        </p:nvSpPr>
        <p:spPr bwMode="auto">
          <a:xfrm>
            <a:off x="7599522" y="3347559"/>
            <a:ext cx="195852" cy="1157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grpSp>
        <p:nvGrpSpPr>
          <p:cNvPr id="283" name="Group 87"/>
          <p:cNvGrpSpPr/>
          <p:nvPr/>
        </p:nvGrpSpPr>
        <p:grpSpPr>
          <a:xfrm>
            <a:off x="5864448" y="3464258"/>
            <a:ext cx="4193952" cy="345707"/>
            <a:chOff x="7342728" y="5338779"/>
            <a:chExt cx="2475166" cy="204772"/>
          </a:xfrm>
        </p:grpSpPr>
        <p:sp>
          <p:nvSpPr>
            <p:cNvPr id="319" name="Rectangle 23"/>
            <p:cNvSpPr>
              <a:spLocks noChangeArrowheads="1"/>
            </p:cNvSpPr>
            <p:nvPr/>
          </p:nvSpPr>
          <p:spPr bwMode="auto">
            <a:xfrm>
              <a:off x="7342728" y="5347277"/>
              <a:ext cx="2471832" cy="192046"/>
            </a:xfrm>
            <a:prstGeom prst="rect">
              <a:avLst/>
            </a:prstGeom>
            <a:solidFill>
              <a:srgbClr val="677085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cxnSp>
          <p:nvCxnSpPr>
            <p:cNvPr id="320" name="Straight Connector 319"/>
            <p:cNvCxnSpPr>
              <a:stCxn id="319" idx="1"/>
            </p:cNvCxnSpPr>
            <p:nvPr/>
          </p:nvCxnSpPr>
          <p:spPr bwMode="auto">
            <a:xfrm rot="10800000" flipH="1" flipV="1">
              <a:off x="7342728" y="5443300"/>
              <a:ext cx="927352" cy="26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 bwMode="auto">
            <a:xfrm>
              <a:off x="7347491" y="5489677"/>
              <a:ext cx="924972" cy="6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 bwMode="auto">
            <a:xfrm>
              <a:off x="8480966" y="5509738"/>
              <a:ext cx="12654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>
              <a:off x="8340472" y="5470864"/>
              <a:ext cx="12654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 bwMode="auto">
            <a:xfrm>
              <a:off x="8552403" y="5413714"/>
              <a:ext cx="12654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 bwMode="auto">
            <a:xfrm>
              <a:off x="7707059" y="5375614"/>
              <a:ext cx="567785" cy="12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Rectangle 325"/>
            <p:cNvSpPr/>
            <p:nvPr/>
          </p:nvSpPr>
          <p:spPr bwMode="auto">
            <a:xfrm>
              <a:off x="8253415" y="5343525"/>
              <a:ext cx="76200" cy="19764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cxnSp>
          <p:nvCxnSpPr>
            <p:cNvPr id="327" name="Straight Connector 326"/>
            <p:cNvCxnSpPr/>
            <p:nvPr/>
          </p:nvCxnSpPr>
          <p:spPr bwMode="auto">
            <a:xfrm rot="5400000">
              <a:off x="8150513" y="5442348"/>
              <a:ext cx="20240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 bwMode="auto">
            <a:xfrm rot="5400000">
              <a:off x="8232030" y="5439983"/>
              <a:ext cx="20240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" name="Group 46"/>
            <p:cNvGrpSpPr/>
            <p:nvPr/>
          </p:nvGrpSpPr>
          <p:grpSpPr>
            <a:xfrm>
              <a:off x="8833290" y="5341160"/>
              <a:ext cx="45719" cy="130953"/>
              <a:chOff x="8399902" y="5491179"/>
              <a:chExt cx="85732" cy="204772"/>
            </a:xfrm>
          </p:grpSpPr>
          <p:sp>
            <p:nvSpPr>
              <p:cNvPr id="346" name="Rectangle 345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7" name="Straight Connector 346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47"/>
            <p:cNvGrpSpPr/>
            <p:nvPr/>
          </p:nvGrpSpPr>
          <p:grpSpPr>
            <a:xfrm>
              <a:off x="9076177" y="5410216"/>
              <a:ext cx="45719" cy="130953"/>
              <a:chOff x="8399902" y="5491179"/>
              <a:chExt cx="85732" cy="204772"/>
            </a:xfrm>
          </p:grpSpPr>
          <p:sp>
            <p:nvSpPr>
              <p:cNvPr id="343" name="Rectangle 342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4" name="Straight Connector 343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oup 51"/>
            <p:cNvGrpSpPr/>
            <p:nvPr/>
          </p:nvGrpSpPr>
          <p:grpSpPr>
            <a:xfrm>
              <a:off x="9238102" y="5412581"/>
              <a:ext cx="45719" cy="95250"/>
              <a:chOff x="8399902" y="5491179"/>
              <a:chExt cx="85732" cy="204772"/>
            </a:xfrm>
          </p:grpSpPr>
          <p:sp>
            <p:nvSpPr>
              <p:cNvPr id="340" name="Rectangle 339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1" name="Straight Connector 340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2" name="Straight Connector 331"/>
            <p:cNvCxnSpPr/>
            <p:nvPr/>
          </p:nvCxnSpPr>
          <p:spPr bwMode="auto">
            <a:xfrm>
              <a:off x="8073759" y="5413756"/>
              <a:ext cx="17011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 bwMode="auto">
            <a:xfrm>
              <a:off x="7459477" y="5375676"/>
              <a:ext cx="17011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 bwMode="auto">
            <a:xfrm>
              <a:off x="7576090" y="5411333"/>
              <a:ext cx="4249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 bwMode="auto">
            <a:xfrm>
              <a:off x="8411909" y="5373327"/>
              <a:ext cx="17011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 bwMode="auto">
            <a:xfrm>
              <a:off x="9152478" y="5375615"/>
              <a:ext cx="17011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>
              <a:off x="8664322" y="5375708"/>
              <a:ext cx="17011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 bwMode="auto">
            <a:xfrm>
              <a:off x="9521571" y="5373326"/>
              <a:ext cx="29632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 bwMode="auto">
            <a:xfrm>
              <a:off x="9691688" y="5468577"/>
              <a:ext cx="12620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51"/>
          <p:cNvSpPr>
            <a:spLocks noChangeArrowheads="1"/>
          </p:cNvSpPr>
          <p:nvPr/>
        </p:nvSpPr>
        <p:spPr bwMode="auto">
          <a:xfrm>
            <a:off x="7889639" y="3367086"/>
            <a:ext cx="2168761" cy="103228"/>
          </a:xfrm>
          <a:prstGeom prst="rect">
            <a:avLst/>
          </a:prstGeom>
          <a:solidFill>
            <a:srgbClr val="FF66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85" name="Rectangle 21"/>
          <p:cNvSpPr>
            <a:spLocks noChangeArrowheads="1"/>
          </p:cNvSpPr>
          <p:nvPr/>
        </p:nvSpPr>
        <p:spPr bwMode="auto">
          <a:xfrm>
            <a:off x="7886700" y="3243245"/>
            <a:ext cx="2171700" cy="117176"/>
          </a:xfrm>
          <a:prstGeom prst="rect">
            <a:avLst/>
          </a:prstGeom>
          <a:solidFill>
            <a:srgbClr val="A1EB6B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86" name="Group 234"/>
          <p:cNvGrpSpPr/>
          <p:nvPr/>
        </p:nvGrpSpPr>
        <p:grpSpPr>
          <a:xfrm flipH="1" flipV="1">
            <a:off x="5870161" y="3077055"/>
            <a:ext cx="4188238" cy="128573"/>
            <a:chOff x="5879688" y="1604979"/>
            <a:chExt cx="4178712" cy="345707"/>
          </a:xfrm>
          <a:solidFill>
            <a:srgbClr val="FFC000">
              <a:alpha val="74902"/>
            </a:srgbClr>
          </a:solidFill>
        </p:grpSpPr>
        <p:sp>
          <p:nvSpPr>
            <p:cNvPr id="289" name="Rectangle 23"/>
            <p:cNvSpPr>
              <a:spLocks noChangeArrowheads="1"/>
            </p:cNvSpPr>
            <p:nvPr/>
          </p:nvSpPr>
          <p:spPr bwMode="auto">
            <a:xfrm>
              <a:off x="5879688" y="1619325"/>
              <a:ext cx="4173083" cy="324222"/>
            </a:xfrm>
            <a:prstGeom prst="rect">
              <a:avLst/>
            </a:prstGeom>
            <a:grpFill/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cxnSp>
          <p:nvCxnSpPr>
            <p:cNvPr id="290" name="Straight Connector 289"/>
            <p:cNvCxnSpPr>
              <a:stCxn id="289" idx="1"/>
            </p:cNvCxnSpPr>
            <p:nvPr/>
          </p:nvCxnSpPr>
          <p:spPr bwMode="auto">
            <a:xfrm rot="10800000" flipH="1" flipV="1">
              <a:off x="5879688" y="1781436"/>
              <a:ext cx="1565607" cy="442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 bwMode="auto">
            <a:xfrm>
              <a:off x="5887729" y="1859732"/>
              <a:ext cx="1561589" cy="1015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 bwMode="auto">
            <a:xfrm>
              <a:off x="7801324" y="1893600"/>
              <a:ext cx="2136472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 bwMode="auto">
            <a:xfrm>
              <a:off x="7564135" y="1827971"/>
              <a:ext cx="2136472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 bwMode="auto">
            <a:xfrm>
              <a:off x="7921928" y="1731487"/>
              <a:ext cx="2136472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 bwMode="auto">
            <a:xfrm>
              <a:off x="6494772" y="1667165"/>
              <a:ext cx="958566" cy="2109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Rectangle 295"/>
            <p:cNvSpPr/>
            <p:nvPr/>
          </p:nvSpPr>
          <p:spPr bwMode="auto">
            <a:xfrm>
              <a:off x="7417160" y="1612990"/>
              <a:ext cx="128645" cy="333673"/>
            </a:xfrm>
            <a:prstGeom prst="rect">
              <a:avLst/>
            </a:prstGeom>
            <a:grp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 bwMode="auto">
            <a:xfrm rot="5400000">
              <a:off x="7236319" y="1779829"/>
              <a:ext cx="341714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 bwMode="auto">
            <a:xfrm rot="5400000">
              <a:off x="7381057" y="1775836"/>
              <a:ext cx="341714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9" name="Group 46"/>
            <p:cNvGrpSpPr/>
            <p:nvPr/>
          </p:nvGrpSpPr>
          <p:grpSpPr>
            <a:xfrm>
              <a:off x="8395942" y="1608811"/>
              <a:ext cx="77183" cy="221075"/>
              <a:chOff x="8399902" y="5491179"/>
              <a:chExt cx="85732" cy="204772"/>
            </a:xfrm>
            <a:grpFill/>
          </p:grpSpPr>
          <p:sp>
            <p:nvSpPr>
              <p:cNvPr id="316" name="Rectangle 315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7" name="Straight Connector 316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47"/>
            <p:cNvGrpSpPr/>
            <p:nvPr/>
          </p:nvGrpSpPr>
          <p:grpSpPr>
            <a:xfrm>
              <a:off x="8805997" y="1725395"/>
              <a:ext cx="77183" cy="221075"/>
              <a:chOff x="8399902" y="5491179"/>
              <a:chExt cx="85732" cy="204772"/>
            </a:xfrm>
            <a:grpFill/>
          </p:grpSpPr>
          <p:sp>
            <p:nvSpPr>
              <p:cNvPr id="313" name="Rectangle 312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4" name="Straight Connector 313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51"/>
            <p:cNvGrpSpPr/>
            <p:nvPr/>
          </p:nvGrpSpPr>
          <p:grpSpPr>
            <a:xfrm>
              <a:off x="9079368" y="1729527"/>
              <a:ext cx="77183" cy="160804"/>
              <a:chOff x="8399902" y="5491179"/>
              <a:chExt cx="85732" cy="204772"/>
            </a:xfrm>
            <a:grpFill/>
          </p:grpSpPr>
          <p:sp>
            <p:nvSpPr>
              <p:cNvPr id="310" name="Rectangle 309"/>
              <p:cNvSpPr/>
              <p:nvPr/>
            </p:nvSpPr>
            <p:spPr bwMode="auto">
              <a:xfrm>
                <a:off x="8405815" y="5495925"/>
                <a:ext cx="76200" cy="197644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1882" tIns="50941" rIns="101882" bIns="50941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63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B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1" name="Straight Connector 310"/>
              <p:cNvCxnSpPr/>
              <p:nvPr/>
            </p:nvCxnSpPr>
            <p:spPr bwMode="auto">
              <a:xfrm rot="5400000">
                <a:off x="8298698" y="5594748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 bwMode="auto">
              <a:xfrm rot="5400000">
                <a:off x="8384430" y="5592383"/>
                <a:ext cx="202407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2" name="Straight Connector 301"/>
            <p:cNvCxnSpPr/>
            <p:nvPr/>
          </p:nvCxnSpPr>
          <p:spPr bwMode="auto">
            <a:xfrm>
              <a:off x="7113855" y="1731558"/>
              <a:ext cx="287199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 bwMode="auto">
            <a:xfrm>
              <a:off x="6076790" y="1667269"/>
              <a:ext cx="287199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 bwMode="auto">
            <a:xfrm>
              <a:off x="6273663" y="1727468"/>
              <a:ext cx="717357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 bwMode="auto">
            <a:xfrm>
              <a:off x="7684738" y="1663304"/>
              <a:ext cx="287199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 bwMode="auto">
            <a:xfrm>
              <a:off x="8935008" y="1667166"/>
              <a:ext cx="287199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 bwMode="auto">
            <a:xfrm>
              <a:off x="8110876" y="1667324"/>
              <a:ext cx="287199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 bwMode="auto">
            <a:xfrm>
              <a:off x="9558131" y="1663302"/>
              <a:ext cx="500267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 bwMode="auto">
            <a:xfrm>
              <a:off x="9845332" y="1824110"/>
              <a:ext cx="213066" cy="0"/>
            </a:xfrm>
            <a:prstGeom prst="line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Rectangle 21"/>
          <p:cNvSpPr>
            <a:spLocks noChangeArrowheads="1"/>
          </p:cNvSpPr>
          <p:nvPr/>
        </p:nvSpPr>
        <p:spPr bwMode="auto">
          <a:xfrm>
            <a:off x="6957868" y="2924653"/>
            <a:ext cx="3131012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88" name="Rectangle 21"/>
          <p:cNvSpPr>
            <a:spLocks noChangeArrowheads="1"/>
          </p:cNvSpPr>
          <p:nvPr/>
        </p:nvSpPr>
        <p:spPr bwMode="auto">
          <a:xfrm>
            <a:off x="7460788" y="2712720"/>
            <a:ext cx="2628092" cy="1828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8" y="311150"/>
            <a:ext cx="8603185" cy="1295400"/>
          </a:xfrm>
        </p:spPr>
        <p:txBody>
          <a:bodyPr/>
          <a:lstStyle/>
          <a:p>
            <a:r>
              <a:rPr lang="en-US" dirty="0" smtClean="0"/>
              <a:t>Some Large Device Package Options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899"/>
            <a:ext cx="4443412" cy="2381163"/>
          </a:xfrm>
        </p:spPr>
        <p:txBody>
          <a:bodyPr/>
          <a:lstStyle/>
          <a:p>
            <a:r>
              <a:rPr lang="en-US" dirty="0" smtClean="0"/>
              <a:t>                            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296427"/>
            <a:ext cx="4443412" cy="26472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899"/>
            <a:ext cx="4445000" cy="2368637"/>
          </a:xfrm>
        </p:spPr>
        <p:txBody>
          <a:bodyPr/>
          <a:lstStyle/>
          <a:p>
            <a:r>
              <a:rPr lang="en-US" dirty="0" smtClean="0"/>
              <a:t>                                  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4258849"/>
            <a:ext cx="4445000" cy="26848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5725" y="1584960"/>
            <a:ext cx="4266557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52" y="4663440"/>
            <a:ext cx="4765461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699760" y="1369831"/>
          <a:ext cx="3200400" cy="3014970"/>
        </p:xfrm>
        <a:graphic>
          <a:graphicData uri="http://schemas.openxmlformats.org/presentationml/2006/ole">
            <p:oleObj spid="_x0000_s3073" name="Bitmap Image" r:id="rId5" imgW="2285714" imgH="2142857" progId="PBrush">
              <p:embed/>
            </p:oleObj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56772"/>
            <a:ext cx="3901440" cy="26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62800" y="4663440"/>
            <a:ext cx="716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AMKOR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69280" y="3793173"/>
            <a:ext cx="315468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Embedded Capacitor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8" y="311150"/>
            <a:ext cx="8603185" cy="1295400"/>
          </a:xfrm>
        </p:spPr>
        <p:txBody>
          <a:bodyPr/>
          <a:lstStyle/>
          <a:p>
            <a:r>
              <a:rPr lang="en-US" dirty="0" smtClean="0"/>
              <a:t>Some Large Device Package Options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899"/>
            <a:ext cx="4443412" cy="2381163"/>
          </a:xfrm>
        </p:spPr>
        <p:txBody>
          <a:bodyPr/>
          <a:lstStyle/>
          <a:p>
            <a:r>
              <a:rPr lang="en-US" dirty="0" smtClean="0"/>
              <a:t>                                        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296427"/>
            <a:ext cx="4443412" cy="26472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899"/>
            <a:ext cx="4445000" cy="2368637"/>
          </a:xfrm>
        </p:spPr>
        <p:txBody>
          <a:bodyPr/>
          <a:lstStyle/>
          <a:p>
            <a:r>
              <a:rPr lang="en-US" dirty="0" smtClean="0"/>
              <a:t>                            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4258849"/>
            <a:ext cx="4445000" cy="26848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694" y="1539240"/>
            <a:ext cx="3191772" cy="22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502" y="4130039"/>
            <a:ext cx="3259218" cy="27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126" y="1645920"/>
            <a:ext cx="3667496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1600200" y="6949440"/>
            <a:ext cx="684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From Amkor’s </a:t>
            </a:r>
            <a:r>
              <a:rPr lang="en-US" sz="1800" dirty="0" smtClean="0"/>
              <a:t>Website http://www.amkor.com/go/packaging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lum bright="57000" contrast="-80000"/>
          </a:blip>
          <a:srcRect/>
          <a:stretch>
            <a:fillRect/>
          </a:stretch>
        </p:blipFill>
        <p:spPr bwMode="auto">
          <a:xfrm>
            <a:off x="-64038" y="0"/>
            <a:ext cx="101224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MIL Spec. for Space 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518" y="1345883"/>
            <a:ext cx="9136062" cy="5608637"/>
          </a:xfrm>
        </p:spPr>
        <p:txBody>
          <a:bodyPr/>
          <a:lstStyle/>
          <a:p>
            <a:r>
              <a:rPr lang="en-US" dirty="0" smtClean="0"/>
              <a:t>Space users like MIL spec. parts because:</a:t>
            </a:r>
          </a:p>
          <a:p>
            <a:pPr lvl="1"/>
            <a:r>
              <a:rPr lang="en-US" dirty="0" smtClean="0"/>
              <a:t>There are technical “rules” that apply equally to all suppliers</a:t>
            </a:r>
          </a:p>
          <a:p>
            <a:pPr lvl="1"/>
            <a:r>
              <a:rPr lang="en-US" dirty="0" smtClean="0"/>
              <a:t>Qualification to recognized requirements</a:t>
            </a:r>
          </a:p>
          <a:p>
            <a:pPr lvl="1"/>
            <a:r>
              <a:rPr lang="en-US" dirty="0" smtClean="0"/>
              <a:t>Visibility of change control</a:t>
            </a:r>
          </a:p>
          <a:p>
            <a:pPr lvl="1"/>
            <a:r>
              <a:rPr lang="en-US" dirty="0" smtClean="0"/>
              <a:t>Required tests and inspections reduce or eliminate the need for the space user to do post-procurement tests</a:t>
            </a:r>
          </a:p>
          <a:p>
            <a:pPr lvl="1"/>
            <a:r>
              <a:rPr lang="en-US" dirty="0" smtClean="0"/>
              <a:t>Transparent government process for reacting to performance issues</a:t>
            </a:r>
          </a:p>
          <a:p>
            <a:pPr lvl="1"/>
            <a:r>
              <a:rPr lang="en-US" dirty="0" smtClean="0"/>
              <a:t>Space level participation provides an opportunity to do continuous improvement of the MIL supply chain for Class S (space grade) microelectronics</a:t>
            </a:r>
          </a:p>
          <a:p>
            <a:pPr lvl="1"/>
            <a:r>
              <a:rPr lang="en-US" dirty="0" smtClean="0"/>
              <a:t>Our experience says </a:t>
            </a:r>
            <a:r>
              <a:rPr lang="en-US" u="sng" dirty="0" smtClean="0"/>
              <a:t>They Work</a:t>
            </a:r>
            <a:endParaRPr lang="en-US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X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00063" y="1341121"/>
            <a:ext cx="9139237" cy="56286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Proposed new class for </a:t>
            </a:r>
            <a:r>
              <a:rPr lang="en-US" dirty="0" smtClean="0"/>
              <a:t>MIL-PRF-38535</a:t>
            </a:r>
            <a:endParaRPr lang="en-US" dirty="0" smtClean="0"/>
          </a:p>
          <a:p>
            <a:pPr eaLnBrk="1" hangingPunct="1"/>
            <a:r>
              <a:rPr lang="en-US" dirty="0" smtClean="0"/>
              <a:t>Class X will be for Space </a:t>
            </a:r>
            <a:r>
              <a:rPr lang="en-US" dirty="0" smtClean="0"/>
              <a:t>level non-hermetic</a:t>
            </a:r>
          </a:p>
          <a:p>
            <a:pPr eaLnBrk="1" hangingPunct="1"/>
            <a:r>
              <a:rPr lang="en-US" dirty="0" smtClean="0"/>
              <a:t>Class V will be defined as hermetic only</a:t>
            </a:r>
          </a:p>
          <a:p>
            <a:pPr eaLnBrk="1" hangingPunct="1"/>
            <a:r>
              <a:rPr lang="en-US" dirty="0" smtClean="0"/>
              <a:t>Addition to </a:t>
            </a:r>
            <a:r>
              <a:rPr lang="en-US" dirty="0" smtClean="0"/>
              <a:t>Appendix B, “Space Application”</a:t>
            </a:r>
          </a:p>
          <a:p>
            <a:pPr eaLnBrk="1" hangingPunct="1"/>
            <a:r>
              <a:rPr lang="en-US" dirty="0" smtClean="0"/>
              <a:t>Package-specific  “package integrity” test requirements proposed by manufacturer, approved by DSCC and government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The Package Integrity Test Plan must address:</a:t>
            </a:r>
          </a:p>
          <a:p>
            <a:pPr lvl="1"/>
            <a:r>
              <a:rPr lang="en-US" dirty="0" smtClean="0"/>
              <a:t>Potential materials degradation</a:t>
            </a:r>
          </a:p>
          <a:p>
            <a:pPr lvl="1"/>
            <a:r>
              <a:rPr lang="en-US" dirty="0" smtClean="0"/>
              <a:t>Interconnect reliability</a:t>
            </a:r>
          </a:p>
          <a:p>
            <a:pPr lvl="1"/>
            <a:r>
              <a:rPr lang="en-US" dirty="0" smtClean="0"/>
              <a:t>Thermal management</a:t>
            </a:r>
          </a:p>
          <a:p>
            <a:pPr lvl="1"/>
            <a:r>
              <a:rPr lang="en-US" dirty="0" smtClean="0"/>
              <a:t>Resistance to processing stresses</a:t>
            </a:r>
          </a:p>
          <a:p>
            <a:pPr lvl="1"/>
            <a:r>
              <a:rPr lang="en-US" dirty="0" smtClean="0"/>
              <a:t>Thermo-mechanical stresses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080" y="4903047"/>
            <a:ext cx="3088625" cy="23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03238" y="1280159"/>
            <a:ext cx="9136062" cy="5974081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800"/>
              </a:spcBef>
            </a:pPr>
            <a:r>
              <a:rPr lang="en-US" dirty="0" smtClean="0"/>
              <a:t>NASA is going to have to accept the use of non-hermetic packages for complex devices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There are a large number of packaging options available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Space application subjects the packages to stresses that they were probably not designed for (vacuum for instance)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NASA has to find a way of having assurance in the integrity of the packages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There are manufacturers interested in qualifying non-hermetic packages to MIL-PRF-38535 Class V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Government space users are agreed that Class V should be for hermetic packages only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NASA is working on a new Class for non-hermetic packages for M38535 Appendix B, </a:t>
            </a:r>
            <a:r>
              <a:rPr lang="en-US" dirty="0" smtClean="0"/>
              <a:t>“Class X”</a:t>
            </a:r>
            <a:endParaRPr lang="en-US" dirty="0" smtClean="0"/>
          </a:p>
          <a:p>
            <a:pPr lvl="0">
              <a:spcBef>
                <a:spcPts val="800"/>
              </a:spcBef>
            </a:pPr>
            <a:r>
              <a:rPr lang="en-US" dirty="0" smtClean="0"/>
              <a:t>Testing for package integrity will be required but can be package specific as described by a Package Integrity Test Plan</a:t>
            </a:r>
          </a:p>
          <a:p>
            <a:pPr lvl="0">
              <a:spcBef>
                <a:spcPts val="800"/>
              </a:spcBef>
            </a:pPr>
            <a:r>
              <a:rPr lang="en-US" dirty="0" smtClean="0"/>
              <a:t>The plan is developed by the manufacturer and approved by DSCC and government </a:t>
            </a:r>
            <a:r>
              <a:rPr lang="en-US" dirty="0" smtClean="0"/>
              <a:t>space</a:t>
            </a:r>
            <a:r>
              <a:rPr lang="en-US" dirty="0" smtClean="0"/>
              <a:t> </a:t>
            </a:r>
          </a:p>
          <a:p>
            <a:pPr eaLnBrk="1" hangingPunct="1">
              <a:spcBef>
                <a:spcPts val="8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B1046-95EA-4AAF-8256-995DB80EB93F}" type="slidenum">
              <a:rPr lang="en-US"/>
              <a:pPr/>
              <a:t>17</a:t>
            </a:fld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-3136900" y="7772400"/>
            <a:ext cx="1927225" cy="1036638"/>
          </a:xfrm>
        </p:spPr>
        <p:txBody>
          <a:bodyPr/>
          <a:lstStyle/>
          <a:p>
            <a:r>
              <a:rPr lang="en-US" sz="1100"/>
              <a:t>SignOffPage</a:t>
            </a:r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7163" y="7102475"/>
            <a:ext cx="9901237" cy="66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8" name="Picture 12" descr="NASA insigniaCMYK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5" y="3303588"/>
            <a:ext cx="145415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1160" y="6507480"/>
            <a:ext cx="673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http://nepp.nasa.gov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273" y="235784"/>
            <a:ext cx="8894117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FPGAs- A </a:t>
            </a:r>
            <a:r>
              <a:rPr lang="en-US" sz="4000" dirty="0"/>
              <a:t>Sampling of Challenges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26905" y="2587202"/>
            <a:ext cx="1539452" cy="101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chemeClr val="accent2"/>
                </a:solidFill>
              </a:rPr>
              <a:t>New Silicon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-90nm CMOS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-new materials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0997" y="3920385"/>
            <a:ext cx="2313703" cy="1397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rgbClr val="800080"/>
                </a:solidFill>
              </a:rPr>
              <a:t>New Architectures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-new interconnects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-new power distribution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-new frequencies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26332" y="5687166"/>
            <a:ext cx="3626562" cy="1397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rgbClr val="663300"/>
                </a:solidFill>
              </a:rPr>
              <a:t>New Design Flows/Tools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-programming algorithms, application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-design rules, tools, simulation, layout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-hard/soft IP instantiation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516405" y="5690765"/>
            <a:ext cx="1209234" cy="101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rgbClr val="009900"/>
                </a:solidFill>
              </a:rPr>
              <a:t>New Package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-Inspection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-Lead free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131685" y="4019338"/>
            <a:ext cx="2313703" cy="1397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rgbClr val="009999"/>
                </a:solidFill>
              </a:rPr>
              <a:t>New Workmanship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-inspection, lead free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-stacking, double-sided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-signal integrity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187565" y="2551219"/>
            <a:ext cx="2039076" cy="101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>
                <a:solidFill>
                  <a:srgbClr val="003366"/>
                </a:solidFill>
              </a:rPr>
              <a:t>New Board Material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-thermal coefficients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-material interfaces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640932" y="2042055"/>
            <a:ext cx="2680493" cy="1005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dirty="0"/>
              <a:t>New Connectors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-higher-speed, lower noise</a:t>
            </a:r>
          </a:p>
          <a:p>
            <a:pPr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1600" dirty="0"/>
              <a:t>-serial/parallel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145" y="3112559"/>
            <a:ext cx="3558858" cy="24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231707" y="3245697"/>
            <a:ext cx="1692117" cy="922973"/>
          </a:xfrm>
          <a:prstGeom prst="line">
            <a:avLst/>
          </a:prstGeom>
          <a:noFill/>
          <a:ln w="31750">
            <a:solidFill>
              <a:srgbClr val="00B0F0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09278" y="1341992"/>
            <a:ext cx="5192697" cy="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</a:pPr>
            <a:r>
              <a:rPr lang="en-US" sz="2000" i="1" dirty="0">
                <a:solidFill>
                  <a:srgbClr val="FF0000"/>
                </a:solidFill>
              </a:rPr>
              <a:t>Can we “qualify” without breaking the bank?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2971" y="5733143"/>
            <a:ext cx="2525486" cy="830997"/>
          </a:xfrm>
          <a:prstGeom prst="rect">
            <a:avLst/>
          </a:prstGeom>
          <a:noFill/>
          <a:ln w="38100" cmpd="dbl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Where we were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</a:t>
            </a:r>
            <a:r>
              <a:rPr lang="en-US" sz="2400" dirty="0" smtClean="0">
                <a:solidFill>
                  <a:srgbClr val="FF0000"/>
                </a:solidFill>
              </a:rPr>
              <a:t>2006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do.gsfc.nasa.gov/images/site/spacecr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840" y="607027"/>
            <a:ext cx="2956560" cy="31601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Packaging Challenges</a:t>
            </a:r>
          </a:p>
          <a:p>
            <a:r>
              <a:rPr lang="en-US" dirty="0" smtClean="0"/>
              <a:t>Packaging Options</a:t>
            </a:r>
          </a:p>
          <a:p>
            <a:r>
              <a:rPr lang="en-US" dirty="0" smtClean="0"/>
              <a:t>Components of All Packages</a:t>
            </a:r>
          </a:p>
          <a:p>
            <a:r>
              <a:rPr lang="en-US" dirty="0" smtClean="0"/>
              <a:t>Commercial, Non-hermetic Packages</a:t>
            </a:r>
          </a:p>
          <a:p>
            <a:r>
              <a:rPr lang="en-US" dirty="0" smtClean="0"/>
              <a:t>Space Challenges to Packages</a:t>
            </a:r>
          </a:p>
          <a:p>
            <a:r>
              <a:rPr lang="en-US" dirty="0" smtClean="0"/>
              <a:t>A Non-hermetic, Complex Package for Space</a:t>
            </a:r>
          </a:p>
          <a:p>
            <a:r>
              <a:rPr lang="en-US" dirty="0" smtClean="0"/>
              <a:t>Hermeticity, Why Space Users Like It</a:t>
            </a:r>
          </a:p>
          <a:p>
            <a:r>
              <a:rPr lang="en-US" dirty="0" smtClean="0"/>
              <a:t>Non-hermetic, Complex Package Variations</a:t>
            </a:r>
          </a:p>
          <a:p>
            <a:r>
              <a:rPr lang="en-US" dirty="0" smtClean="0"/>
              <a:t>Class X 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9280" y="944880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Solar Dynamics Observatory (SDO).  Awaiting Launch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Packaging Challenges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02920" y="1325880"/>
            <a:ext cx="9052560" cy="5958840"/>
          </a:xfrm>
        </p:spPr>
        <p:txBody>
          <a:bodyPr/>
          <a:lstStyle/>
          <a:p>
            <a:pPr eaLnBrk="1" hangingPunct="1"/>
            <a:r>
              <a:rPr lang="en-US" sz="3100" dirty="0"/>
              <a:t>I/O s, increasing number, decreasing pitch</a:t>
            </a:r>
          </a:p>
          <a:p>
            <a:pPr eaLnBrk="1" hangingPunct="1"/>
            <a:r>
              <a:rPr lang="en-US" sz="3100" dirty="0"/>
              <a:t>Heat Dissipation, especially in space</a:t>
            </a:r>
          </a:p>
          <a:p>
            <a:pPr eaLnBrk="1" hangingPunct="1"/>
            <a:r>
              <a:rPr lang="en-US" sz="3100" dirty="0" smtClean="0"/>
              <a:t>Manufacturability</a:t>
            </a:r>
          </a:p>
          <a:p>
            <a:pPr eaLnBrk="1" hangingPunct="1"/>
            <a:r>
              <a:rPr lang="en-US" sz="3100" dirty="0" smtClean="0"/>
              <a:t>Materials</a:t>
            </a:r>
            <a:endParaRPr lang="en-US" sz="3100" dirty="0"/>
          </a:p>
          <a:p>
            <a:pPr eaLnBrk="1" hangingPunct="1"/>
            <a:r>
              <a:rPr lang="en-US" sz="3100" dirty="0"/>
              <a:t>Mechanical</a:t>
            </a:r>
          </a:p>
          <a:p>
            <a:pPr eaLnBrk="1" hangingPunct="1"/>
            <a:r>
              <a:rPr lang="en-US" sz="3100" dirty="0"/>
              <a:t>Installation</a:t>
            </a:r>
          </a:p>
          <a:p>
            <a:pPr eaLnBrk="1" hangingPunct="1"/>
            <a:r>
              <a:rPr lang="en-US" sz="3100" dirty="0"/>
              <a:t>Testability</a:t>
            </a:r>
          </a:p>
          <a:p>
            <a:pPr eaLnBrk="1" hangingPunct="1"/>
            <a:r>
              <a:rPr lang="en-US" sz="3100" dirty="0"/>
              <a:t>Inspectability</a:t>
            </a:r>
          </a:p>
          <a:p>
            <a:pPr eaLnBrk="1" hangingPunct="1"/>
            <a:r>
              <a:rPr lang="en-US" sz="3100" dirty="0"/>
              <a:t>Space Environment</a:t>
            </a:r>
          </a:p>
          <a:p>
            <a:pPr eaLnBrk="1" hangingPunct="1"/>
            <a:r>
              <a:rPr lang="en-US" sz="3100" dirty="0" err="1"/>
              <a:t>RoHS</a:t>
            </a:r>
            <a:r>
              <a:rPr lang="en-US" sz="3100" dirty="0"/>
              <a:t> (</a:t>
            </a:r>
            <a:r>
              <a:rPr lang="en-US" sz="3100" dirty="0" err="1"/>
              <a:t>Pb</a:t>
            </a:r>
            <a:r>
              <a:rPr lang="en-US" sz="3100" dirty="0"/>
              <a:t>-free)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320" y="2726610"/>
            <a:ext cx="3425775" cy="25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27320" y="5379720"/>
            <a:ext cx="342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Lunar Reconnaissance Orbiter (LRO), Built at GSFC, Launched with LCROSS, June 18,2009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</a:t>
            </a:r>
            <a:r>
              <a:rPr lang="en-US" dirty="0" smtClean="0"/>
              <a:t>Options – Hermetic?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2563"/>
            <a:ext cx="9494520" cy="5608637"/>
          </a:xfrm>
        </p:spPr>
        <p:txBody>
          <a:bodyPr/>
          <a:lstStyle/>
          <a:p>
            <a:r>
              <a:rPr lang="en-US" b="0" dirty="0" smtClean="0"/>
              <a:t>Driven by consumer products</a:t>
            </a:r>
          </a:p>
          <a:p>
            <a:pPr lvl="1"/>
            <a:r>
              <a:rPr lang="en-US" b="0" dirty="0" smtClean="0"/>
              <a:t>Low cost</a:t>
            </a:r>
          </a:p>
          <a:p>
            <a:pPr lvl="1"/>
            <a:r>
              <a:rPr lang="en-US" b="0" dirty="0" smtClean="0"/>
              <a:t>High volume</a:t>
            </a:r>
          </a:p>
          <a:p>
            <a:pPr lvl="1"/>
            <a:r>
              <a:rPr lang="en-US" b="0" dirty="0" smtClean="0"/>
              <a:t>Rapid turnover</a:t>
            </a:r>
          </a:p>
          <a:p>
            <a:pPr lvl="1"/>
            <a:r>
              <a:rPr lang="en-US" b="0" dirty="0" smtClean="0"/>
              <a:t>“Green”</a:t>
            </a:r>
          </a:p>
          <a:p>
            <a:pPr lvl="1"/>
            <a:r>
              <a:rPr lang="en-US" b="0" dirty="0" smtClean="0"/>
              <a:t>Minimized size</a:t>
            </a:r>
          </a:p>
          <a:p>
            <a:r>
              <a:rPr lang="en-US" b="0" dirty="0" smtClean="0"/>
              <a:t>Once, hermetic options existed </a:t>
            </a:r>
            <a:r>
              <a:rPr lang="en-US" b="0" dirty="0" smtClean="0"/>
              <a:t>for most package types</a:t>
            </a:r>
          </a:p>
          <a:p>
            <a:pPr lvl="1"/>
            <a:r>
              <a:rPr lang="en-US" b="0" dirty="0" smtClean="0"/>
              <a:t>Now, few </a:t>
            </a:r>
            <a:r>
              <a:rPr lang="en-US" b="0" dirty="0" smtClean="0"/>
              <a:t>hermetic options for latest package technologies</a:t>
            </a:r>
          </a:p>
          <a:p>
            <a:pPr lvl="1"/>
            <a:r>
              <a:rPr lang="en-US" b="0" dirty="0" smtClean="0"/>
              <a:t>Development of new hermetic options unattractive</a:t>
            </a:r>
          </a:p>
          <a:p>
            <a:pPr lvl="2"/>
            <a:r>
              <a:rPr lang="en-US" b="0" dirty="0" smtClean="0"/>
              <a:t>Very high NRE</a:t>
            </a:r>
          </a:p>
          <a:p>
            <a:pPr lvl="2"/>
            <a:r>
              <a:rPr lang="en-US" b="0" dirty="0" smtClean="0"/>
              <a:t>Very high technical difficulty</a:t>
            </a:r>
          </a:p>
          <a:p>
            <a:pPr lvl="2"/>
            <a:r>
              <a:rPr lang="en-US" b="0" dirty="0" smtClean="0"/>
              <a:t>Very low volume</a:t>
            </a:r>
          </a:p>
          <a:p>
            <a:pPr lvl="2"/>
            <a:r>
              <a:rPr lang="en-US" b="0" dirty="0" smtClean="0"/>
              <a:t>Demanding customers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401FC4-1D6B-4CEE-B935-59D5BA4E538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626" y="1203960"/>
            <a:ext cx="4178894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“General” Package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packages consist of the same basic features but achieve them in many ways:</a:t>
            </a:r>
          </a:p>
          <a:p>
            <a:pPr lvl="1"/>
            <a:r>
              <a:rPr lang="en-US" dirty="0" smtClean="0"/>
              <a:t>Functional elements - active die, passives etc.</a:t>
            </a:r>
          </a:p>
          <a:p>
            <a:pPr lvl="1"/>
            <a:r>
              <a:rPr lang="en-US" dirty="0" smtClean="0"/>
              <a:t>Interconnects between elements (2 or more elements)</a:t>
            </a:r>
          </a:p>
          <a:p>
            <a:pPr lvl="1"/>
            <a:r>
              <a:rPr lang="en-US" dirty="0" smtClean="0"/>
              <a:t>A substrate</a:t>
            </a:r>
          </a:p>
          <a:p>
            <a:pPr lvl="1"/>
            <a:r>
              <a:rPr lang="en-US" dirty="0" smtClean="0"/>
              <a:t>Interconnects to the external I/O of the package</a:t>
            </a:r>
          </a:p>
          <a:p>
            <a:pPr lvl="1"/>
            <a:r>
              <a:rPr lang="en-US" dirty="0" smtClean="0"/>
              <a:t>A protective package</a:t>
            </a:r>
          </a:p>
          <a:p>
            <a:pPr lvl="1"/>
            <a:r>
              <a:rPr lang="en-US" dirty="0" smtClean="0"/>
              <a:t>Interconnects to the next higher level of assembly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http://upload.wikimedia.org/wikipedia/commons/6/6a/PQFP_44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5106035"/>
            <a:ext cx="333375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rapezoid 130"/>
          <p:cNvSpPr/>
          <p:nvPr/>
        </p:nvSpPr>
        <p:spPr bwMode="auto">
          <a:xfrm>
            <a:off x="2057400" y="2887980"/>
            <a:ext cx="6667500" cy="666750"/>
          </a:xfrm>
          <a:prstGeom prst="trapezoid">
            <a:avLst>
              <a:gd name="adj" fmla="val 7812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6770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63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00B0"/>
              </a:solidFill>
              <a:effectLst/>
              <a:latin typeface="Arial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837708" y="3762997"/>
            <a:ext cx="7202865" cy="329611"/>
            <a:chOff x="1837708" y="3717277"/>
            <a:chExt cx="7202865" cy="329611"/>
          </a:xfrm>
        </p:grpSpPr>
        <p:sp>
          <p:nvSpPr>
            <p:cNvPr id="73" name="Oval 72"/>
            <p:cNvSpPr/>
            <p:nvPr/>
          </p:nvSpPr>
          <p:spPr bwMode="auto">
            <a:xfrm>
              <a:off x="1837708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3089192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2463450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469386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8720872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8095128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5592160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843644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6217902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714934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966418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4340676" y="3717277"/>
              <a:ext cx="319701" cy="329611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82" tIns="50941" rIns="101882" bIns="509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63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rgbClr val="0000B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4678" y="195038"/>
            <a:ext cx="9051925" cy="1295400"/>
          </a:xfrm>
        </p:spPr>
        <p:txBody>
          <a:bodyPr/>
          <a:lstStyle/>
          <a:p>
            <a:pPr algn="ctr"/>
            <a:r>
              <a:rPr lang="en-US" sz="3100" dirty="0" smtClean="0"/>
              <a:t>Commercial, </a:t>
            </a:r>
            <a:r>
              <a:rPr lang="en-US" sz="3100" dirty="0"/>
              <a:t>Non-hermetic </a:t>
            </a:r>
            <a:r>
              <a:rPr lang="en-US" sz="3100" dirty="0" smtClean="0"/>
              <a:t>Package (PBGA)</a:t>
            </a:r>
            <a:endParaRPr lang="en-US" sz="3100" dirty="0"/>
          </a:p>
        </p:txBody>
      </p:sp>
      <p:sp>
        <p:nvSpPr>
          <p:cNvPr id="72" name="Content Placeholder 71"/>
          <p:cNvSpPr>
            <a:spLocks noGrp="1"/>
          </p:cNvSpPr>
          <p:nvPr>
            <p:ph sz="half" idx="2"/>
          </p:nvPr>
        </p:nvSpPr>
        <p:spPr>
          <a:xfrm>
            <a:off x="500063" y="4477659"/>
            <a:ext cx="4443412" cy="2503713"/>
          </a:xfrm>
        </p:spPr>
        <p:txBody>
          <a:bodyPr/>
          <a:lstStyle/>
          <a:p>
            <a:pPr>
              <a:buNone/>
            </a:pPr>
            <a:r>
              <a:rPr lang="en-US" b="0" u="sng" dirty="0" smtClean="0"/>
              <a:t>Design Drivers</a:t>
            </a:r>
            <a:r>
              <a:rPr lang="en-US" b="0" dirty="0" smtClean="0"/>
              <a:t>:</a:t>
            </a:r>
          </a:p>
          <a:p>
            <a:r>
              <a:rPr lang="en-US" b="0" dirty="0" smtClean="0"/>
              <a:t>High I/O count</a:t>
            </a:r>
          </a:p>
          <a:p>
            <a:r>
              <a:rPr lang="en-US" b="0" dirty="0" smtClean="0"/>
              <a:t>Large die</a:t>
            </a:r>
          </a:p>
          <a:p>
            <a:r>
              <a:rPr lang="en-US" b="0" dirty="0" smtClean="0"/>
              <a:t>Environmental protection</a:t>
            </a:r>
            <a:endParaRPr lang="en-US" b="0" dirty="0" smtClean="0"/>
          </a:p>
          <a:p>
            <a:r>
              <a:rPr lang="en-US" b="0" dirty="0" smtClean="0"/>
              <a:t>Performance/Speed</a:t>
            </a:r>
            <a:endParaRPr lang="en-US" b="0" dirty="0" smtClean="0"/>
          </a:p>
          <a:p>
            <a:r>
              <a:rPr lang="en-US" b="0" dirty="0" smtClean="0"/>
              <a:t>Ancillary parts</a:t>
            </a:r>
          </a:p>
          <a:p>
            <a:endParaRPr lang="en-US" dirty="0"/>
          </a:p>
        </p:txBody>
      </p:sp>
      <p:sp>
        <p:nvSpPr>
          <p:cNvPr id="74" name="Content Placeholder 73"/>
          <p:cNvSpPr>
            <a:spLocks noGrp="1"/>
          </p:cNvSpPr>
          <p:nvPr>
            <p:ph sz="quarter" idx="4"/>
          </p:nvPr>
        </p:nvSpPr>
        <p:spPr>
          <a:xfrm>
            <a:off x="4832668" y="4477659"/>
            <a:ext cx="4445000" cy="2503713"/>
          </a:xfrm>
        </p:spPr>
        <p:txBody>
          <a:bodyPr/>
          <a:lstStyle/>
          <a:p>
            <a:pPr>
              <a:buNone/>
            </a:pPr>
            <a:r>
              <a:rPr lang="en-US" b="0" u="sng" dirty="0" smtClean="0"/>
              <a:t>Commercial Drivers</a:t>
            </a:r>
            <a:r>
              <a:rPr lang="en-US" b="0" dirty="0" smtClean="0"/>
              <a:t>:</a:t>
            </a:r>
            <a:endParaRPr lang="en-US" b="0" dirty="0" smtClean="0"/>
          </a:p>
          <a:p>
            <a:r>
              <a:rPr lang="en-US" b="0" dirty="0" smtClean="0"/>
              <a:t>Low cost</a:t>
            </a:r>
          </a:p>
          <a:p>
            <a:r>
              <a:rPr lang="en-US" b="0" dirty="0" smtClean="0"/>
              <a:t>High volume</a:t>
            </a:r>
            <a:endParaRPr lang="en-US" b="0" dirty="0" smtClean="0"/>
          </a:p>
          <a:p>
            <a:r>
              <a:rPr lang="en-US" b="0" dirty="0" smtClean="0"/>
              <a:t>Limited life</a:t>
            </a:r>
          </a:p>
          <a:p>
            <a:r>
              <a:rPr lang="en-US" b="0" dirty="0" smtClean="0"/>
              <a:t>Automated installation</a:t>
            </a:r>
          </a:p>
          <a:p>
            <a:r>
              <a:rPr lang="en-US" b="0" dirty="0" smtClean="0"/>
              <a:t>Compact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D5FC7487-C816-4D3C-92D2-C0E6931F5DB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-126562"/>
            <a:ext cx="229316" cy="253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13517" tIns="56758" rIns="113517" bIns="56758" anchor="ctr"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60622" y="3702675"/>
            <a:ext cx="89058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3335527" y="3420938"/>
            <a:ext cx="4097784" cy="131773"/>
            <a:chOff x="3335527" y="3430464"/>
            <a:chExt cx="4097784" cy="131773"/>
          </a:xfrm>
        </p:grpSpPr>
        <p:sp>
          <p:nvSpPr>
            <p:cNvPr id="6161" name="Oval 7"/>
            <p:cNvSpPr>
              <a:spLocks noChangeArrowheads="1"/>
            </p:cNvSpPr>
            <p:nvPr/>
          </p:nvSpPr>
          <p:spPr bwMode="auto">
            <a:xfrm>
              <a:off x="3938843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4240501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3" name="Oval 9"/>
            <p:cNvSpPr>
              <a:spLocks noChangeArrowheads="1"/>
            </p:cNvSpPr>
            <p:nvPr/>
          </p:nvSpPr>
          <p:spPr bwMode="auto">
            <a:xfrm>
              <a:off x="4542158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4" name="Oval 10"/>
            <p:cNvSpPr>
              <a:spLocks noChangeArrowheads="1"/>
            </p:cNvSpPr>
            <p:nvPr/>
          </p:nvSpPr>
          <p:spPr bwMode="auto">
            <a:xfrm>
              <a:off x="4843816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5145474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6" name="Oval 12"/>
            <p:cNvSpPr>
              <a:spLocks noChangeArrowheads="1"/>
            </p:cNvSpPr>
            <p:nvPr/>
          </p:nvSpPr>
          <p:spPr bwMode="auto">
            <a:xfrm>
              <a:off x="5447132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7" name="Oval 13"/>
            <p:cNvSpPr>
              <a:spLocks noChangeArrowheads="1"/>
            </p:cNvSpPr>
            <p:nvPr/>
          </p:nvSpPr>
          <p:spPr bwMode="auto">
            <a:xfrm>
              <a:off x="5748790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8" name="Oval 14"/>
            <p:cNvSpPr>
              <a:spLocks noChangeArrowheads="1"/>
            </p:cNvSpPr>
            <p:nvPr/>
          </p:nvSpPr>
          <p:spPr bwMode="auto">
            <a:xfrm>
              <a:off x="6050448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9" name="Oval 15"/>
            <p:cNvSpPr>
              <a:spLocks noChangeArrowheads="1"/>
            </p:cNvSpPr>
            <p:nvPr/>
          </p:nvSpPr>
          <p:spPr bwMode="auto">
            <a:xfrm>
              <a:off x="6352105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0" name="Oval 16"/>
            <p:cNvSpPr>
              <a:spLocks noChangeArrowheads="1"/>
            </p:cNvSpPr>
            <p:nvPr/>
          </p:nvSpPr>
          <p:spPr bwMode="auto">
            <a:xfrm>
              <a:off x="6653763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1" name="Oval 17"/>
            <p:cNvSpPr>
              <a:spLocks noChangeArrowheads="1"/>
            </p:cNvSpPr>
            <p:nvPr/>
          </p:nvSpPr>
          <p:spPr bwMode="auto">
            <a:xfrm>
              <a:off x="6955421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2" name="Oval 18"/>
            <p:cNvSpPr>
              <a:spLocks noChangeArrowheads="1"/>
            </p:cNvSpPr>
            <p:nvPr/>
          </p:nvSpPr>
          <p:spPr bwMode="auto">
            <a:xfrm>
              <a:off x="7257079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3" name="Oval 19"/>
            <p:cNvSpPr>
              <a:spLocks noChangeArrowheads="1"/>
            </p:cNvSpPr>
            <p:nvPr/>
          </p:nvSpPr>
          <p:spPr bwMode="auto">
            <a:xfrm>
              <a:off x="3627659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04" name="Oval 50"/>
            <p:cNvSpPr>
              <a:spLocks noChangeArrowheads="1"/>
            </p:cNvSpPr>
            <p:nvPr/>
          </p:nvSpPr>
          <p:spPr bwMode="auto">
            <a:xfrm>
              <a:off x="3335527" y="3430464"/>
              <a:ext cx="176232" cy="13177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</p:grpSp>
      <p:sp>
        <p:nvSpPr>
          <p:cNvPr id="6175" name="Rectangle 21"/>
          <p:cNvSpPr>
            <a:spLocks noChangeArrowheads="1"/>
          </p:cNvSpPr>
          <p:nvPr/>
        </p:nvSpPr>
        <p:spPr bwMode="auto">
          <a:xfrm>
            <a:off x="3178348" y="3186764"/>
            <a:ext cx="4489938" cy="2381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363847" y="3338853"/>
            <a:ext cx="722391" cy="227031"/>
            <a:chOff x="1936" y="2936"/>
            <a:chExt cx="230" cy="96"/>
          </a:xfrm>
        </p:grpSpPr>
        <p:sp>
          <p:nvSpPr>
            <p:cNvPr id="6211" name="Rectangle 53"/>
            <p:cNvSpPr>
              <a:spLocks noChangeArrowheads="1"/>
            </p:cNvSpPr>
            <p:nvPr/>
          </p:nvSpPr>
          <p:spPr bwMode="auto">
            <a:xfrm>
              <a:off x="1992" y="2936"/>
              <a:ext cx="116" cy="8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12" name="AutoShape 54"/>
            <p:cNvSpPr>
              <a:spLocks noChangeArrowheads="1"/>
            </p:cNvSpPr>
            <p:nvPr/>
          </p:nvSpPr>
          <p:spPr bwMode="auto">
            <a:xfrm>
              <a:off x="2110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13" name="AutoShape 55"/>
            <p:cNvSpPr>
              <a:spLocks noChangeArrowheads="1"/>
            </p:cNvSpPr>
            <p:nvPr/>
          </p:nvSpPr>
          <p:spPr bwMode="auto">
            <a:xfrm flipH="1">
              <a:off x="1936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6177" name="Rectangle 23"/>
          <p:cNvSpPr>
            <a:spLocks noChangeArrowheads="1"/>
          </p:cNvSpPr>
          <p:nvPr/>
        </p:nvSpPr>
        <p:spPr bwMode="auto">
          <a:xfrm>
            <a:off x="1789134" y="3541754"/>
            <a:ext cx="7290593" cy="238144"/>
          </a:xfrm>
          <a:prstGeom prst="rect">
            <a:avLst/>
          </a:prstGeom>
          <a:solidFill>
            <a:srgbClr val="67708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6205" name="Rectangle 51"/>
          <p:cNvSpPr>
            <a:spLocks noChangeArrowheads="1"/>
          </p:cNvSpPr>
          <p:nvPr/>
        </p:nvSpPr>
        <p:spPr bwMode="auto">
          <a:xfrm>
            <a:off x="3265668" y="3422997"/>
            <a:ext cx="4337522" cy="125422"/>
          </a:xfrm>
          <a:prstGeom prst="rect">
            <a:avLst/>
          </a:prstGeom>
          <a:solidFill>
            <a:srgbClr val="FF66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750866" y="3293133"/>
            <a:ext cx="723979" cy="227031"/>
            <a:chOff x="1936" y="2936"/>
            <a:chExt cx="230" cy="96"/>
          </a:xfrm>
        </p:grpSpPr>
        <p:sp>
          <p:nvSpPr>
            <p:cNvPr id="6208" name="Rectangle 57"/>
            <p:cNvSpPr>
              <a:spLocks noChangeArrowheads="1"/>
            </p:cNvSpPr>
            <p:nvPr/>
          </p:nvSpPr>
          <p:spPr bwMode="auto">
            <a:xfrm>
              <a:off x="1992" y="2936"/>
              <a:ext cx="116" cy="8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9" name="AutoShape 58"/>
            <p:cNvSpPr>
              <a:spLocks noChangeArrowheads="1"/>
            </p:cNvSpPr>
            <p:nvPr/>
          </p:nvSpPr>
          <p:spPr bwMode="auto">
            <a:xfrm>
              <a:off x="2110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10" name="AutoShape 59"/>
            <p:cNvSpPr>
              <a:spLocks noChangeArrowheads="1"/>
            </p:cNvSpPr>
            <p:nvPr/>
          </p:nvSpPr>
          <p:spPr bwMode="auto">
            <a:xfrm flipH="1">
              <a:off x="1936" y="2976"/>
              <a:ext cx="56" cy="56"/>
            </a:xfrm>
            <a:prstGeom prst="rtTriangle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6153" name="AutoShape 62"/>
          <p:cNvSpPr>
            <a:spLocks/>
          </p:cNvSpPr>
          <p:nvPr/>
        </p:nvSpPr>
        <p:spPr bwMode="auto">
          <a:xfrm>
            <a:off x="5864882" y="2563802"/>
            <a:ext cx="539591" cy="219498"/>
          </a:xfrm>
          <a:prstGeom prst="callout2">
            <a:avLst>
              <a:gd name="adj1" fmla="val 51796"/>
              <a:gd name="adj2" fmla="val -14116"/>
              <a:gd name="adj3" fmla="val 51796"/>
              <a:gd name="adj4" fmla="val -95884"/>
              <a:gd name="adj5" fmla="val 321583"/>
              <a:gd name="adj6" fmla="val -181176"/>
            </a:avLst>
          </a:prstGeom>
          <a:noFill/>
          <a:ln w="28575">
            <a:solidFill>
              <a:srgbClr val="00B05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Die</a:t>
            </a:r>
          </a:p>
        </p:txBody>
      </p:sp>
      <p:sp>
        <p:nvSpPr>
          <p:cNvPr id="6154" name="AutoShape 63"/>
          <p:cNvSpPr>
            <a:spLocks/>
          </p:cNvSpPr>
          <p:nvPr/>
        </p:nvSpPr>
        <p:spPr bwMode="auto">
          <a:xfrm>
            <a:off x="8330458" y="4178230"/>
            <a:ext cx="1121093" cy="518160"/>
          </a:xfrm>
          <a:prstGeom prst="callout2">
            <a:avLst>
              <a:gd name="adj1" fmla="val 50440"/>
              <a:gd name="adj2" fmla="val -259"/>
              <a:gd name="adj3" fmla="val 52523"/>
              <a:gd name="adj4" fmla="val -17306"/>
              <a:gd name="adj5" fmla="val -135015"/>
              <a:gd name="adj6" fmla="val -102560"/>
            </a:avLst>
          </a:prstGeom>
          <a:noFill/>
          <a:ln w="28575">
            <a:solidFill>
              <a:srgbClr val="0066FF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 Underfill</a:t>
            </a:r>
          </a:p>
        </p:txBody>
      </p:sp>
      <p:sp>
        <p:nvSpPr>
          <p:cNvPr id="6155" name="AutoShape 64"/>
          <p:cNvSpPr>
            <a:spLocks/>
          </p:cNvSpPr>
          <p:nvPr/>
        </p:nvSpPr>
        <p:spPr bwMode="auto">
          <a:xfrm>
            <a:off x="7756000" y="1553199"/>
            <a:ext cx="1262538" cy="219498"/>
          </a:xfrm>
          <a:prstGeom prst="callout2">
            <a:avLst>
              <a:gd name="adj1" fmla="val 38907"/>
              <a:gd name="adj2" fmla="val 1580"/>
              <a:gd name="adj3" fmla="val 44613"/>
              <a:gd name="adj4" fmla="val -36383"/>
              <a:gd name="adj5" fmla="val 881893"/>
              <a:gd name="adj6" fmla="val -104580"/>
            </a:avLst>
          </a:prstGeom>
          <a:noFill/>
          <a:ln w="28575">
            <a:solidFill>
              <a:srgbClr val="FFC00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Flip Chip Die Bump</a:t>
            </a:r>
          </a:p>
        </p:txBody>
      </p:sp>
      <p:sp>
        <p:nvSpPr>
          <p:cNvPr id="6156" name="AutoShape 65"/>
          <p:cNvSpPr>
            <a:spLocks/>
          </p:cNvSpPr>
          <p:nvPr/>
        </p:nvSpPr>
        <p:spPr bwMode="auto">
          <a:xfrm>
            <a:off x="500063" y="2300578"/>
            <a:ext cx="1513999" cy="447993"/>
          </a:xfrm>
          <a:prstGeom prst="callout2">
            <a:avLst>
              <a:gd name="adj1" fmla="val 53014"/>
              <a:gd name="adj2" fmla="val 99028"/>
              <a:gd name="adj3" fmla="val 53014"/>
              <a:gd name="adj4" fmla="val 115352"/>
              <a:gd name="adj5" fmla="val 240464"/>
              <a:gd name="adj6" fmla="val 14616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oval"/>
          </a:ln>
        </p:spPr>
        <p:txBody>
          <a:bodyPr lIns="0" tIns="50935" rIns="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Capacitor, Resistor etc.</a:t>
            </a:r>
          </a:p>
        </p:txBody>
      </p:sp>
      <p:sp>
        <p:nvSpPr>
          <p:cNvPr id="768066" name="AutoShape 66"/>
          <p:cNvSpPr>
            <a:spLocks/>
          </p:cNvSpPr>
          <p:nvPr/>
        </p:nvSpPr>
        <p:spPr bwMode="auto">
          <a:xfrm>
            <a:off x="500063" y="1203139"/>
            <a:ext cx="1716564" cy="671381"/>
          </a:xfrm>
          <a:prstGeom prst="callout2">
            <a:avLst>
              <a:gd name="adj1" fmla="val 34925"/>
              <a:gd name="adj2" fmla="val 101748"/>
              <a:gd name="adj3" fmla="val 34925"/>
              <a:gd name="adj4" fmla="val 115593"/>
              <a:gd name="adj5" fmla="val 363293"/>
              <a:gd name="adj6" fmla="val 155633"/>
            </a:avLst>
          </a:prstGeom>
          <a:noFill/>
          <a:ln w="28575">
            <a:solidFill>
              <a:srgbClr val="00B0F0"/>
            </a:solidFill>
            <a:miter lim="800000"/>
            <a:headEnd/>
            <a:tailEnd type="oval"/>
          </a:ln>
          <a:effectLst/>
        </p:spPr>
        <p:txBody>
          <a:bodyPr lIns="0" tIns="50935" rIns="0" bIns="50935"/>
          <a:lstStyle/>
          <a:p>
            <a:pPr algn="ctr">
              <a:spcAft>
                <a:spcPts val="669"/>
              </a:spcAft>
              <a:defRPr/>
            </a:pPr>
            <a:r>
              <a:rPr lang="en-US" sz="1800" b="1" dirty="0" smtClean="0"/>
              <a:t>Substrate</a:t>
            </a:r>
            <a:br>
              <a:rPr lang="en-US" sz="1800" b="1" dirty="0" smtClean="0"/>
            </a:br>
            <a:r>
              <a:rPr lang="en-US" sz="1800" b="1" dirty="0" smtClean="0"/>
              <a:t>Multi-layer</a:t>
            </a:r>
            <a:endParaRPr lang="en-US" sz="1800" b="1" dirty="0"/>
          </a:p>
        </p:txBody>
      </p:sp>
      <p:sp>
        <p:nvSpPr>
          <p:cNvPr id="132" name="AutoShape 64"/>
          <p:cNvSpPr>
            <a:spLocks/>
          </p:cNvSpPr>
          <p:nvPr/>
        </p:nvSpPr>
        <p:spPr bwMode="auto">
          <a:xfrm>
            <a:off x="4671805" y="1500188"/>
            <a:ext cx="1852820" cy="289030"/>
          </a:xfrm>
          <a:prstGeom prst="callout2">
            <a:avLst>
              <a:gd name="adj1" fmla="val 50441"/>
              <a:gd name="adj2" fmla="val 38"/>
              <a:gd name="adj3" fmla="val 54500"/>
              <a:gd name="adj4" fmla="val -21320"/>
              <a:gd name="adj5" fmla="val 530171"/>
              <a:gd name="adj6" fmla="val -42127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 smtClean="0"/>
              <a:t>Encapsulation</a:t>
            </a:r>
            <a:endParaRPr lang="en-US" sz="1800" b="1" dirty="0"/>
          </a:p>
        </p:txBody>
      </p:sp>
      <p:sp>
        <p:nvSpPr>
          <p:cNvPr id="133" name="AutoShape 63"/>
          <p:cNvSpPr>
            <a:spLocks/>
          </p:cNvSpPr>
          <p:nvPr/>
        </p:nvSpPr>
        <p:spPr bwMode="auto">
          <a:xfrm>
            <a:off x="3240298" y="4223950"/>
            <a:ext cx="1121093" cy="518160"/>
          </a:xfrm>
          <a:prstGeom prst="callout2">
            <a:avLst>
              <a:gd name="adj1" fmla="val 50440"/>
              <a:gd name="adj2" fmla="val -259"/>
              <a:gd name="adj3" fmla="val 52523"/>
              <a:gd name="adj4" fmla="val -17306"/>
              <a:gd name="adj5" fmla="val -58728"/>
              <a:gd name="adj6" fmla="val -56426"/>
            </a:avLst>
          </a:prstGeom>
          <a:noFill/>
          <a:ln w="28575">
            <a:solidFill>
              <a:srgbClr val="00B05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-free Ball</a:t>
            </a:r>
            <a:endParaRPr lang="en-US" sz="1800" b="1" dirty="0"/>
          </a:p>
        </p:txBody>
      </p:sp>
      <p:sp>
        <p:nvSpPr>
          <p:cNvPr id="136" name="Footer Placeholder 1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1085" y="715963"/>
            <a:ext cx="8578850" cy="949325"/>
          </a:xfrm>
        </p:spPr>
        <p:txBody>
          <a:bodyPr/>
          <a:lstStyle/>
          <a:p>
            <a:pPr algn="ctr"/>
            <a:r>
              <a:rPr lang="en-US" b="0" dirty="0" smtClean="0"/>
              <a:t>Space </a:t>
            </a:r>
            <a:r>
              <a:rPr lang="en-US" b="0" dirty="0" smtClean="0"/>
              <a:t>Challenges for Complex </a:t>
            </a:r>
            <a:br>
              <a:rPr lang="en-US" b="0" dirty="0" smtClean="0"/>
            </a:br>
            <a:r>
              <a:rPr lang="en-US" b="0" dirty="0" smtClean="0"/>
              <a:t>Non-hermetic Packages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1574483"/>
            <a:ext cx="9136062" cy="56086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Vacuum:</a:t>
            </a:r>
            <a:r>
              <a:rPr lang="en-US" sz="1800" b="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1800" b="0" dirty="0" err="1" smtClean="0"/>
              <a:t>Outgassing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offgassing</a:t>
            </a:r>
            <a:r>
              <a:rPr lang="en-US" sz="1800" b="0" dirty="0" smtClean="0"/>
              <a:t>, property deterioration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Foreign Object Debris (FOD)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From the package threat to the system, or a threat to the package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Shock </a:t>
            </a:r>
            <a:r>
              <a:rPr lang="en-US" sz="1800" dirty="0" smtClean="0"/>
              <a:t>and </a:t>
            </a:r>
            <a:r>
              <a:rPr lang="en-US" sz="1800" dirty="0" smtClean="0"/>
              <a:t>vibration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During launch, deployments and operation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Thermal </a:t>
            </a:r>
            <a:r>
              <a:rPr lang="en-US" sz="1800" dirty="0" smtClean="0"/>
              <a:t>cycl</a:t>
            </a:r>
            <a:r>
              <a:rPr lang="en-US" sz="1800" b="0" dirty="0" smtClean="0"/>
              <a:t>ing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Usually small range; high number of cycles in Low Earth Orbit (LEO)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Thermal </a:t>
            </a:r>
            <a:r>
              <a:rPr lang="en-US" sz="1800" dirty="0" smtClean="0"/>
              <a:t>management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Only conduction and radiation transfer heat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Thousands of </a:t>
            </a:r>
            <a:r>
              <a:rPr lang="en-US" sz="1800" dirty="0" smtClean="0"/>
              <a:t>interconnects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Opportunities for opens, intermittent - possibly latent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 volume </a:t>
            </a:r>
            <a:r>
              <a:rPr lang="en-US" sz="1800" dirty="0" smtClean="0"/>
              <a:t>assembly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Limited automation, lots of rework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Long </a:t>
            </a:r>
            <a:r>
              <a:rPr lang="en-US" sz="1800" dirty="0" smtClean="0"/>
              <a:t>life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Costs for space are high, make the most of the investment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Novel </a:t>
            </a:r>
            <a:r>
              <a:rPr lang="en-US" sz="1800" dirty="0" smtClean="0"/>
              <a:t>hardware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Lots of “one offs”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Rigorous test and </a:t>
            </a:r>
            <a:r>
              <a:rPr lang="en-US" sz="1800" dirty="0" smtClean="0"/>
              <a:t>inspection</a:t>
            </a:r>
          </a:p>
          <a:p>
            <a:pPr lvl="1">
              <a:spcBef>
                <a:spcPts val="0"/>
              </a:spcBef>
            </a:pPr>
            <a:r>
              <a:rPr lang="en-US" sz="1800" b="0" dirty="0" smtClean="0"/>
              <a:t>To try to find the latent threats to reliability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19798-8787-4E78-A00F-52D1F2936C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8520" y="4160520"/>
            <a:ext cx="2316480" cy="1384995"/>
          </a:xfrm>
          <a:prstGeom prst="rect">
            <a:avLst/>
          </a:prstGeom>
          <a:noFill/>
          <a:ln w="317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ONE STRIKE AND </a:t>
            </a:r>
            <a:r>
              <a:rPr lang="en-US" sz="2400" dirty="0" smtClean="0">
                <a:solidFill>
                  <a:srgbClr val="FF0000"/>
                </a:solidFill>
              </a:rPr>
              <a:t>YOU’RE</a:t>
            </a:r>
            <a:r>
              <a:rPr lang="en-US" sz="2800" dirty="0" smtClean="0">
                <a:solidFill>
                  <a:srgbClr val="FF0000"/>
                </a:solidFill>
              </a:rPr>
              <a:t> OUT!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-Shape 68"/>
          <p:cNvSpPr/>
          <p:nvPr/>
        </p:nvSpPr>
        <p:spPr>
          <a:xfrm flipV="1">
            <a:off x="1832790" y="2867025"/>
            <a:ext cx="1173480" cy="628745"/>
          </a:xfrm>
          <a:prstGeom prst="corner">
            <a:avLst>
              <a:gd name="adj1" fmla="val 37014"/>
              <a:gd name="adj2" fmla="val 39286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92798" y="408398"/>
            <a:ext cx="9051925" cy="1295400"/>
          </a:xfrm>
        </p:spPr>
        <p:txBody>
          <a:bodyPr/>
          <a:lstStyle/>
          <a:p>
            <a:pPr algn="ctr"/>
            <a:r>
              <a:rPr lang="en-US" sz="3100" dirty="0" smtClean="0"/>
              <a:t>Non-hermetic Package, </a:t>
            </a:r>
            <a:r>
              <a:rPr lang="en-US" sz="3100" dirty="0" err="1" smtClean="0"/>
              <a:t>With”Space</a:t>
            </a:r>
            <a:r>
              <a:rPr lang="en-US" sz="3100" dirty="0" smtClean="0"/>
              <a:t>” Features</a:t>
            </a:r>
            <a:br>
              <a:rPr lang="en-US" sz="3100" dirty="0" smtClean="0"/>
            </a:br>
            <a:r>
              <a:rPr lang="en-US" sz="3100" dirty="0" smtClean="0"/>
              <a:t>(CCGA?)</a:t>
            </a:r>
            <a:endParaRPr lang="en-US" sz="3100" dirty="0"/>
          </a:p>
        </p:txBody>
      </p:sp>
      <p:graphicFrame>
        <p:nvGraphicFramePr>
          <p:cNvPr id="79" name="Content Placeholder 78"/>
          <p:cNvGraphicFramePr>
            <a:graphicFrameLocks noGrp="1"/>
          </p:cNvGraphicFramePr>
          <p:nvPr>
            <p:ph sz="quarter" idx="4"/>
          </p:nvPr>
        </p:nvGraphicFramePr>
        <p:xfrm>
          <a:off x="30480" y="4282440"/>
          <a:ext cx="9982200" cy="3505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78777"/>
                <a:gridCol w="7803423"/>
              </a:tblGrid>
              <a:tr h="2651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Space Challenge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Some Defenses</a:t>
                      </a:r>
                      <a:endParaRPr lang="en-US" sz="1600" dirty="0"/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Vacuum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Low out/off-gassing materials. </a:t>
                      </a:r>
                      <a:r>
                        <a:rPr lang="en-US" sz="1400" b="1" dirty="0" smtClean="0"/>
                        <a:t>Ceramics </a:t>
                      </a:r>
                      <a:r>
                        <a:rPr lang="en-US" sz="1400" b="1" dirty="0" err="1" smtClean="0"/>
                        <a:t>vs</a:t>
                      </a:r>
                      <a:r>
                        <a:rPr lang="en-US" sz="1400" b="1" dirty="0" smtClean="0"/>
                        <a:t> polymers. 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dirty="0" smtClean="0"/>
                        <a:t>Shock and vibration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Compliant /</a:t>
                      </a:r>
                      <a:r>
                        <a:rPr lang="en-US" sz="1400" b="1" baseline="0" dirty="0" smtClean="0"/>
                        <a:t> robust interconnects - wire bonds, solder </a:t>
                      </a:r>
                      <a:r>
                        <a:rPr lang="en-US" sz="1400" b="1" baseline="0" dirty="0" smtClean="0"/>
                        <a:t>balls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baseline="0" dirty="0" smtClean="0"/>
                        <a:t>columns, </a:t>
                      </a:r>
                      <a:r>
                        <a:rPr lang="en-US" sz="1400" b="1" baseline="0" dirty="0" smtClean="0"/>
                        <a:t>conductive polymer 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Thermal cycling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Compliant/robust interconnects, matched</a:t>
                      </a:r>
                      <a:r>
                        <a:rPr lang="en-US" sz="1400" b="1" baseline="0" dirty="0" smtClean="0"/>
                        <a:t> thermal expansion coefficients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Thermal management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Heat  spreader in the lid and/or</a:t>
                      </a:r>
                      <a:r>
                        <a:rPr lang="en-US" sz="1400" b="1" baseline="0" dirty="0" smtClean="0"/>
                        <a:t> substrate, thermally conductive materials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dirty="0" smtClean="0"/>
                        <a:t>Thousands of interconnects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Process control, planarity, solderability, substrate design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400" b="1" dirty="0" smtClean="0"/>
                        <a:t>Low volume assembly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Remains a challenge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Long life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Good design, materials,</a:t>
                      </a:r>
                      <a:r>
                        <a:rPr lang="en-US" sz="1400" b="1" baseline="0" dirty="0" smtClean="0"/>
                        <a:t> parts and process control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Novel hardware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Test, test, test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  <a:tr h="265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Rigorous test and inspection</a:t>
                      </a:r>
                      <a:endParaRPr lang="en-US" sz="1400" b="1" dirty="0" smtClean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Testability and inspectability will always</a:t>
                      </a:r>
                      <a:r>
                        <a:rPr lang="en-US" sz="1400" b="1" baseline="0" dirty="0" smtClean="0"/>
                        <a:t> be </a:t>
                      </a:r>
                      <a:r>
                        <a:rPr lang="en-US" sz="1400" b="1" dirty="0" smtClean="0"/>
                        <a:t>challenges</a:t>
                      </a:r>
                      <a:endParaRPr lang="en-US" sz="1400" b="1" dirty="0">
                        <a:solidFill>
                          <a:srgbClr val="0000B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lIns="101882" tIns="50941" rIns="101882" bIns="50941"/>
          <a:lstStyle/>
          <a:p>
            <a:pPr>
              <a:defRPr/>
            </a:pPr>
            <a:fld id="{D5FC7487-C816-4D3C-92D2-C0E6931F5DB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-126562"/>
            <a:ext cx="229316" cy="253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13517" tIns="56758" rIns="113517" bIns="56758" anchor="ctr"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60622" y="3702675"/>
            <a:ext cx="89058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9134" y="2866062"/>
            <a:ext cx="7290593" cy="1336781"/>
            <a:chOff x="866" y="1792"/>
            <a:chExt cx="4592" cy="842"/>
          </a:xfrm>
        </p:grpSpPr>
        <p:sp>
          <p:nvSpPr>
            <p:cNvPr id="6161" name="Oval 7"/>
            <p:cNvSpPr>
              <a:spLocks noChangeArrowheads="1"/>
            </p:cNvSpPr>
            <p:nvPr/>
          </p:nvSpPr>
          <p:spPr bwMode="auto">
            <a:xfrm>
              <a:off x="2220" y="2123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2" name="Oval 8"/>
            <p:cNvSpPr>
              <a:spLocks noChangeArrowheads="1"/>
            </p:cNvSpPr>
            <p:nvPr/>
          </p:nvSpPr>
          <p:spPr bwMode="auto">
            <a:xfrm>
              <a:off x="2410" y="2123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3" name="Oval 9"/>
            <p:cNvSpPr>
              <a:spLocks noChangeArrowheads="1"/>
            </p:cNvSpPr>
            <p:nvPr/>
          </p:nvSpPr>
          <p:spPr bwMode="auto">
            <a:xfrm>
              <a:off x="260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4" name="Oval 10"/>
            <p:cNvSpPr>
              <a:spLocks noChangeArrowheads="1"/>
            </p:cNvSpPr>
            <p:nvPr/>
          </p:nvSpPr>
          <p:spPr bwMode="auto">
            <a:xfrm>
              <a:off x="279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5" name="Oval 11"/>
            <p:cNvSpPr>
              <a:spLocks noChangeArrowheads="1"/>
            </p:cNvSpPr>
            <p:nvPr/>
          </p:nvSpPr>
          <p:spPr bwMode="auto">
            <a:xfrm>
              <a:off x="298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6" name="Oval 12"/>
            <p:cNvSpPr>
              <a:spLocks noChangeArrowheads="1"/>
            </p:cNvSpPr>
            <p:nvPr/>
          </p:nvSpPr>
          <p:spPr bwMode="auto">
            <a:xfrm>
              <a:off x="317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7" name="Oval 13"/>
            <p:cNvSpPr>
              <a:spLocks noChangeArrowheads="1"/>
            </p:cNvSpPr>
            <p:nvPr/>
          </p:nvSpPr>
          <p:spPr bwMode="auto">
            <a:xfrm>
              <a:off x="3360" y="2123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8" name="Oval 14"/>
            <p:cNvSpPr>
              <a:spLocks noChangeArrowheads="1"/>
            </p:cNvSpPr>
            <p:nvPr/>
          </p:nvSpPr>
          <p:spPr bwMode="auto">
            <a:xfrm>
              <a:off x="355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69" name="Oval 15"/>
            <p:cNvSpPr>
              <a:spLocks noChangeArrowheads="1"/>
            </p:cNvSpPr>
            <p:nvPr/>
          </p:nvSpPr>
          <p:spPr bwMode="auto">
            <a:xfrm>
              <a:off x="374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0" name="Oval 16"/>
            <p:cNvSpPr>
              <a:spLocks noChangeArrowheads="1"/>
            </p:cNvSpPr>
            <p:nvPr/>
          </p:nvSpPr>
          <p:spPr bwMode="auto">
            <a:xfrm>
              <a:off x="393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1" name="Oval 17"/>
            <p:cNvSpPr>
              <a:spLocks noChangeArrowheads="1"/>
            </p:cNvSpPr>
            <p:nvPr/>
          </p:nvSpPr>
          <p:spPr bwMode="auto">
            <a:xfrm>
              <a:off x="412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2" name="Oval 18"/>
            <p:cNvSpPr>
              <a:spLocks noChangeArrowheads="1"/>
            </p:cNvSpPr>
            <p:nvPr/>
          </p:nvSpPr>
          <p:spPr bwMode="auto">
            <a:xfrm>
              <a:off x="4310" y="2119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3" name="Oval 19"/>
            <p:cNvSpPr>
              <a:spLocks noChangeArrowheads="1"/>
            </p:cNvSpPr>
            <p:nvPr/>
          </p:nvSpPr>
          <p:spPr bwMode="auto">
            <a:xfrm>
              <a:off x="2024" y="2123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174" name="Rectangle 20"/>
            <p:cNvSpPr>
              <a:spLocks noChangeArrowheads="1"/>
            </p:cNvSpPr>
            <p:nvPr/>
          </p:nvSpPr>
          <p:spPr bwMode="auto">
            <a:xfrm>
              <a:off x="1612" y="1792"/>
              <a:ext cx="3102" cy="150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75" name="Rectangle 21"/>
            <p:cNvSpPr>
              <a:spLocks noChangeArrowheads="1"/>
            </p:cNvSpPr>
            <p:nvPr/>
          </p:nvSpPr>
          <p:spPr bwMode="auto">
            <a:xfrm>
              <a:off x="1741" y="1967"/>
              <a:ext cx="2828" cy="150"/>
            </a:xfrm>
            <a:prstGeom prst="rect">
              <a:avLst/>
            </a:prstGeom>
            <a:solidFill>
              <a:srgbClr val="A1EB6B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76" name="Line 22"/>
            <p:cNvSpPr>
              <a:spLocks noChangeShapeType="1"/>
            </p:cNvSpPr>
            <p:nvPr/>
          </p:nvSpPr>
          <p:spPr bwMode="auto">
            <a:xfrm>
              <a:off x="1739" y="1952"/>
              <a:ext cx="2834" cy="0"/>
            </a:xfrm>
            <a:prstGeom prst="line">
              <a:avLst/>
            </a:prstGeom>
            <a:noFill/>
            <a:ln w="28575">
              <a:solidFill>
                <a:srgbClr val="87B2ED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endParaRPr lang="en-US"/>
            </a:p>
          </p:txBody>
        </p:sp>
        <p:sp>
          <p:nvSpPr>
            <p:cNvPr id="6177" name="Rectangle 23"/>
            <p:cNvSpPr>
              <a:spLocks noChangeArrowheads="1"/>
            </p:cNvSpPr>
            <p:nvPr/>
          </p:nvSpPr>
          <p:spPr bwMode="auto">
            <a:xfrm>
              <a:off x="866" y="2208"/>
              <a:ext cx="4592" cy="150"/>
            </a:xfrm>
            <a:prstGeom prst="rect">
              <a:avLst/>
            </a:prstGeom>
            <a:solidFill>
              <a:srgbClr val="677085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78" name="Rectangle 24"/>
            <p:cNvSpPr>
              <a:spLocks noChangeArrowheads="1"/>
            </p:cNvSpPr>
            <p:nvPr/>
          </p:nvSpPr>
          <p:spPr bwMode="auto">
            <a:xfrm>
              <a:off x="3223" y="2362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79" name="Rectangle 25"/>
            <p:cNvSpPr>
              <a:spLocks noChangeArrowheads="1"/>
            </p:cNvSpPr>
            <p:nvPr/>
          </p:nvSpPr>
          <p:spPr bwMode="auto">
            <a:xfrm>
              <a:off x="3398" y="2362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0" name="Rectangle 26"/>
            <p:cNvSpPr>
              <a:spLocks noChangeArrowheads="1"/>
            </p:cNvSpPr>
            <p:nvPr/>
          </p:nvSpPr>
          <p:spPr bwMode="auto">
            <a:xfrm>
              <a:off x="3572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1" name="Rectangle 27"/>
            <p:cNvSpPr>
              <a:spLocks noChangeArrowheads="1"/>
            </p:cNvSpPr>
            <p:nvPr/>
          </p:nvSpPr>
          <p:spPr bwMode="auto">
            <a:xfrm>
              <a:off x="3746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2" name="Rectangle 28"/>
            <p:cNvSpPr>
              <a:spLocks noChangeArrowheads="1"/>
            </p:cNvSpPr>
            <p:nvPr/>
          </p:nvSpPr>
          <p:spPr bwMode="auto">
            <a:xfrm>
              <a:off x="3918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3" name="Rectangle 29"/>
            <p:cNvSpPr>
              <a:spLocks noChangeArrowheads="1"/>
            </p:cNvSpPr>
            <p:nvPr/>
          </p:nvSpPr>
          <p:spPr bwMode="auto">
            <a:xfrm>
              <a:off x="4092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4" name="Rectangle 30"/>
            <p:cNvSpPr>
              <a:spLocks noChangeArrowheads="1"/>
            </p:cNvSpPr>
            <p:nvPr/>
          </p:nvSpPr>
          <p:spPr bwMode="auto">
            <a:xfrm>
              <a:off x="4266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5" name="Rectangle 31"/>
            <p:cNvSpPr>
              <a:spLocks noChangeArrowheads="1"/>
            </p:cNvSpPr>
            <p:nvPr/>
          </p:nvSpPr>
          <p:spPr bwMode="auto">
            <a:xfrm>
              <a:off x="4441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6" name="Rectangle 32"/>
            <p:cNvSpPr>
              <a:spLocks noChangeArrowheads="1"/>
            </p:cNvSpPr>
            <p:nvPr/>
          </p:nvSpPr>
          <p:spPr bwMode="auto">
            <a:xfrm>
              <a:off x="4615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7" name="Rectangle 33"/>
            <p:cNvSpPr>
              <a:spLocks noChangeArrowheads="1"/>
            </p:cNvSpPr>
            <p:nvPr/>
          </p:nvSpPr>
          <p:spPr bwMode="auto">
            <a:xfrm>
              <a:off x="4789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8" name="Rectangle 34"/>
            <p:cNvSpPr>
              <a:spLocks noChangeArrowheads="1"/>
            </p:cNvSpPr>
            <p:nvPr/>
          </p:nvSpPr>
          <p:spPr bwMode="auto">
            <a:xfrm>
              <a:off x="4963" y="2359"/>
              <a:ext cx="48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89" name="Rectangle 35"/>
            <p:cNvSpPr>
              <a:spLocks noChangeArrowheads="1"/>
            </p:cNvSpPr>
            <p:nvPr/>
          </p:nvSpPr>
          <p:spPr bwMode="auto">
            <a:xfrm>
              <a:off x="5135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0" name="Rectangle 36"/>
            <p:cNvSpPr>
              <a:spLocks noChangeArrowheads="1"/>
            </p:cNvSpPr>
            <p:nvPr/>
          </p:nvSpPr>
          <p:spPr bwMode="auto">
            <a:xfrm>
              <a:off x="5310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1" name="Rectangle 37"/>
            <p:cNvSpPr>
              <a:spLocks noChangeArrowheads="1"/>
            </p:cNvSpPr>
            <p:nvPr/>
          </p:nvSpPr>
          <p:spPr bwMode="auto">
            <a:xfrm>
              <a:off x="975" y="2362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2" name="Rectangle 38"/>
            <p:cNvSpPr>
              <a:spLocks noChangeArrowheads="1"/>
            </p:cNvSpPr>
            <p:nvPr/>
          </p:nvSpPr>
          <p:spPr bwMode="auto">
            <a:xfrm>
              <a:off x="1149" y="2362"/>
              <a:ext cx="48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3" name="Rectangle 39"/>
            <p:cNvSpPr>
              <a:spLocks noChangeArrowheads="1"/>
            </p:cNvSpPr>
            <p:nvPr/>
          </p:nvSpPr>
          <p:spPr bwMode="auto">
            <a:xfrm>
              <a:off x="1323" y="2359"/>
              <a:ext cx="48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4" name="Rectangle 40"/>
            <p:cNvSpPr>
              <a:spLocks noChangeArrowheads="1"/>
            </p:cNvSpPr>
            <p:nvPr/>
          </p:nvSpPr>
          <p:spPr bwMode="auto">
            <a:xfrm>
              <a:off x="1495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5" name="Rectangle 41"/>
            <p:cNvSpPr>
              <a:spLocks noChangeArrowheads="1"/>
            </p:cNvSpPr>
            <p:nvPr/>
          </p:nvSpPr>
          <p:spPr bwMode="auto">
            <a:xfrm>
              <a:off x="1670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6" name="Rectangle 42"/>
            <p:cNvSpPr>
              <a:spLocks noChangeArrowheads="1"/>
            </p:cNvSpPr>
            <p:nvPr/>
          </p:nvSpPr>
          <p:spPr bwMode="auto">
            <a:xfrm>
              <a:off x="1844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7" name="Rectangle 43"/>
            <p:cNvSpPr>
              <a:spLocks noChangeArrowheads="1"/>
            </p:cNvSpPr>
            <p:nvPr/>
          </p:nvSpPr>
          <p:spPr bwMode="auto">
            <a:xfrm>
              <a:off x="2018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8" name="Rectangle 44"/>
            <p:cNvSpPr>
              <a:spLocks noChangeArrowheads="1"/>
            </p:cNvSpPr>
            <p:nvPr/>
          </p:nvSpPr>
          <p:spPr bwMode="auto">
            <a:xfrm>
              <a:off x="2190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199" name="Rectangle 45"/>
            <p:cNvSpPr>
              <a:spLocks noChangeArrowheads="1"/>
            </p:cNvSpPr>
            <p:nvPr/>
          </p:nvSpPr>
          <p:spPr bwMode="auto">
            <a:xfrm>
              <a:off x="2364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0" name="Rectangle 46"/>
            <p:cNvSpPr>
              <a:spLocks noChangeArrowheads="1"/>
            </p:cNvSpPr>
            <p:nvPr/>
          </p:nvSpPr>
          <p:spPr bwMode="auto">
            <a:xfrm>
              <a:off x="2539" y="2359"/>
              <a:ext cx="49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1" name="Rectangle 47"/>
            <p:cNvSpPr>
              <a:spLocks noChangeArrowheads="1"/>
            </p:cNvSpPr>
            <p:nvPr/>
          </p:nvSpPr>
          <p:spPr bwMode="auto">
            <a:xfrm>
              <a:off x="2713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2" name="Rectangle 48"/>
            <p:cNvSpPr>
              <a:spLocks noChangeArrowheads="1"/>
            </p:cNvSpPr>
            <p:nvPr/>
          </p:nvSpPr>
          <p:spPr bwMode="auto">
            <a:xfrm>
              <a:off x="2887" y="2359"/>
              <a:ext cx="47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3" name="Rectangle 49"/>
            <p:cNvSpPr>
              <a:spLocks noChangeArrowheads="1"/>
            </p:cNvSpPr>
            <p:nvPr/>
          </p:nvSpPr>
          <p:spPr bwMode="auto">
            <a:xfrm>
              <a:off x="3059" y="2359"/>
              <a:ext cx="50" cy="27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6204" name="Oval 50"/>
            <p:cNvSpPr>
              <a:spLocks noChangeArrowheads="1"/>
            </p:cNvSpPr>
            <p:nvPr/>
          </p:nvSpPr>
          <p:spPr bwMode="auto">
            <a:xfrm>
              <a:off x="1840" y="2128"/>
              <a:ext cx="111" cy="83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spcAft>
                  <a:spcPts val="669"/>
                </a:spcAft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6205" name="Rectangle 51"/>
            <p:cNvSpPr>
              <a:spLocks noChangeArrowheads="1"/>
            </p:cNvSpPr>
            <p:nvPr/>
          </p:nvSpPr>
          <p:spPr bwMode="auto">
            <a:xfrm>
              <a:off x="1784" y="2123"/>
              <a:ext cx="2732" cy="79"/>
            </a:xfrm>
            <a:prstGeom prst="rect">
              <a:avLst/>
            </a:prstGeom>
            <a:solidFill>
              <a:srgbClr val="FF66FF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084" y="2061"/>
              <a:ext cx="455" cy="143"/>
              <a:chOff x="1936" y="2936"/>
              <a:chExt cx="230" cy="96"/>
            </a:xfrm>
          </p:grpSpPr>
          <p:sp>
            <p:nvSpPr>
              <p:cNvPr id="6211" name="Rectangle 53"/>
              <p:cNvSpPr>
                <a:spLocks noChangeArrowheads="1"/>
              </p:cNvSpPr>
              <p:nvPr/>
            </p:nvSpPr>
            <p:spPr bwMode="auto">
              <a:xfrm>
                <a:off x="1992" y="2936"/>
                <a:ext cx="116" cy="88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  <p:sp>
            <p:nvSpPr>
              <p:cNvPr id="6212" name="AutoShape 54"/>
              <p:cNvSpPr>
                <a:spLocks noChangeArrowheads="1"/>
              </p:cNvSpPr>
              <p:nvPr/>
            </p:nvSpPr>
            <p:spPr bwMode="auto">
              <a:xfrm>
                <a:off x="2110" y="2976"/>
                <a:ext cx="56" cy="56"/>
              </a:xfrm>
              <a:prstGeom prst="rtTriangle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  <p:sp>
            <p:nvSpPr>
              <p:cNvPr id="6213" name="AutoShape 55"/>
              <p:cNvSpPr>
                <a:spLocks noChangeArrowheads="1"/>
              </p:cNvSpPr>
              <p:nvPr/>
            </p:nvSpPr>
            <p:spPr bwMode="auto">
              <a:xfrm flipH="1">
                <a:off x="1936" y="2976"/>
                <a:ext cx="56" cy="56"/>
              </a:xfrm>
              <a:prstGeom prst="rtTriangle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4741" y="2061"/>
              <a:ext cx="456" cy="143"/>
              <a:chOff x="1936" y="2936"/>
              <a:chExt cx="230" cy="96"/>
            </a:xfrm>
          </p:grpSpPr>
          <p:sp>
            <p:nvSpPr>
              <p:cNvPr id="6208" name="Rectangle 57"/>
              <p:cNvSpPr>
                <a:spLocks noChangeArrowheads="1"/>
              </p:cNvSpPr>
              <p:nvPr/>
            </p:nvSpPr>
            <p:spPr bwMode="auto">
              <a:xfrm>
                <a:off x="1992" y="2936"/>
                <a:ext cx="116" cy="88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  <p:sp>
            <p:nvSpPr>
              <p:cNvPr id="6209" name="AutoShape 58"/>
              <p:cNvSpPr>
                <a:spLocks noChangeArrowheads="1"/>
              </p:cNvSpPr>
              <p:nvPr/>
            </p:nvSpPr>
            <p:spPr bwMode="auto">
              <a:xfrm>
                <a:off x="2110" y="2976"/>
                <a:ext cx="56" cy="56"/>
              </a:xfrm>
              <a:prstGeom prst="rtTriangle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  <p:sp>
            <p:nvSpPr>
              <p:cNvPr id="6210" name="AutoShape 59"/>
              <p:cNvSpPr>
                <a:spLocks noChangeArrowheads="1"/>
              </p:cNvSpPr>
              <p:nvPr/>
            </p:nvSpPr>
            <p:spPr bwMode="auto">
              <a:xfrm flipH="1">
                <a:off x="1936" y="2976"/>
                <a:ext cx="56" cy="56"/>
              </a:xfrm>
              <a:prstGeom prst="rtTriangle">
                <a:avLst/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endParaRPr lang="en-US"/>
              </a:p>
            </p:txBody>
          </p:sp>
        </p:grpSp>
      </p:grpSp>
      <p:sp>
        <p:nvSpPr>
          <p:cNvPr id="6151" name="AutoShape 60"/>
          <p:cNvSpPr>
            <a:spLocks/>
          </p:cNvSpPr>
          <p:nvPr/>
        </p:nvSpPr>
        <p:spPr bwMode="auto">
          <a:xfrm>
            <a:off x="4942703" y="1661785"/>
            <a:ext cx="1812608" cy="219498"/>
          </a:xfrm>
          <a:prstGeom prst="callout2">
            <a:avLst>
              <a:gd name="adj1" fmla="val 51796"/>
              <a:gd name="adj2" fmla="val -4204"/>
              <a:gd name="adj3" fmla="val 51796"/>
              <a:gd name="adj4" fmla="val -35204"/>
              <a:gd name="adj5" fmla="val 600322"/>
              <a:gd name="adj6" fmla="val -79914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>
              <a:spcAft>
                <a:spcPts val="669"/>
              </a:spcAft>
            </a:pPr>
            <a:r>
              <a:rPr lang="en-US" sz="1800" b="1" dirty="0" smtClean="0"/>
              <a:t>   Cover</a:t>
            </a:r>
            <a:endParaRPr lang="en-US" sz="1800" b="1" dirty="0"/>
          </a:p>
        </p:txBody>
      </p:sp>
      <p:sp>
        <p:nvSpPr>
          <p:cNvPr id="6153" name="AutoShape 62"/>
          <p:cNvSpPr>
            <a:spLocks/>
          </p:cNvSpPr>
          <p:nvPr/>
        </p:nvSpPr>
        <p:spPr bwMode="auto">
          <a:xfrm>
            <a:off x="5087642" y="2076122"/>
            <a:ext cx="539591" cy="219498"/>
          </a:xfrm>
          <a:prstGeom prst="callout2">
            <a:avLst>
              <a:gd name="adj1" fmla="val 51796"/>
              <a:gd name="adj2" fmla="val -14116"/>
              <a:gd name="adj3" fmla="val 51796"/>
              <a:gd name="adj4" fmla="val -95884"/>
              <a:gd name="adj5" fmla="val 538122"/>
              <a:gd name="adj6" fmla="val -242960"/>
            </a:avLst>
          </a:prstGeom>
          <a:noFill/>
          <a:ln w="28575">
            <a:solidFill>
              <a:srgbClr val="00B05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Die</a:t>
            </a:r>
          </a:p>
        </p:txBody>
      </p:sp>
      <p:sp>
        <p:nvSpPr>
          <p:cNvPr id="6155" name="AutoShape 64"/>
          <p:cNvSpPr>
            <a:spLocks/>
          </p:cNvSpPr>
          <p:nvPr/>
        </p:nvSpPr>
        <p:spPr bwMode="auto">
          <a:xfrm>
            <a:off x="7498080" y="1415104"/>
            <a:ext cx="1657618" cy="199401"/>
          </a:xfrm>
          <a:prstGeom prst="callout2">
            <a:avLst>
              <a:gd name="adj1" fmla="val 38907"/>
              <a:gd name="adj2" fmla="val 1580"/>
              <a:gd name="adj3" fmla="val 43105"/>
              <a:gd name="adj4" fmla="val -30986"/>
              <a:gd name="adj5" fmla="val 1019534"/>
              <a:gd name="adj6" fmla="val -81351"/>
            </a:avLst>
          </a:prstGeom>
          <a:noFill/>
          <a:ln w="28575">
            <a:solidFill>
              <a:srgbClr val="FFC00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Flip Chip Die Bump</a:t>
            </a:r>
          </a:p>
        </p:txBody>
      </p:sp>
      <p:sp>
        <p:nvSpPr>
          <p:cNvPr id="6156" name="AutoShape 65"/>
          <p:cNvSpPr>
            <a:spLocks/>
          </p:cNvSpPr>
          <p:nvPr/>
        </p:nvSpPr>
        <p:spPr bwMode="auto">
          <a:xfrm>
            <a:off x="500063" y="2300578"/>
            <a:ext cx="1513999" cy="447993"/>
          </a:xfrm>
          <a:prstGeom prst="callout2">
            <a:avLst>
              <a:gd name="adj1" fmla="val 53014"/>
              <a:gd name="adj2" fmla="val 99028"/>
              <a:gd name="adj3" fmla="val 53014"/>
              <a:gd name="adj4" fmla="val 115352"/>
              <a:gd name="adj5" fmla="val 244716"/>
              <a:gd name="adj6" fmla="val 13043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oval"/>
          </a:ln>
        </p:spPr>
        <p:txBody>
          <a:bodyPr lIns="0" tIns="50935" rIns="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/>
              <a:t>Capacitor, Resistor etc.</a:t>
            </a:r>
          </a:p>
        </p:txBody>
      </p:sp>
      <p:sp>
        <p:nvSpPr>
          <p:cNvPr id="71" name="L-Shape 70"/>
          <p:cNvSpPr/>
          <p:nvPr/>
        </p:nvSpPr>
        <p:spPr>
          <a:xfrm flipH="1" flipV="1">
            <a:off x="7867830" y="2867025"/>
            <a:ext cx="1173480" cy="628745"/>
          </a:xfrm>
          <a:prstGeom prst="corner">
            <a:avLst>
              <a:gd name="adj1" fmla="val 37014"/>
              <a:gd name="adj2" fmla="val 37123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AutoShape 64"/>
          <p:cNvSpPr>
            <a:spLocks/>
          </p:cNvSpPr>
          <p:nvPr/>
        </p:nvSpPr>
        <p:spPr bwMode="auto">
          <a:xfrm flipH="1">
            <a:off x="7115679" y="1958637"/>
            <a:ext cx="1440493" cy="764087"/>
          </a:xfrm>
          <a:prstGeom prst="callout2">
            <a:avLst>
              <a:gd name="adj1" fmla="val 41273"/>
              <a:gd name="adj2" fmla="val 13264"/>
              <a:gd name="adj3" fmla="val 40971"/>
              <a:gd name="adj4" fmla="val -23154"/>
              <a:gd name="adj5" fmla="val 180430"/>
              <a:gd name="adj6" fmla="val -26416"/>
            </a:avLst>
          </a:prstGeom>
          <a:noFill/>
          <a:ln w="28575">
            <a:solidFill>
              <a:srgbClr val="C00000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 smtClean="0"/>
              <a:t>“Enclosed” Package Option</a:t>
            </a:r>
            <a:endParaRPr lang="en-US" sz="1800" b="1" dirty="0"/>
          </a:p>
        </p:txBody>
      </p:sp>
      <p:sp>
        <p:nvSpPr>
          <p:cNvPr id="172" name="AutoShape 62"/>
          <p:cNvSpPr>
            <a:spLocks/>
          </p:cNvSpPr>
          <p:nvPr/>
        </p:nvSpPr>
        <p:spPr bwMode="auto">
          <a:xfrm>
            <a:off x="5255282" y="2457122"/>
            <a:ext cx="1297918" cy="286078"/>
          </a:xfrm>
          <a:prstGeom prst="callout2">
            <a:avLst>
              <a:gd name="adj1" fmla="val 57123"/>
              <a:gd name="adj2" fmla="val -26"/>
              <a:gd name="adj3" fmla="val 57124"/>
              <a:gd name="adj4" fmla="val -39523"/>
              <a:gd name="adj5" fmla="val 347136"/>
              <a:gd name="adj6" fmla="val -82671"/>
            </a:avLst>
          </a:prstGeom>
          <a:noFill/>
          <a:ln w="28575">
            <a:solidFill>
              <a:srgbClr val="0066FF"/>
            </a:solidFill>
            <a:miter lim="800000"/>
            <a:headEnd/>
            <a:tailEnd type="oval"/>
          </a:ln>
        </p:spPr>
        <p:txBody>
          <a:bodyPr lIns="0" tIns="50935" rIns="101870" bIns="50935" anchor="ctr"/>
          <a:lstStyle/>
          <a:p>
            <a:pPr algn="ctr">
              <a:spcAft>
                <a:spcPts val="669"/>
              </a:spcAft>
            </a:pPr>
            <a:r>
              <a:rPr lang="en-US" sz="1800" b="1" dirty="0" smtClean="0"/>
              <a:t>Underfill</a:t>
            </a:r>
            <a:endParaRPr lang="en-US" sz="1800" b="1" dirty="0"/>
          </a:p>
        </p:txBody>
      </p:sp>
      <p:sp>
        <p:nvSpPr>
          <p:cNvPr id="768066" name="AutoShape 66"/>
          <p:cNvSpPr>
            <a:spLocks/>
          </p:cNvSpPr>
          <p:nvPr/>
        </p:nvSpPr>
        <p:spPr bwMode="auto">
          <a:xfrm>
            <a:off x="826951" y="1172659"/>
            <a:ext cx="1716564" cy="1038120"/>
          </a:xfrm>
          <a:prstGeom prst="callout2">
            <a:avLst>
              <a:gd name="adj1" fmla="val 34925"/>
              <a:gd name="adj2" fmla="val 101748"/>
              <a:gd name="adj3" fmla="val 34925"/>
              <a:gd name="adj4" fmla="val 115593"/>
              <a:gd name="adj5" fmla="val 237528"/>
              <a:gd name="adj6" fmla="val 121063"/>
            </a:avLst>
          </a:prstGeom>
          <a:noFill/>
          <a:ln w="28575">
            <a:solidFill>
              <a:srgbClr val="00B0F0"/>
            </a:solidFill>
            <a:miter lim="800000"/>
            <a:headEnd/>
            <a:tailEnd type="oval"/>
          </a:ln>
          <a:effectLst/>
        </p:spPr>
        <p:txBody>
          <a:bodyPr lIns="0" tIns="50935" rIns="0" bIns="50935"/>
          <a:lstStyle/>
          <a:p>
            <a:pPr algn="ctr">
              <a:spcAft>
                <a:spcPts val="669"/>
              </a:spcAft>
              <a:defRPr/>
            </a:pPr>
            <a:r>
              <a:rPr lang="en-US" sz="1800" b="1" dirty="0"/>
              <a:t>Substrate and </a:t>
            </a:r>
            <a:r>
              <a:rPr lang="en-US" sz="1800" b="1" dirty="0" err="1" smtClean="0"/>
              <a:t>Sn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 Column </a:t>
            </a:r>
            <a:r>
              <a:rPr lang="en-US" sz="1800" b="1" dirty="0"/>
              <a:t>Grid Array</a:t>
            </a:r>
          </a:p>
        </p:txBody>
      </p:sp>
      <p:sp>
        <p:nvSpPr>
          <p:cNvPr id="173" name="Footer Placeholder 17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MJS 08/31/09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ts val="663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B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82" tIns="50941" rIns="101882" bIns="50941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ts val="663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B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1172</Words>
  <Application>Microsoft Office PowerPoint</Application>
  <PresentationFormat>Custom</PresentationFormat>
  <Paragraphs>262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Bitmap Image</vt:lpstr>
      <vt:lpstr>Packaging Concerns/Techniques for Large Devices</vt:lpstr>
      <vt:lpstr>FPGAs- A Sampling of Challenges</vt:lpstr>
      <vt:lpstr>Overview</vt:lpstr>
      <vt:lpstr>Packaging Challenges</vt:lpstr>
      <vt:lpstr>Package Options – Hermetic?</vt:lpstr>
      <vt:lpstr>The “General” Package</vt:lpstr>
      <vt:lpstr>Commercial, Non-hermetic Package (PBGA)</vt:lpstr>
      <vt:lpstr>Space Challenges for Complex  Non-hermetic Packages</vt:lpstr>
      <vt:lpstr>Non-hermetic Package, With”Space” Features (CCGA?)</vt:lpstr>
      <vt:lpstr>Hermeticity</vt:lpstr>
      <vt:lpstr>Non-hermetic Package Variations</vt:lpstr>
      <vt:lpstr>Some Large Device Package Options </vt:lpstr>
      <vt:lpstr>Some Large Device Package Options </vt:lpstr>
      <vt:lpstr>Why MIL Spec. for Space ?</vt:lpstr>
      <vt:lpstr>Class X</vt:lpstr>
      <vt:lpstr>Summary</vt:lpstr>
      <vt:lpstr>SignOffPage</vt:lpstr>
    </vt:vector>
  </TitlesOfParts>
  <Manager/>
  <Company>LMIT ODIN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Page with  no NASA imagery  </dc:title>
  <dc:subject/>
  <dc:creator>LMIT ODIN</dc:creator>
  <cp:keywords/>
  <dc:description/>
  <cp:lastModifiedBy> michael j sampson</cp:lastModifiedBy>
  <cp:revision>364</cp:revision>
  <cp:lastPrinted>2006-05-05T11:56:29Z</cp:lastPrinted>
  <dcterms:created xsi:type="dcterms:W3CDTF">2005-07-13T19:24:44Z</dcterms:created>
  <dcterms:modified xsi:type="dcterms:W3CDTF">2009-08-31T00:58:38Z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