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69" r:id="rId5"/>
    <p:sldId id="276" r:id="rId6"/>
    <p:sldId id="257" r:id="rId7"/>
    <p:sldId id="270" r:id="rId8"/>
    <p:sldId id="259" r:id="rId9"/>
    <p:sldId id="260" r:id="rId10"/>
    <p:sldId id="271" r:id="rId11"/>
    <p:sldId id="272" r:id="rId12"/>
    <p:sldId id="261" r:id="rId13"/>
    <p:sldId id="263" r:id="rId14"/>
    <p:sldId id="277" r:id="rId15"/>
    <p:sldId id="262" r:id="rId16"/>
    <p:sldId id="275" r:id="rId17"/>
    <p:sldId id="274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1529" autoAdjust="0"/>
  </p:normalViewPr>
  <p:slideViewPr>
    <p:cSldViewPr>
      <p:cViewPr varScale="1">
        <p:scale>
          <a:sx n="95" d="100"/>
          <a:sy n="95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259A-C500-4295-9FDA-6BCC6D77B5D2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014C-4D92-4501-9E2D-0184BA01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</a:t>
            </a:r>
            <a:r>
              <a:rPr lang="en-US" dirty="0" smtClean="0"/>
              <a:t>.  Stackable </a:t>
            </a:r>
            <a:r>
              <a:rPr lang="en-US" dirty="0" smtClean="0">
                <a:sym typeface="Wingdings" pitchFamily="2" charset="2"/>
              </a:rPr>
              <a:t> make custom cards  VIM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A881-A22F-4B09-9805-556A6F367DDF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6D87-0DC0-4043-B5A9-2C66DB25B87F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1D2E-1C52-4CFA-B098-6B653C85F360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0737-A6C7-450B-9EC4-C2D6258DC368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201-48DC-4C5D-AA7E-81BD0A940D7B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545A-300D-410C-B9E3-D60F6B28F0A5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44B4-D974-4189-8534-33770DCB42E9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318-F0FD-412E-BE6E-7C8B25A80A23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A111-A523-4E3A-98C5-6953A3A324A8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DAC-2302-4C6F-9C6B-A55DBDEA0E1D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A9DB-9B40-45A4-A461-652C02E2F0A4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9019-13BA-4F5A-BC6E-C67D9561E661}" type="datetime1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 smtClean="0"/>
              <a:t>Application of SpaceCube in a Space Flight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33800"/>
            <a:ext cx="3505200" cy="1752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Dave Petrick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NASA/GSFC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 587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9/1/2009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pic>
        <p:nvPicPr>
          <p:cNvPr id="1027" name="Picture 3" descr="C:\Projects\SpaceCube\MISSION\Photos\sts125_patch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24200"/>
            <a:ext cx="2470548" cy="3119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5791200"/>
            <a:ext cx="535479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This is the HANDOUT version of this presentation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215" y="762000"/>
            <a:ext cx="856325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SpaceCube Functional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E145E072-5BE2-4707-992D-05149C3FAE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Xilinx FPGA Design(s)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52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Heavy PowerPC usage</a:t>
            </a:r>
          </a:p>
          <a:p>
            <a:r>
              <a:rPr lang="en-US" dirty="0" smtClean="0"/>
              <a:t>Logic: 62.5-125MHz,  Processor: 250MHz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Used 3 of 4 </a:t>
            </a:r>
            <a:r>
              <a:rPr lang="en-US" sz="3200" dirty="0" err="1" smtClean="0"/>
              <a:t>Xilinxs</a:t>
            </a:r>
            <a:r>
              <a:rPr lang="en-US" sz="3200" dirty="0" smtClean="0"/>
              <a:t> at 60-80% resource utilization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34290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PowerPC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09800" y="4800600"/>
            <a:ext cx="1066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5334000"/>
            <a:ext cx="426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3"/>
            <a:endCxn id="7" idx="1"/>
          </p:cNvCxnSpPr>
          <p:nvPr/>
        </p:nvCxnSpPr>
        <p:spPr>
          <a:xfrm>
            <a:off x="1524000" y="3848100"/>
            <a:ext cx="533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14800" y="57912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57912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5791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Camera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5791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Edge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5257800"/>
            <a:ext cx="12954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Clock/Reset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5052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FCB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35814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576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OPB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009900" y="4457700"/>
            <a:ext cx="17526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4290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2672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384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0668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4200" y="4038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62.5-MHz </a:t>
            </a:r>
            <a:r>
              <a:rPr lang="en-US" dirty="0" smtClean="0">
                <a:solidFill>
                  <a:schemeClr val="tx1"/>
                </a:solidFill>
              </a:rPr>
              <a:t>USRT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14800" y="40386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3600" y="40386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 UART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53000" y="40386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POSE UART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1722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28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816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672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1" idx="3"/>
            <a:endCxn id="22" idx="1"/>
          </p:cNvCxnSpPr>
          <p:nvPr/>
        </p:nvCxnSpPr>
        <p:spPr>
          <a:xfrm>
            <a:off x="1828800" y="61341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410200" y="5181600"/>
            <a:ext cx="1447800" cy="990600"/>
            <a:chOff x="5486400" y="5486400"/>
            <a:chExt cx="1447800" cy="990600"/>
          </a:xfrm>
        </p:grpSpPr>
        <p:sp>
          <p:nvSpPr>
            <p:cNvPr id="61" name="Rectangle 60"/>
            <p:cNvSpPr/>
            <p:nvPr/>
          </p:nvSpPr>
          <p:spPr>
            <a:xfrm>
              <a:off x="5486400" y="56388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2600" y="55626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38800" y="54864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Self-Scrubber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(XTMR)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62000" y="2743200"/>
            <a:ext cx="740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High-Level Example Xilinx Design (POSE #1 FPGA on Processor Card 1)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8509"/>
          <a:stretch>
            <a:fillRect/>
          </a:stretch>
        </p:blipFill>
        <p:spPr bwMode="auto">
          <a:xfrm>
            <a:off x="152400" y="2743200"/>
            <a:ext cx="5105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endCxn id="13" idx="4"/>
          </p:cNvCxnSpPr>
          <p:nvPr/>
        </p:nvCxnSpPr>
        <p:spPr>
          <a:xfrm rot="10800000">
            <a:off x="1626495" y="4761675"/>
            <a:ext cx="2265072" cy="6264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2089047" y="3585579"/>
            <a:ext cx="1879270" cy="17257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71470" y="3300021"/>
            <a:ext cx="1510048" cy="146165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hubble_edge_image_for_dave.jpg"/>
          <p:cNvPicPr>
            <a:picLocks noChangeAspect="1"/>
          </p:cNvPicPr>
          <p:nvPr/>
        </p:nvPicPr>
        <p:blipFill>
          <a:blip r:embed="rId4" cstate="print"/>
          <a:srcRect l="10526" t="4163" r="10526" b="8713"/>
          <a:stretch>
            <a:fillRect/>
          </a:stretch>
        </p:blipFill>
        <p:spPr bwMode="auto">
          <a:xfrm>
            <a:off x="6400800" y="685800"/>
            <a:ext cx="244094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 descr="SC20.jpg"/>
          <p:cNvPicPr>
            <a:picLocks noChangeAspect="1"/>
          </p:cNvPicPr>
          <p:nvPr/>
        </p:nvPicPr>
        <p:blipFill>
          <a:blip r:embed="rId5" cstate="print"/>
          <a:srcRect l="12962" r="22221" b="-375"/>
          <a:stretch>
            <a:fillRect/>
          </a:stretch>
        </p:blipFill>
        <p:spPr bwMode="auto">
          <a:xfrm>
            <a:off x="3810000" y="685800"/>
            <a:ext cx="2292351" cy="2357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685800"/>
            <a:ext cx="2362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038600" y="6096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hape 10"/>
          <p:cNvCxnSpPr>
            <a:stCxn id="6" idx="3"/>
            <a:endCxn id="4" idx="1"/>
          </p:cNvCxnSpPr>
          <p:nvPr/>
        </p:nvCxnSpPr>
        <p:spPr>
          <a:xfrm>
            <a:off x="6102351" y="1864519"/>
            <a:ext cx="298449" cy="23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10" idx="6"/>
            <a:endCxn id="6" idx="2"/>
          </p:cNvCxnSpPr>
          <p:nvPr/>
        </p:nvCxnSpPr>
        <p:spPr>
          <a:xfrm flipV="1">
            <a:off x="4343400" y="3043238"/>
            <a:ext cx="612776" cy="3205162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  <a:endCxn id="6" idx="1"/>
          </p:cNvCxnSpPr>
          <p:nvPr/>
        </p:nvCxnSpPr>
        <p:spPr>
          <a:xfrm flipV="1">
            <a:off x="3505200" y="1864519"/>
            <a:ext cx="304800" cy="23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jects\SpaceCube\docs\Photos\FRL3\HST Aft1.JPG"/>
          <p:cNvPicPr>
            <a:picLocks noChangeAspect="1" noChangeArrowheads="1"/>
          </p:cNvPicPr>
          <p:nvPr/>
        </p:nvPicPr>
        <p:blipFill>
          <a:blip r:embed="rId7" cstate="print"/>
          <a:srcRect l="28736" t="7663" r="11494" b="7663"/>
          <a:stretch>
            <a:fillRect/>
          </a:stretch>
        </p:blipFill>
        <p:spPr bwMode="auto">
          <a:xfrm>
            <a:off x="5486400" y="3124200"/>
            <a:ext cx="3388659" cy="36004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28600" y="6019800"/>
            <a:ext cx="1066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Bay Testing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3200400"/>
            <a:ext cx="3232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MSFC Flight Robotics Lab Testing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685800"/>
            <a:ext cx="11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</a:p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Barrage of System Testing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52400" y="13716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2400" y="6858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SpaceCube\MISSION\rns_edges_from_john\HST at RIP - RN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3048000" cy="3048000"/>
          </a:xfrm>
          <a:prstGeom prst="rect">
            <a:avLst/>
          </a:prstGeom>
          <a:noFill/>
        </p:spPr>
      </p:pic>
      <p:pic>
        <p:nvPicPr>
          <p:cNvPr id="4099" name="Picture 3" descr="C:\Projects\SpaceCube\MISSION\rns_edges_from_john\rns3_rip_ed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09800"/>
            <a:ext cx="2991427" cy="3037449"/>
          </a:xfrm>
          <a:prstGeom prst="rect">
            <a:avLst/>
          </a:prstGeom>
          <a:noFill/>
        </p:spPr>
      </p:pic>
      <p:pic>
        <p:nvPicPr>
          <p:cNvPr id="1027" name="Picture 3" descr="C:\Projects\SpaceCube\MISSION\rns_edges_from_john\rns3_rip_edg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1280" y="2209800"/>
            <a:ext cx="3002720" cy="30395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Tracking Algorithms on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1828800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Flight Image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1828800"/>
            <a:ext cx="25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Edge Detection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1828800"/>
            <a:ext cx="240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PPC Search for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Algorithms on SpaceCube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GNFIR pose est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114800" cy="43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228600" y="1447800"/>
            <a:ext cx="8763000" cy="5032177"/>
            <a:chOff x="228600" y="1447800"/>
            <a:chExt cx="8763000" cy="5032177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2667000" y="6172200"/>
              <a:ext cx="190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RNS Tracking Solution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4724400" y="6172200"/>
              <a:ext cx="190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Flight Image</a:t>
              </a: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0" name="Group 17"/>
            <p:cNvGrpSpPr/>
            <p:nvPr/>
          </p:nvGrpSpPr>
          <p:grpSpPr>
            <a:xfrm>
              <a:off x="228600" y="1447800"/>
              <a:ext cx="8763000" cy="5032177"/>
              <a:chOff x="228600" y="1447800"/>
              <a:chExt cx="8763000" cy="5032177"/>
            </a:xfrm>
          </p:grpSpPr>
          <p:grpSp>
            <p:nvGrpSpPr>
              <p:cNvPr id="11" name="Group 16"/>
              <p:cNvGrpSpPr/>
              <p:nvPr/>
            </p:nvGrpSpPr>
            <p:grpSpPr>
              <a:xfrm>
                <a:off x="228600" y="1447800"/>
                <a:ext cx="8763000" cy="5032177"/>
                <a:chOff x="228600" y="1447800"/>
                <a:chExt cx="8763000" cy="503217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28600" y="1447800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Long Range Camera on Rendezvous</a:t>
                  </a:r>
                  <a:endParaRPr lang="en-US" dirty="0"/>
                </a:p>
              </p:txBody>
            </p:sp>
            <p:grpSp>
              <p:nvGrpSpPr>
                <p:cNvPr id="14" name="Group 15"/>
                <p:cNvGrpSpPr/>
                <p:nvPr/>
              </p:nvGrpSpPr>
              <p:grpSpPr>
                <a:xfrm>
                  <a:off x="4724400" y="1447800"/>
                  <a:ext cx="4267200" cy="5032177"/>
                  <a:chOff x="4724400" y="1447800"/>
                  <a:chExt cx="4267200" cy="5032177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724400" y="1447800"/>
                    <a:ext cx="419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Short Range Camera on Deploy</a:t>
                    </a:r>
                    <a:endParaRPr lang="en-US" dirty="0"/>
                  </a:p>
                </p:txBody>
              </p:sp>
              <p:sp>
                <p:nvSpPr>
                  <p:cNvPr id="16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6172200"/>
                    <a:ext cx="19050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>
                        <a:latin typeface="Calibri" pitchFamily="34" charset="0"/>
                      </a:rPr>
                      <a:t>RNS Tracking Solution</a:t>
                    </a:r>
                  </a:p>
                </p:txBody>
              </p:sp>
            </p:grpSp>
          </p:grpSp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228600" y="6172200"/>
                <a:ext cx="190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Flight Image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</p:grpSp>
      <p:pic>
        <p:nvPicPr>
          <p:cNvPr id="17" name="Picture 2" descr="RNS3 GNFIR-Flight Compari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42227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RNS Results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enabled RNS to meet all objectives</a:t>
            </a:r>
          </a:p>
          <a:p>
            <a:pPr lvl="1"/>
            <a:r>
              <a:rPr lang="en-US" dirty="0" smtClean="0"/>
              <a:t>Recorded 6 hours of camera and GPS data</a:t>
            </a:r>
          </a:p>
          <a:p>
            <a:pPr lvl="1"/>
            <a:r>
              <a:rPr lang="en-US" dirty="0" smtClean="0"/>
              <a:t>Successfully tracked HST during rendezvous for 21 minutes and deploy for 15 minutes</a:t>
            </a:r>
          </a:p>
          <a:p>
            <a:pPr lvl="1"/>
            <a:r>
              <a:rPr lang="en-US" dirty="0" smtClean="0"/>
              <a:t>Sent 100,000+ compressed images to ground</a:t>
            </a:r>
          </a:p>
          <a:p>
            <a:endParaRPr lang="en-US" dirty="0" smtClean="0"/>
          </a:p>
          <a:p>
            <a:r>
              <a:rPr lang="en-US" dirty="0" err="1" smtClean="0"/>
              <a:t>SpaceCube</a:t>
            </a:r>
            <a:r>
              <a:rPr lang="en-US" dirty="0" smtClean="0"/>
              <a:t> powered for 60 hours (8 in SAA)</a:t>
            </a:r>
          </a:p>
          <a:p>
            <a:pPr lvl="1"/>
            <a:r>
              <a:rPr lang="en-US" dirty="0" smtClean="0"/>
              <a:t>2 configuration SEUs in SAA scrubbed out</a:t>
            </a:r>
          </a:p>
          <a:p>
            <a:pPr lvl="1"/>
            <a:r>
              <a:rPr lang="en-US" dirty="0" smtClean="0"/>
              <a:t>1 PowerPC SEE that watchdog repaired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HST 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Rendezvous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Deploy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810" t="25905" r="23809" b="32952"/>
          <a:stretch>
            <a:fillRect/>
          </a:stretch>
        </p:blipFill>
        <p:spPr bwMode="auto">
          <a:xfrm>
            <a:off x="609600" y="15240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990600"/>
            <a:ext cx="83286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This is the HANDOUT version of this presentation, actual version contains movies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/>
          <a:lstStyle/>
          <a:p>
            <a:r>
              <a:rPr lang="en-US" dirty="0" smtClean="0"/>
              <a:t>Just completed raw imagery downloads at GSFC</a:t>
            </a:r>
            <a:endParaRPr lang="en-US" dirty="0"/>
          </a:p>
          <a:p>
            <a:r>
              <a:rPr lang="en-US" dirty="0" smtClean="0"/>
              <a:t>Looking for another flight for RNS hardware</a:t>
            </a:r>
          </a:p>
          <a:p>
            <a:pPr lvl="1"/>
            <a:r>
              <a:rPr lang="en-US" dirty="0" smtClean="0"/>
              <a:t>Possible ISS flight for robotic demonstration</a:t>
            </a:r>
          </a:p>
          <a:p>
            <a:pPr lvl="1"/>
            <a:r>
              <a:rPr lang="en-US" dirty="0" smtClean="0"/>
              <a:t>Hubble Robotic De-orbit Mission?</a:t>
            </a:r>
          </a:p>
          <a:p>
            <a:r>
              <a:rPr lang="en-US" dirty="0" smtClean="0"/>
              <a:t>Flight spare SpaceCube going to ISS (STS-129)</a:t>
            </a:r>
          </a:p>
          <a:p>
            <a:pPr lvl="1"/>
            <a:r>
              <a:rPr lang="en-US" dirty="0" smtClean="0"/>
              <a:t>Serve as NASA test bed for radiation mitigation</a:t>
            </a:r>
          </a:p>
          <a:p>
            <a:r>
              <a:rPr lang="en-US" dirty="0" smtClean="0"/>
              <a:t>Building two new versions of SpaceCube</a:t>
            </a:r>
          </a:p>
          <a:p>
            <a:pPr lvl="1"/>
            <a:r>
              <a:rPr lang="en-US" dirty="0" smtClean="0"/>
              <a:t>Covered in Session E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5238" t="24381" r="35238" b="28381"/>
          <a:stretch>
            <a:fillRect/>
          </a:stretch>
        </p:blipFill>
        <p:spPr bwMode="auto">
          <a:xfrm>
            <a:off x="22860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83286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This is the HANDOUT version of this presentation, actual version contains movie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FPGA: Field Programmable Gate Array</a:t>
            </a:r>
          </a:p>
          <a:p>
            <a:r>
              <a:rPr lang="en-US" dirty="0" smtClean="0"/>
              <a:t>I2C:  Inter-Integrated Circuit</a:t>
            </a:r>
          </a:p>
          <a:p>
            <a:r>
              <a:rPr lang="en-US" dirty="0" smtClean="0"/>
              <a:t>ICAP: Internal Configuration Access Port</a:t>
            </a:r>
          </a:p>
          <a:p>
            <a:r>
              <a:rPr lang="en-US" dirty="0" smtClean="0"/>
              <a:t>ISS: International Space Station</a:t>
            </a:r>
          </a:p>
          <a:p>
            <a:r>
              <a:rPr lang="en-US" dirty="0" smtClean="0"/>
              <a:t>LVDM: Low Voltage Differential Multi-drop</a:t>
            </a:r>
          </a:p>
          <a:p>
            <a:r>
              <a:rPr lang="en-US" dirty="0" smtClean="0"/>
              <a:t>MULE: Multi-Use Logistics Equipment</a:t>
            </a:r>
          </a:p>
          <a:p>
            <a:r>
              <a:rPr lang="en-US" dirty="0" smtClean="0"/>
              <a:t>POR: Power On Reset</a:t>
            </a:r>
          </a:p>
          <a:p>
            <a:r>
              <a:rPr lang="en-US" dirty="0" smtClean="0"/>
              <a:t>PPC: PowerPC</a:t>
            </a:r>
          </a:p>
          <a:p>
            <a:r>
              <a:rPr lang="en-US" dirty="0" smtClean="0"/>
              <a:t>SEE: Single Event Effect</a:t>
            </a:r>
          </a:p>
          <a:p>
            <a:r>
              <a:rPr lang="en-US" dirty="0" smtClean="0"/>
              <a:t>SEU: Single Event Upset</a:t>
            </a:r>
          </a:p>
          <a:p>
            <a:r>
              <a:rPr lang="en-US" dirty="0" smtClean="0"/>
              <a:t>TMR: Triple Module 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SpaceCube</a:t>
            </a:r>
            <a:r>
              <a:rPr lang="en-US" dirty="0" smtClean="0"/>
              <a:t> 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25908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Mike Lin</a:t>
            </a:r>
          </a:p>
          <a:p>
            <a:pPr>
              <a:buNone/>
            </a:pPr>
            <a:r>
              <a:rPr lang="en-US" sz="7200" dirty="0" smtClean="0"/>
              <a:t>Walt Bradley</a:t>
            </a:r>
          </a:p>
          <a:p>
            <a:pPr>
              <a:buNone/>
            </a:pPr>
            <a:r>
              <a:rPr lang="en-US" sz="7200" dirty="0" smtClean="0"/>
              <a:t>Dave </a:t>
            </a:r>
            <a:r>
              <a:rPr lang="en-US" sz="7200" dirty="0" err="1" smtClean="0"/>
              <a:t>Petrick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Gordon </a:t>
            </a:r>
            <a:r>
              <a:rPr lang="en-US" sz="7200" dirty="0" err="1" smtClean="0"/>
              <a:t>Seagrave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John Godfrey</a:t>
            </a:r>
          </a:p>
          <a:p>
            <a:pPr>
              <a:buNone/>
            </a:pPr>
            <a:r>
              <a:rPr lang="en-US" sz="7200" dirty="0" smtClean="0"/>
              <a:t>Beverly Settles</a:t>
            </a:r>
          </a:p>
          <a:p>
            <a:pPr>
              <a:buNone/>
            </a:pPr>
            <a:r>
              <a:rPr lang="en-US" sz="7200" dirty="0" smtClean="0"/>
              <a:t>Tracy Price</a:t>
            </a:r>
          </a:p>
          <a:p>
            <a:pPr>
              <a:buNone/>
            </a:pPr>
            <a:r>
              <a:rPr lang="en-US" sz="7200" dirty="0" smtClean="0"/>
              <a:t>Gary Crum</a:t>
            </a:r>
          </a:p>
          <a:p>
            <a:pPr>
              <a:buNone/>
            </a:pPr>
            <a:r>
              <a:rPr lang="en-US" sz="7200" dirty="0" smtClean="0"/>
              <a:t>Robin Ripley</a:t>
            </a:r>
          </a:p>
          <a:p>
            <a:pPr>
              <a:buNone/>
            </a:pPr>
            <a:r>
              <a:rPr lang="en-US" sz="7200" dirty="0" smtClean="0"/>
              <a:t>Dan Espinosa</a:t>
            </a:r>
          </a:p>
          <a:p>
            <a:pPr>
              <a:buNone/>
            </a:pPr>
            <a:r>
              <a:rPr lang="en-US" sz="7200" dirty="0" smtClean="0"/>
              <a:t>Alessandro Geist</a:t>
            </a:r>
          </a:p>
          <a:p>
            <a:pPr>
              <a:buNone/>
            </a:pPr>
            <a:r>
              <a:rPr lang="en-US" sz="7200" dirty="0" smtClean="0"/>
              <a:t>Dorian </a:t>
            </a:r>
            <a:r>
              <a:rPr lang="en-US" sz="7200" dirty="0" err="1" smtClean="0"/>
              <a:t>Seagrave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Wayne Greenwood</a:t>
            </a:r>
          </a:p>
          <a:p>
            <a:pPr>
              <a:buNone/>
            </a:pPr>
            <a:r>
              <a:rPr lang="en-US" sz="7200" dirty="0" smtClean="0"/>
              <a:t>Frank </a:t>
            </a:r>
            <a:r>
              <a:rPr lang="en-US" sz="7200" dirty="0" err="1" smtClean="0"/>
              <a:t>Cepollina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Tom Flatley</a:t>
            </a:r>
          </a:p>
          <a:p>
            <a:pPr>
              <a:buNone/>
            </a:pPr>
            <a:r>
              <a:rPr lang="en-US" sz="7200" dirty="0" err="1" smtClean="0"/>
              <a:t>Giri</a:t>
            </a:r>
            <a:r>
              <a:rPr lang="en-US" sz="7200" dirty="0" smtClean="0"/>
              <a:t> </a:t>
            </a:r>
            <a:r>
              <a:rPr lang="en-US" sz="7200" dirty="0" err="1" smtClean="0"/>
              <a:t>Nadendla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Madhu Kadari</a:t>
            </a:r>
          </a:p>
          <a:p>
            <a:pPr>
              <a:buNone/>
            </a:pPr>
            <a:r>
              <a:rPr lang="en-US" sz="7200" dirty="0" smtClean="0"/>
              <a:t>Bo Naasz</a:t>
            </a:r>
          </a:p>
          <a:p>
            <a:pPr>
              <a:buNone/>
            </a:pPr>
            <a:r>
              <a:rPr lang="en-US" sz="7200" dirty="0" smtClean="0"/>
              <a:t>Will Clement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05200" y="1219200"/>
            <a:ext cx="24384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Steve Queen</a:t>
            </a:r>
          </a:p>
          <a:p>
            <a:pPr>
              <a:buNone/>
            </a:pPr>
            <a:r>
              <a:rPr lang="en-US" sz="7200" dirty="0" smtClean="0"/>
              <a:t>John Vaneepoel</a:t>
            </a:r>
          </a:p>
          <a:p>
            <a:pPr>
              <a:buNone/>
            </a:pPr>
            <a:r>
              <a:rPr lang="en-US" sz="7200" dirty="0" smtClean="0"/>
              <a:t>Dwaine </a:t>
            </a:r>
            <a:r>
              <a:rPr lang="en-US" sz="7200" dirty="0" err="1" smtClean="0"/>
              <a:t>Molock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Jane </a:t>
            </a:r>
            <a:r>
              <a:rPr lang="en-US" sz="7200" dirty="0" err="1" smtClean="0"/>
              <a:t>Marquart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Dan Grogan</a:t>
            </a:r>
          </a:p>
          <a:p>
            <a:pPr>
              <a:buNone/>
            </a:pPr>
            <a:r>
              <a:rPr lang="en-US" sz="7200" dirty="0" smtClean="0"/>
              <a:t>Clara </a:t>
            </a:r>
            <a:r>
              <a:rPr lang="en-US" sz="7200" dirty="0" err="1" smtClean="0"/>
              <a:t>Hollenhorst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Terecita</a:t>
            </a:r>
            <a:r>
              <a:rPr lang="en-US" sz="7200" dirty="0" smtClean="0"/>
              <a:t> </a:t>
            </a:r>
            <a:r>
              <a:rPr lang="en-US" sz="7200" dirty="0" err="1" smtClean="0"/>
              <a:t>Mayorga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Varsha</a:t>
            </a:r>
            <a:r>
              <a:rPr lang="en-US" sz="7200" dirty="0" smtClean="0"/>
              <a:t> Patel</a:t>
            </a:r>
          </a:p>
          <a:p>
            <a:pPr>
              <a:buNone/>
            </a:pPr>
            <a:r>
              <a:rPr lang="en-US" sz="7200" dirty="0" smtClean="0"/>
              <a:t>Krystal Kennedy</a:t>
            </a:r>
          </a:p>
          <a:p>
            <a:pPr>
              <a:buNone/>
            </a:pPr>
            <a:r>
              <a:rPr lang="en-US" sz="7200" dirty="0" smtClean="0"/>
              <a:t>Miles Newman</a:t>
            </a:r>
          </a:p>
          <a:p>
            <a:pPr>
              <a:buNone/>
            </a:pPr>
            <a:r>
              <a:rPr lang="en-US" sz="7200" dirty="0" smtClean="0"/>
              <a:t>Jack Lorenz</a:t>
            </a:r>
          </a:p>
          <a:p>
            <a:pPr>
              <a:buNone/>
            </a:pPr>
            <a:r>
              <a:rPr lang="en-US" sz="7200" dirty="0" err="1" smtClean="0"/>
              <a:t>Quang</a:t>
            </a:r>
            <a:r>
              <a:rPr lang="en-US" sz="7200" dirty="0" smtClean="0"/>
              <a:t> Nguyen</a:t>
            </a:r>
          </a:p>
          <a:p>
            <a:pPr>
              <a:buNone/>
            </a:pPr>
            <a:r>
              <a:rPr lang="en-US" sz="7200" dirty="0" smtClean="0"/>
              <a:t>Matt Owens</a:t>
            </a:r>
          </a:p>
          <a:p>
            <a:pPr>
              <a:buNone/>
            </a:pPr>
            <a:r>
              <a:rPr lang="en-US" sz="7200" dirty="0" err="1" smtClean="0"/>
              <a:t>Pietro</a:t>
            </a:r>
            <a:r>
              <a:rPr lang="en-US" sz="7200" dirty="0" smtClean="0"/>
              <a:t> </a:t>
            </a:r>
            <a:r>
              <a:rPr lang="en-US" sz="7200" dirty="0" err="1" smtClean="0"/>
              <a:t>Sparacino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Darryl Younger</a:t>
            </a:r>
          </a:p>
          <a:p>
            <a:pPr>
              <a:buNone/>
            </a:pPr>
            <a:r>
              <a:rPr lang="en-US" sz="7200" dirty="0" smtClean="0"/>
              <a:t>Richard Hicks</a:t>
            </a:r>
          </a:p>
          <a:p>
            <a:pPr>
              <a:buNone/>
            </a:pPr>
            <a:r>
              <a:rPr lang="en-US" sz="7200" dirty="0" smtClean="0"/>
              <a:t>Ed Hicks</a:t>
            </a:r>
          </a:p>
          <a:p>
            <a:pPr>
              <a:buNone/>
            </a:pPr>
            <a:r>
              <a:rPr lang="en-US" sz="7200" dirty="0" smtClean="0"/>
              <a:t>Steve Judy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324600" y="1295400"/>
            <a:ext cx="2667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GSFC Radiation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GSFC Parts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Orbital Sciences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Northrup</a:t>
            </a:r>
            <a:r>
              <a:rPr lang="en-US" dirty="0" smtClean="0"/>
              <a:t> Grumman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Jackson and </a:t>
            </a:r>
            <a:r>
              <a:rPr lang="en-US" dirty="0" err="1" smtClean="0"/>
              <a:t>Tull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Advanced Optical Systems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SEAKR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4" cstate="print"/>
          <a:srcRect l="2991" t="9377" r="4486" b="15939"/>
          <a:stretch>
            <a:fillRect/>
          </a:stretch>
        </p:blipFill>
        <p:spPr bwMode="auto">
          <a:xfrm>
            <a:off x="0" y="2590800"/>
            <a:ext cx="47343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50800" dir="168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GSFC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Small, light-weight, reconfigurable multi-processor platform for space flight applications demanding extreme processing capabilities</a:t>
            </a:r>
          </a:p>
          <a:p>
            <a:r>
              <a:rPr lang="en-US" sz="2000" dirty="0" smtClean="0"/>
              <a:t>Based on Xilinx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4 FX60 FPGAs, 2 per processor card</a:t>
            </a:r>
          </a:p>
          <a:p>
            <a:r>
              <a:rPr lang="en-US" sz="2000" dirty="0" smtClean="0"/>
              <a:t>Stackable architecture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7" name="Picture 3" descr="C:\Users\djpetrick\Pictures\Picasa Exports\Enclosure Assembly\Assembly 3.JPG"/>
          <p:cNvPicPr>
            <a:picLocks noChangeAspect="1" noChangeArrowheads="1"/>
          </p:cNvPicPr>
          <p:nvPr/>
        </p:nvPicPr>
        <p:blipFill>
          <a:blip r:embed="rId5" cstate="print"/>
          <a:srcRect l="5033" t="8947" r="7735" b="1584"/>
          <a:stretch>
            <a:fillRect/>
          </a:stretch>
        </p:blipFill>
        <p:spPr bwMode="auto">
          <a:xfrm>
            <a:off x="4724401" y="2514600"/>
            <a:ext cx="435864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Flight Box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Mechanical: 7.5-lbs,   5”x5”x7”</a:t>
            </a:r>
          </a:p>
          <a:p>
            <a:r>
              <a:rPr lang="en-US" dirty="0" smtClean="0"/>
              <a:t>Power: 37W (HST Application)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SpaceCube Processor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29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General: 	4”x4” card, Back-to-Back FPGAs (x2), 7W typical power</a:t>
            </a:r>
          </a:p>
          <a:p>
            <a:r>
              <a:rPr lang="en-US" dirty="0" smtClean="0"/>
              <a:t>Memory: 	1GB SDRAM, 1GB Flash, 16KB SRAM, 16KB PROM</a:t>
            </a:r>
          </a:p>
          <a:p>
            <a:r>
              <a:rPr lang="en-US" dirty="0" smtClean="0"/>
              <a:t>Interfaces: 	20 bi-dir differential signals, JTAG</a:t>
            </a:r>
          </a:p>
          <a:p>
            <a:r>
              <a:rPr lang="en-US" dirty="0" smtClean="0"/>
              <a:t>Backplane:	Power, 42 single-ended, 8 LVDM, 2 I2C, POR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04800" y="2362200"/>
            <a:ext cx="8686800" cy="3581400"/>
            <a:chOff x="304800" y="2362200"/>
            <a:chExt cx="8686800" cy="3581400"/>
          </a:xfrm>
        </p:grpSpPr>
        <p:sp>
          <p:nvSpPr>
            <p:cNvPr id="6" name="Rectangle 5"/>
            <p:cNvSpPr/>
            <p:nvPr/>
          </p:nvSpPr>
          <p:spPr>
            <a:xfrm>
              <a:off x="2514600" y="3276600"/>
              <a:ext cx="21336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Xilinx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V4FX60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3429000"/>
              <a:ext cx="21336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V4FX60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3276600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Aeroflex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UT6325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3429000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Aeroflex</a:t>
              </a:r>
              <a:r>
                <a:rPr lang="en-US" dirty="0" smtClean="0">
                  <a:solidFill>
                    <a:schemeClr val="tx1"/>
                  </a:solidFill>
                </a:rPr>
                <a:t> UT6325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5029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2200" y="5181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256MB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362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5000" y="2514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512MB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FLASH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-1143000" y="3886200"/>
              <a:ext cx="35052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Stacking  Connector (122 pin)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3800" y="5029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5181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3600" y="2362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2514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256MB 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2362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0" y="2514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05400"/>
              <a:ext cx="8382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16K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0" y="5105400"/>
              <a:ext cx="8382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16KB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800" y="32004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9200" y="33528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00" y="40386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9200" y="41910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1400" y="2362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43800" y="2514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43800" y="5029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96200" y="5181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7600" y="34290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67600" y="41148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SpaceCube Processor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3" descr="C:\Projects\SpaceCube\docs\Photos\Filght Spacecube Closeout  Pictures\Before Stake and Coat\IMG_21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44" r="24119" b="8952"/>
          <a:stretch>
            <a:fillRect/>
          </a:stretch>
        </p:blipFill>
        <p:spPr bwMode="auto">
          <a:xfrm>
            <a:off x="304800" y="1828800"/>
            <a:ext cx="3967335" cy="4116274"/>
          </a:xfrm>
          <a:prstGeom prst="rect">
            <a:avLst/>
          </a:prstGeom>
          <a:noFill/>
        </p:spPr>
      </p:pic>
      <p:pic>
        <p:nvPicPr>
          <p:cNvPr id="8" name="Picture 2" descr="C:\Projects\SpaceCube\docs\Photos\Filght Spacecube Closeout  Pictures\Before Stake and Coat\IMG_2168.jpg"/>
          <p:cNvPicPr>
            <a:picLocks noChangeAspect="1" noChangeArrowheads="1"/>
          </p:cNvPicPr>
          <p:nvPr/>
        </p:nvPicPr>
        <p:blipFill>
          <a:blip r:embed="rId4" cstate="print"/>
          <a:srcRect l="13290" t="3322" r="24691" b="3659"/>
          <a:stretch>
            <a:fillRect/>
          </a:stretch>
        </p:blipFill>
        <p:spPr bwMode="auto">
          <a:xfrm>
            <a:off x="4572000" y="1828800"/>
            <a:ext cx="41148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1447800"/>
            <a:ext cx="9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Side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447800"/>
            <a:ext cx="13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Hubble Servicing Mission 4 (STS-125)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2133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elative </a:t>
            </a:r>
            <a:r>
              <a:rPr lang="en-US" b="1" dirty="0" smtClean="0"/>
              <a:t>N</a:t>
            </a:r>
            <a:r>
              <a:rPr lang="en-US" dirty="0" smtClean="0"/>
              <a:t>avigation </a:t>
            </a:r>
            <a:r>
              <a:rPr lang="en-US" b="1" dirty="0" smtClean="0"/>
              <a:t>S</a:t>
            </a:r>
            <a:r>
              <a:rPr lang="en-US" dirty="0" smtClean="0"/>
              <a:t>ensors (RNS)   –   HST Payload</a:t>
            </a:r>
          </a:p>
          <a:p>
            <a:pPr lvl="1"/>
            <a:r>
              <a:rPr lang="en-US" dirty="0" smtClean="0"/>
              <a:t>Record images of HST during docking and release, in particular the Soft Capture Mechanism</a:t>
            </a:r>
          </a:p>
          <a:p>
            <a:pPr lvl="1"/>
            <a:r>
              <a:rPr lang="en-US" dirty="0" smtClean="0"/>
              <a:t>Perform on-orbit position and attitude estimation (Pose)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48000"/>
            <a:ext cx="8686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RNS SpaceCube: Main Avionics Box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Controlled 3 cameras, GPS, 960GB memory, telemetry module, shuttle Ku downlink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Hosted Linux,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VxWorks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C&amp;DH, Automatic Gain and Integration Control, 2 pose image processing algorithms,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TMR’d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self-configuration scrubber using ICAP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Recorded GPS/AGC/POSE flight logs to flash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Consisted of 2 processors, 2 low-voltage power cards,         2 digital control cards, 1 JPEG2000 compression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Navigation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RNS originated from HST robotic service mission</a:t>
            </a:r>
          </a:p>
          <a:p>
            <a:r>
              <a:rPr lang="en-US" dirty="0" smtClean="0"/>
              <a:t>RNS Hardware</a:t>
            </a:r>
          </a:p>
          <a:p>
            <a:pPr lvl="1"/>
            <a:r>
              <a:rPr lang="en-US" dirty="0" smtClean="0"/>
              <a:t>3 1024x1024 cameras</a:t>
            </a:r>
          </a:p>
          <a:p>
            <a:pPr lvl="1"/>
            <a:r>
              <a:rPr lang="en-US" dirty="0" smtClean="0"/>
              <a:t>GPS Navigator</a:t>
            </a:r>
          </a:p>
          <a:p>
            <a:pPr lvl="1"/>
            <a:r>
              <a:rPr lang="en-US" dirty="0" smtClean="0"/>
              <a:t>SpaceCube</a:t>
            </a:r>
          </a:p>
          <a:p>
            <a:pPr lvl="1"/>
            <a:r>
              <a:rPr lang="en-US" dirty="0" smtClean="0"/>
              <a:t>Telemetry Module</a:t>
            </a:r>
          </a:p>
          <a:p>
            <a:pPr lvl="1"/>
            <a:r>
              <a:rPr lang="en-US" dirty="0" smtClean="0"/>
              <a:t>Recorder (8 120GB hard drives)</a:t>
            </a:r>
          </a:p>
          <a:p>
            <a:pPr lvl="1"/>
            <a:r>
              <a:rPr lang="en-US" dirty="0" smtClean="0"/>
              <a:t>Power Module</a:t>
            </a:r>
          </a:p>
          <a:p>
            <a:pPr lvl="1"/>
            <a:r>
              <a:rPr lang="en-US" dirty="0" smtClean="0"/>
              <a:t>Ground Terminal</a:t>
            </a:r>
          </a:p>
          <a:p>
            <a:r>
              <a:rPr lang="en-US" dirty="0" smtClean="0"/>
              <a:t>RNS operations conducted from JSC Space Shuttle Mission Control Center, Houston TX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9814" y="2057400"/>
            <a:ext cx="104227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FF0000"/>
                </a:solidFill>
              </a:rPr>
              <a:t>FPGAs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11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629400" y="2514600"/>
            <a:ext cx="533400" cy="2667000"/>
          </a:xfrm>
          <a:prstGeom prst="rightBrace">
            <a:avLst>
              <a:gd name="adj1" fmla="val 8333"/>
              <a:gd name="adj2" fmla="val 1030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3429000"/>
            <a:ext cx="1676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TOTAL: 28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39000" y="2209800"/>
          <a:ext cx="169500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704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Xilinx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Actel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Aeroflex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09-008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41954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191000" cy="990600"/>
          </a:xfrm>
        </p:spPr>
        <p:txBody>
          <a:bodyPr/>
          <a:lstStyle/>
          <a:p>
            <a:r>
              <a:rPr lang="en-US" dirty="0" smtClean="0"/>
              <a:t>RNS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3" name="Picture 5" descr="C:\Users\djpetrick\Pictures\Picasa Exports\Misc Mission\MULE Closeout Aft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199"/>
            <a:ext cx="4191000" cy="2787015"/>
          </a:xfrm>
          <a:prstGeom prst="rect">
            <a:avLst/>
          </a:prstGeom>
          <a:noFill/>
        </p:spPr>
      </p:pic>
      <p:pic>
        <p:nvPicPr>
          <p:cNvPr id="2054" name="Picture 6" descr="C:\Users\djpetrick\Pictures\Picasa Exports\Misc Mission\payloa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1" y="152401"/>
            <a:ext cx="4239689" cy="63278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STS-125 Payload Bay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19400" y="1828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9530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620000" y="5029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RNS Avionics Panel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581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MULE Carrier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143000"/>
          </a:xfrm>
        </p:spPr>
        <p:txBody>
          <a:bodyPr/>
          <a:lstStyle/>
          <a:p>
            <a:r>
              <a:rPr lang="en-US" dirty="0" smtClean="0"/>
              <a:t>On Orbit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" y="19812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RNS Cameras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165" y="457200"/>
            <a:ext cx="591575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2000"/>
            <a:ext cx="3177164" cy="21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0" y="3200400"/>
            <a:ext cx="457200" cy="26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876800" y="3886200"/>
            <a:ext cx="11430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200400"/>
            <a:ext cx="2895600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6000" y="6114801"/>
            <a:ext cx="1491515" cy="66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114800" y="4800600"/>
            <a:ext cx="1411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Tough to see, but our cameras and </a:t>
            </a:r>
            <a:r>
              <a:rPr lang="en-US" sz="1400" dirty="0" err="1">
                <a:latin typeface="Calibri" pitchFamily="34" charset="0"/>
              </a:rPr>
              <a:t>SpaceCube</a:t>
            </a:r>
            <a:r>
              <a:rPr lang="en-US" sz="1400" dirty="0">
                <a:latin typeface="Calibri" pitchFamily="34" charset="0"/>
              </a:rPr>
              <a:t> are watching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181600" y="5791200"/>
            <a:ext cx="914400" cy="68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9" idx="2"/>
          </p:cNvCxnSpPr>
          <p:nvPr/>
        </p:nvCxnSpPr>
        <p:spPr>
          <a:xfrm rot="16200000" flipH="1">
            <a:off x="856566" y="3066365"/>
            <a:ext cx="1411071" cy="5334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1752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885</Words>
  <Application>Microsoft Office PowerPoint</Application>
  <PresentationFormat>On-screen Show (4:3)</PresentationFormat>
  <Paragraphs>278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Application of SpaceCube in a Space Flight System</vt:lpstr>
      <vt:lpstr>SpaceCube Development Team</vt:lpstr>
      <vt:lpstr>GSFC SpaceCube</vt:lpstr>
      <vt:lpstr>SpaceCube Processor Card</vt:lpstr>
      <vt:lpstr>SpaceCube Processor Card</vt:lpstr>
      <vt:lpstr>Hubble Servicing Mission 4 (STS-125)</vt:lpstr>
      <vt:lpstr>Relative Navigation Sensors</vt:lpstr>
      <vt:lpstr>RNS Hardware</vt:lpstr>
      <vt:lpstr>On Orbit</vt:lpstr>
      <vt:lpstr>SpaceCube Functional Block Diagram</vt:lpstr>
      <vt:lpstr>Xilinx FPGA Design(s)</vt:lpstr>
      <vt:lpstr>Barrage of System Testing</vt:lpstr>
      <vt:lpstr>Tracking Algorithms on SpaceCube</vt:lpstr>
      <vt:lpstr>Tracking Algorithms on SpaceCube</vt:lpstr>
      <vt:lpstr>RNS Results Summary</vt:lpstr>
      <vt:lpstr>HST Tracking</vt:lpstr>
      <vt:lpstr>What’s Next?</vt:lpstr>
      <vt:lpstr>Questions?</vt:lpstr>
      <vt:lpstr>Acronyms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SpaceCube Status</dc:title>
  <dc:creator>Dave Petrick</dc:creator>
  <cp:lastModifiedBy>dpetrick</cp:lastModifiedBy>
  <cp:revision>191</cp:revision>
  <dcterms:created xsi:type="dcterms:W3CDTF">2009-06-10T14:48:58Z</dcterms:created>
  <dcterms:modified xsi:type="dcterms:W3CDTF">2009-09-03T16:45:15Z</dcterms:modified>
</cp:coreProperties>
</file>