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9" r:id="rId13"/>
    <p:sldId id="281" r:id="rId14"/>
    <p:sldId id="280" r:id="rId15"/>
    <p:sldId id="271" r:id="rId16"/>
    <p:sldId id="282" r:id="rId17"/>
    <p:sldId id="284" r:id="rId18"/>
    <p:sldId id="285" r:id="rId19"/>
    <p:sldId id="283" r:id="rId20"/>
    <p:sldId id="286" r:id="rId21"/>
    <p:sldId id="273" r:id="rId22"/>
  </p:sldIdLst>
  <p:sldSz cx="9144000" cy="6858000" type="screen4x3"/>
  <p:notesSz cx="6858000" cy="8924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1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1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1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1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CBA"/>
    <a:srgbClr val="990000"/>
    <a:srgbClr val="FFA79C"/>
    <a:srgbClr val="E3DBB4"/>
    <a:srgbClr val="FFDCB9"/>
    <a:srgbClr val="D56B00"/>
    <a:srgbClr val="FFCC00"/>
    <a:srgbClr val="A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7613" autoAdjust="0"/>
  </p:normalViewPr>
  <p:slideViewPr>
    <p:cSldViewPr>
      <p:cViewPr varScale="1">
        <p:scale>
          <a:sx n="90" d="100"/>
          <a:sy n="90" d="100"/>
        </p:scale>
        <p:origin x="-10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37" tIns="44668" rIns="89337" bIns="44668" numCol="1" anchor="t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29384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37" tIns="44668" rIns="89337" bIns="44668" numCol="1" anchor="t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82013"/>
            <a:ext cx="29384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37" tIns="44668" rIns="89337" bIns="44668" numCol="1" anchor="b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482013"/>
            <a:ext cx="29384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37" tIns="44668" rIns="89337" bIns="44668" numCol="1" anchor="b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fld id="{29F550AB-37C1-4C42-B9EA-893C752A08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6" tIns="45092" rIns="90186" bIns="45092" numCol="1" anchor="t" anchorCtr="0" compatLnSpc="1">
            <a:prstTxWarp prst="textNoShape">
              <a:avLst/>
            </a:prstTxWarp>
          </a:bodyPr>
          <a:lstStyle>
            <a:lvl1pPr defTabSz="90170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6" tIns="45092" rIns="90186" bIns="45092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69925"/>
            <a:ext cx="4462462" cy="3346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40213"/>
            <a:ext cx="50292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6" tIns="45092" rIns="90186" bIns="45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78838"/>
            <a:ext cx="2971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6" tIns="45092" rIns="90186" bIns="45092" numCol="1" anchor="b" anchorCtr="0" compatLnSpc="1">
            <a:prstTxWarp prst="textNoShape">
              <a:avLst/>
            </a:prstTxWarp>
          </a:bodyPr>
          <a:lstStyle>
            <a:lvl1pPr defTabSz="90170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78838"/>
            <a:ext cx="2971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6" tIns="45092" rIns="90186" bIns="45092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>
                <a:latin typeface="Arial" charset="0"/>
              </a:defRPr>
            </a:lvl1pPr>
          </a:lstStyle>
          <a:p>
            <a:fld id="{A6D1833A-C8C5-4D68-9516-B6391CA42A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AB3F8-DE9C-4BFF-926F-C359C105C6B1}" type="slidenum">
              <a:rPr lang="en-US"/>
              <a:pPr/>
              <a:t>1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964E6-20CC-443E-83AF-64564C1173A0}" type="slidenum">
              <a:rPr lang="en-US"/>
              <a:pPr/>
              <a:t>4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4666D-723C-4F6D-B94A-BC4F4C9394A1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676275"/>
            <a:ext cx="4446587" cy="333533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237791"/>
            <a:ext cx="5035550" cy="40162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63390-ED10-4D5E-8BB7-19151E6BA0C3}" type="slidenum">
              <a:rPr lang="en-US" altLang="ko-KR">
                <a:latin typeface="Arial" pitchFamily="34" charset="0"/>
              </a:rPr>
              <a:pPr/>
              <a:t>16</a:t>
            </a:fld>
            <a:endParaRPr lang="en-US" altLang="ko-K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F60A8-63DD-4C74-9A04-0DE905531D2E}" type="slidenum">
              <a:rPr lang="en-US" altLang="ko-KR">
                <a:latin typeface="Arial" pitchFamily="34" charset="0"/>
              </a:rPr>
              <a:pPr/>
              <a:t>17</a:t>
            </a:fld>
            <a:endParaRPr lang="en-US" altLang="ko-K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27FFA-7216-4D4C-864C-374C82E9F1ED}" type="slidenum">
              <a:rPr lang="en-US" altLang="ko-KR">
                <a:latin typeface="Arial" pitchFamily="34" charset="0"/>
              </a:rPr>
              <a:pPr/>
              <a:t>19</a:t>
            </a:fld>
            <a:endParaRPr lang="en-US" altLang="ko-KR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23"/>
          <p:cNvSpPr>
            <a:spLocks noChangeArrowheads="1"/>
          </p:cNvSpPr>
          <p:nvPr userDrawn="1"/>
        </p:nvSpPr>
        <p:spPr bwMode="auto">
          <a:xfrm>
            <a:off x="0" y="2590800"/>
            <a:ext cx="9144000" cy="1524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91" name="Picture 39" descr="print mark cmyk against cardinal"/>
          <p:cNvPicPr>
            <a:picLocks noChangeAspect="1" noChangeArrowheads="1"/>
          </p:cNvPicPr>
          <p:nvPr userDrawn="1"/>
        </p:nvPicPr>
        <p:blipFill>
          <a:blip r:embed="rId2" cstate="print"/>
          <a:srcRect r="9801" b="20039"/>
          <a:stretch>
            <a:fillRect/>
          </a:stretch>
        </p:blipFill>
        <p:spPr bwMode="auto">
          <a:xfrm>
            <a:off x="7712075" y="2835275"/>
            <a:ext cx="1431925" cy="1279525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8077200" cy="1393825"/>
          </a:xfrm>
        </p:spPr>
        <p:txBody>
          <a:bodyPr lIns="0" tIns="0" rIns="0" bIns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858000" cy="1219200"/>
          </a:xfrm>
        </p:spPr>
        <p:txBody>
          <a:bodyPr lIns="0" tIns="0" rIns="0" bIns="0"/>
          <a:lstStyle>
            <a:lvl1pPr marL="0" indent="0" algn="ctr"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3571" name="Picture 19" descr="mono_card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72200"/>
            <a:ext cx="914400" cy="569913"/>
          </a:xfrm>
          <a:prstGeom prst="rect">
            <a:avLst/>
          </a:prstGeom>
          <a:noFill/>
        </p:spPr>
      </p:pic>
      <p:pic>
        <p:nvPicPr>
          <p:cNvPr id="23574" name="Picture 22" descr="isi_logo_red_lar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33400"/>
            <a:ext cx="2514600" cy="1598613"/>
          </a:xfrm>
          <a:prstGeom prst="rect">
            <a:avLst/>
          </a:prstGeom>
          <a:noFill/>
        </p:spPr>
      </p:pic>
      <p:pic>
        <p:nvPicPr>
          <p:cNvPr id="23587" name="Picture 35" descr="viterbi signature web cardinal on transparen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6145213"/>
            <a:ext cx="2019300" cy="644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2CEF2-B26F-49D3-8A75-7C4092E5C7B1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866900" cy="5932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448300" cy="5932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3B46F-736D-4B52-B5FB-97B90D238B49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3" y="117475"/>
            <a:ext cx="4232275" cy="771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3188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373188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697288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43B340-5D77-4938-A1BE-313F67486637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DC1B4D-197A-4C34-86A9-1D59397F1CC8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657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657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C3F595-046D-48EA-8F8C-1C57F4D72A67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3AEE69-BBFA-46F9-A261-CE2E19BE4FDC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2BB1A3-99F4-49A4-B16C-9A826E188160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0E6BFF-4E94-4FBB-8AFD-C71487196C45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6A5A86-6787-4437-9CB9-BDDD4BB25B6F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664C50-3162-4913-B8A9-BBDBA6A5E397}" type="slidenum">
              <a:rPr lang="en-US"/>
              <a:pPr/>
              <a:t>‹#›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print mark cmyk light yellow transparent"/>
          <p:cNvPicPr>
            <a:picLocks noChangeAspect="1" noChangeArrowheads="1"/>
          </p:cNvPicPr>
          <p:nvPr/>
        </p:nvPicPr>
        <p:blipFill>
          <a:blip r:embed="rId13" cstate="print"/>
          <a:srcRect r="4819" b="5975"/>
          <a:stretch>
            <a:fillRect/>
          </a:stretch>
        </p:blipFill>
        <p:spPr bwMode="auto">
          <a:xfrm>
            <a:off x="5815013" y="3581400"/>
            <a:ext cx="33289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467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fld id="{A11F91AD-A5C8-4AEE-B760-B9DB95E6CE57}" type="slidenum">
              <a:rPr lang="en-US"/>
              <a:pPr/>
              <a:t>‹#›</a:t>
            </a:fld>
            <a:endParaRPr lang="en-US">
              <a:latin typeface="Times" pitchFamily="1" charset="0"/>
            </a:endParaRPr>
          </a:p>
        </p:txBody>
      </p:sp>
      <p:pic>
        <p:nvPicPr>
          <p:cNvPr id="1043" name="Picture 19" descr="isi_logo_red_large"/>
          <p:cNvPicPr>
            <a:picLocks noChangeAspect="1" noChangeArrowheads="1"/>
          </p:cNvPicPr>
          <p:nvPr/>
        </p:nvPicPr>
        <p:blipFill>
          <a:blip r:embed="rId14" cstate="print"/>
          <a:srcRect l="4073" t="1875" r="3636" b="5656"/>
          <a:stretch>
            <a:fillRect/>
          </a:stretch>
        </p:blipFill>
        <p:spPr bwMode="auto">
          <a:xfrm>
            <a:off x="112713" y="6116638"/>
            <a:ext cx="954087" cy="608012"/>
          </a:xfrm>
          <a:prstGeom prst="rect">
            <a:avLst/>
          </a:prstGeom>
          <a:noFill/>
        </p:spPr>
      </p:pic>
      <p:pic>
        <p:nvPicPr>
          <p:cNvPr id="1050" name="Picture 26" descr="mono_card_tran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400050"/>
            <a:ext cx="914400" cy="569913"/>
          </a:xfrm>
          <a:prstGeom prst="rect">
            <a:avLst/>
          </a:prstGeom>
          <a:noFill/>
        </p:spPr>
      </p:pic>
      <p:pic>
        <p:nvPicPr>
          <p:cNvPr id="1051" name="Picture 27" descr="viterbi signature web cardinal on transparen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72400" y="498475"/>
            <a:ext cx="1219200" cy="390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defRPr sz="2000" b="1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—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16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–"/>
        <a:defRPr sz="1400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3188"/>
            <a:ext cx="7772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338" y="179388"/>
            <a:ext cx="2282825" cy="65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solidFill>
                  <a:srgbClr val="063DE8"/>
                </a:solidFill>
                <a:latin typeface="Book Antiqua" pitchFamily="18" charset="0"/>
              </a:rPr>
              <a:t>NASA</a:t>
            </a:r>
          </a:p>
          <a:p>
            <a:pPr algn="ctr" eaLnBrk="0" hangingPunct="0"/>
            <a:r>
              <a:rPr lang="en-US" sz="1200">
                <a:solidFill>
                  <a:srgbClr val="063DE8"/>
                </a:solidFill>
                <a:latin typeface="Book Antiqua" pitchFamily="18" charset="0"/>
              </a:rPr>
              <a:t>Goddard Space Flight Center</a:t>
            </a:r>
          </a:p>
          <a:p>
            <a:pPr algn="ctr" eaLnBrk="0" hangingPunct="0"/>
            <a:r>
              <a:rPr lang="en-US" sz="1100" i="1">
                <a:solidFill>
                  <a:srgbClr val="FC0128"/>
                </a:solidFill>
                <a:latin typeface="Book Antiqua" pitchFamily="18" charset="0"/>
              </a:rPr>
              <a:t>Enabling the “Reality of Tomorrow”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117475"/>
            <a:ext cx="423227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700" y="1020763"/>
            <a:ext cx="9118600" cy="38100"/>
            <a:chOff x="8" y="643"/>
            <a:chExt cx="5744" cy="24"/>
          </a:xfrm>
        </p:grpSpPr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8" y="643"/>
              <a:ext cx="5736" cy="4"/>
            </a:xfrm>
            <a:prstGeom prst="line">
              <a:avLst/>
            </a:prstGeom>
            <a:noFill/>
            <a:ln w="254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8" y="663"/>
              <a:ext cx="5744" cy="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3080" name="Picture 8" descr="AETD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524000" cy="101600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157163" y="6616700"/>
            <a:ext cx="1290637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000">
                <a:solidFill>
                  <a:srgbClr val="000099"/>
                </a:solidFill>
                <a:latin typeface="Arial" pitchFamily="34" charset="0"/>
              </a:rPr>
              <a:t>Code 500 Overview</a:t>
            </a: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7924800" y="6602413"/>
            <a:ext cx="83343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000">
                <a:solidFill>
                  <a:srgbClr val="000099"/>
                </a:solidFill>
                <a:latin typeface="Arial" pitchFamily="34" charset="0"/>
              </a:rPr>
              <a:t>4/10/06- </a:t>
            </a:r>
            <a:fld id="{656D19F1-9FB5-41DF-A975-C300EF7FD1F1}" type="slidenum">
              <a:rPr lang="en-US" sz="1000">
                <a:solidFill>
                  <a:srgbClr val="000099"/>
                </a:solidFill>
                <a:latin typeface="Arial" pitchFamily="34" charset="0"/>
              </a:rPr>
              <a:pPr eaLnBrk="0" hangingPunct="0"/>
              <a:t>‹#›</a:t>
            </a:fld>
            <a:endParaRPr lang="en-US" sz="1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168275" y="6616700"/>
            <a:ext cx="129063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000">
                <a:solidFill>
                  <a:srgbClr val="000099"/>
                </a:solidFill>
                <a:latin typeface="Arial" pitchFamily="34" charset="0"/>
              </a:rPr>
              <a:t>Code 500 Overview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800">
          <a:solidFill>
            <a:srgbClr val="0027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rgbClr val="00279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400">
          <a:solidFill>
            <a:srgbClr val="00279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rgbClr val="00279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0279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0279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0279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0279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0279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7315200" cy="1393825"/>
          </a:xfrm>
        </p:spPr>
        <p:txBody>
          <a:bodyPr/>
          <a:lstStyle/>
          <a:p>
            <a:r>
              <a:rPr lang="en-US" sz="3600" dirty="0" smtClean="0"/>
              <a:t>Fault Tolerant Techniques for System on a Chip Devices</a:t>
            </a:r>
            <a:endParaRPr lang="en-US" sz="3600" dirty="0"/>
          </a:p>
        </p:txBody>
      </p:sp>
      <p:sp>
        <p:nvSpPr>
          <p:cNvPr id="488468" name="Rectangle 2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Matthew French and J.P. Walters</a:t>
            </a:r>
          </a:p>
          <a:p>
            <a:r>
              <a:rPr lang="en-US" sz="2400" dirty="0" smtClean="0"/>
              <a:t>University of Southern California’s</a:t>
            </a:r>
          </a:p>
          <a:p>
            <a:r>
              <a:rPr lang="en-US" sz="2400" dirty="0" smtClean="0"/>
              <a:t>Information Sciences Institute</a:t>
            </a:r>
          </a:p>
          <a:p>
            <a:r>
              <a:rPr lang="en-US" sz="2400" dirty="0" smtClean="0"/>
              <a:t>MAPLD September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2009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Application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48200" cy="4713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Science applications tend to be streaming in nature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Data flows through processing stages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Little iteration or data feedback loops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Impact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Very little ‘state’ of application needs to be protected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Protect constants, program control, and other feedback structures to mitigate persistent errors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Minimal protection of other features assuming single data errors can be corrected in ground based post processing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10</a:t>
            </a:fld>
            <a:endParaRPr lang="en-US" sz="1400" b="0">
              <a:latin typeface="Times" pitchFamily="1" charset="0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7408220" y="1752600"/>
            <a:ext cx="1276812" cy="41143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" charset="0"/>
              </a:rPr>
              <a:t>Global Init</a:t>
            </a: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7408220" y="2678019"/>
            <a:ext cx="1276812" cy="41143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" charset="0"/>
              </a:rPr>
              <a:t>Record Init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7408220" y="3679637"/>
            <a:ext cx="1276812" cy="41143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latin typeface="Arial" charset="0"/>
              </a:rPr>
              <a:t>FFT</a:t>
            </a:r>
            <a:endParaRPr lang="en-US" sz="1800" dirty="0">
              <a:latin typeface="Arial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7408220" y="4682942"/>
            <a:ext cx="1276812" cy="41143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latin typeface="Arial" charset="0"/>
              </a:rPr>
              <a:t>Multiply</a:t>
            </a:r>
            <a:endParaRPr lang="en-US" sz="1800" dirty="0">
              <a:latin typeface="Arial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7408220" y="5684561"/>
            <a:ext cx="1276812" cy="41143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latin typeface="Arial" charset="0"/>
              </a:rPr>
              <a:t>IFFT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11" name="AutoShape 26"/>
          <p:cNvCxnSpPr>
            <a:cxnSpLocks noChangeShapeType="1"/>
            <a:stCxn id="10" idx="3"/>
            <a:endCxn id="7" idx="3"/>
          </p:cNvCxnSpPr>
          <p:nvPr/>
        </p:nvCxnSpPr>
        <p:spPr bwMode="auto">
          <a:xfrm flipV="1">
            <a:off x="8685032" y="2883738"/>
            <a:ext cx="1768" cy="3006542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" name="AutoShape 27"/>
          <p:cNvCxnSpPr>
            <a:cxnSpLocks noChangeShapeType="1"/>
            <a:stCxn id="6" idx="2"/>
            <a:endCxn id="7" idx="0"/>
          </p:cNvCxnSpPr>
          <p:nvPr/>
        </p:nvCxnSpPr>
        <p:spPr bwMode="auto">
          <a:xfrm rot="5400000">
            <a:off x="7789636" y="2421029"/>
            <a:ext cx="51398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28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8046626" y="3089458"/>
            <a:ext cx="0" cy="5901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29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8046626" y="4091077"/>
            <a:ext cx="0" cy="5918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30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8046626" y="5094381"/>
            <a:ext cx="0" cy="5901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5933124" y="2888797"/>
            <a:ext cx="1463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6019377" y="2514600"/>
            <a:ext cx="919587" cy="36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" charset="0"/>
              </a:rPr>
              <a:t>File I/O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5181600" y="3352800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u="sng" dirty="0" smtClean="0">
                <a:latin typeface="Arial" charset="0"/>
              </a:rPr>
              <a:t>SAR persistent state:</a:t>
            </a:r>
          </a:p>
          <a:p>
            <a:pPr eaLnBrk="0" hangingPunct="0"/>
            <a:r>
              <a:rPr lang="en-US" sz="1600" dirty="0" smtClean="0">
                <a:latin typeface="Arial" charset="0"/>
              </a:rPr>
              <a:t>FFT and Filter Constants</a:t>
            </a:r>
            <a:r>
              <a:rPr lang="en-US" sz="1600" dirty="0">
                <a:latin typeface="Arial" charset="0"/>
              </a:rPr>
              <a:t>, dependencies, etc. ~264KB  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5872164" y="5884582"/>
            <a:ext cx="1554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6019377" y="5577689"/>
            <a:ext cx="919587" cy="36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" charset="0"/>
              </a:rPr>
              <a:t>File I/O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7964" y="1371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SAR Dataflow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egister_sum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419600" cy="443396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304800"/>
            <a:ext cx="6096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Register Utilization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524000"/>
            <a:ext cx="3886200" cy="4713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Analyzed compiled SAR code register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utilization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PowerPC405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Green – Sensitive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register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baseline="0" dirty="0" smtClean="0">
                <a:latin typeface="+mn-lt"/>
              </a:rPr>
              <a:t>Blue – Not sensitive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Grey – </a:t>
            </a:r>
            <a:r>
              <a:rPr lang="en-US" sz="1600" kern="0" dirty="0" smtClean="0">
                <a:latin typeface="+mn-lt"/>
              </a:rPr>
              <a:t>Potentially s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ensitive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if OS used</a:t>
            </a:r>
          </a:p>
          <a:p>
            <a:pPr marL="285750" indent="-28575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</a:rPr>
              <a:t>Mitigation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</a:rPr>
              <a:t> routines can be developed for some registers</a:t>
            </a:r>
          </a:p>
          <a:p>
            <a:pPr marL="742950" lvl="1" indent="-28575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1600" kern="0" baseline="0" dirty="0" smtClean="0">
                <a:latin typeface="+mn-lt"/>
              </a:rPr>
              <a:t>TMR, parity,</a:t>
            </a:r>
            <a:r>
              <a:rPr lang="en-US" sz="1600" kern="0" dirty="0" smtClean="0">
                <a:latin typeface="+mn-lt"/>
              </a:rPr>
              <a:t> or flush</a:t>
            </a:r>
          </a:p>
          <a:p>
            <a:pPr marL="285750" indent="-28575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</a:rPr>
              <a:t>Many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</a:rPr>
              <a:t> registers read-only or not accessible (privileged mode)</a:t>
            </a:r>
          </a:p>
          <a:p>
            <a:pPr marL="285750" indent="-28575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1800" b="1" kern="0" baseline="0" dirty="0" smtClean="0">
                <a:solidFill>
                  <a:srgbClr val="990000"/>
                </a:solidFill>
                <a:latin typeface="+mn-lt"/>
              </a:rPr>
              <a:t>Can not rely solely on register-level mitigation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Computing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105400" cy="4713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HPC community has similar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100’s to 1000’s of nodes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Long application run times (days to weeks)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 node will fail over run time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HPC community does not use TMR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Too many resources for already large, expensive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Power = $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HPC relies more on periodic </a:t>
            </a:r>
            <a:r>
              <a:rPr lang="en-US" sz="1800" dirty="0" err="1" smtClean="0"/>
              <a:t>checkpointing</a:t>
            </a:r>
            <a:r>
              <a:rPr lang="en-US" sz="1800" dirty="0" smtClean="0"/>
              <a:t> and rollback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Can we adapt these techniques for embedded computing?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Checkpoint frequency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Checkpoint data size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Available memory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Real-time requirements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12</a:t>
            </a:fld>
            <a:endParaRPr lang="en-US" sz="1400" b="0">
              <a:latin typeface="Times" pitchFamily="1" charset="0"/>
            </a:endParaRPr>
          </a:p>
        </p:txBody>
      </p:sp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333810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18"/>
          <p:cNvSpPr/>
          <p:nvPr/>
        </p:nvSpPr>
        <p:spPr>
          <a:xfrm>
            <a:off x="1371600" y="5486400"/>
            <a:ext cx="6019800" cy="1066800"/>
          </a:xfrm>
          <a:prstGeom prst="trapezoid">
            <a:avLst>
              <a:gd name="adj" fmla="val 5817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>
            <a:off x="1981200" y="4038600"/>
            <a:ext cx="4800600" cy="1447800"/>
          </a:xfrm>
          <a:prstGeom prst="trapezoid">
            <a:avLst>
              <a:gd name="adj" fmla="val 6116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895600" y="1600200"/>
            <a:ext cx="2971800" cy="2438400"/>
          </a:xfrm>
          <a:prstGeom prst="triangle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System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13</a:t>
            </a:fld>
            <a:endParaRPr lang="en-US" sz="1400" b="0">
              <a:latin typeface="Times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971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Register Level</a:t>
            </a:r>
          </a:p>
          <a:p>
            <a:pPr algn="ctr"/>
            <a:r>
              <a:rPr lang="en-US" sz="1800" b="1" dirty="0" smtClean="0"/>
              <a:t> Mitigation </a:t>
            </a:r>
          </a:p>
          <a:p>
            <a:pPr algn="ctr"/>
            <a:r>
              <a:rPr lang="en-US" sz="1600" b="1" dirty="0" smtClean="0"/>
              <a:t>(TMR, EDAC)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5615226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Sub-system Level Mitigation</a:t>
            </a:r>
          </a:p>
          <a:p>
            <a:pPr algn="ctr"/>
            <a:r>
              <a:rPr lang="en-US" sz="1600" b="1" dirty="0" smtClean="0"/>
              <a:t> (</a:t>
            </a:r>
            <a:r>
              <a:rPr lang="en-US" sz="1600" b="1" dirty="0" err="1" smtClean="0"/>
              <a:t>Checkpointing</a:t>
            </a:r>
            <a:r>
              <a:rPr lang="en-US" sz="1600" b="1" dirty="0" smtClean="0"/>
              <a:t> and rollback, Scheduling, Configuration Scrubbing)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4267200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Application Level Mitigation</a:t>
            </a:r>
          </a:p>
          <a:p>
            <a:pPr algn="ctr"/>
            <a:r>
              <a:rPr lang="en-US" sz="1800" b="1" dirty="0" smtClean="0"/>
              <a:t> </a:t>
            </a:r>
            <a:r>
              <a:rPr lang="en-US" sz="1600" b="1" dirty="0" smtClean="0"/>
              <a:t>(Instruction level TMR, Cache Flushing, BIST, Control Flow Duplication)</a:t>
            </a:r>
            <a:endParaRPr lang="en-US" sz="1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4038600"/>
            <a:ext cx="3017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5486400"/>
            <a:ext cx="4754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2971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Increasing reaction time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3200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Increasing Fault Coverage</a:t>
            </a:r>
            <a:endParaRPr lang="en-US" sz="1800" b="1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562100" y="3238500"/>
            <a:ext cx="16002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830094" y="3313906"/>
            <a:ext cx="16002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SpaceCube</a:t>
            </a:r>
            <a:endParaRPr lang="en-US" sz="3600" dirty="0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219200" y="1295400"/>
          <a:ext cx="6629400" cy="5044976"/>
        </p:xfrm>
        <a:graphic>
          <a:graphicData uri="http://schemas.openxmlformats.org/presentationml/2006/ole">
            <p:oleObj spid="_x0000_s516098" name="VISIO" r:id="rId4" imgW="10125131" imgH="7709201" progId="">
              <p:embed/>
            </p:oleObj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71800" y="6400800"/>
            <a:ext cx="3048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</a:rPr>
              <a:t>SpaceCube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 Processor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Slice Block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942975"/>
          </a:xfrm>
        </p:spPr>
        <p:txBody>
          <a:bodyPr/>
          <a:lstStyle/>
          <a:p>
            <a:r>
              <a:rPr lang="en-US" altLang="ko-KR" sz="2800" dirty="0" err="1" smtClean="0">
                <a:ea typeface="굴림" pitchFamily="34" charset="-127"/>
              </a:rPr>
              <a:t>SoC</a:t>
            </a:r>
            <a:r>
              <a:rPr lang="en-US" altLang="ko-KR" sz="2800" dirty="0" smtClean="0">
                <a:ea typeface="굴림" pitchFamily="34" charset="-127"/>
              </a:rPr>
              <a:t/>
            </a:r>
            <a:br>
              <a:rPr lang="en-US" altLang="ko-KR" sz="2800" dirty="0" smtClean="0">
                <a:ea typeface="굴림" pitchFamily="34" charset="-127"/>
              </a:rPr>
            </a:br>
            <a:r>
              <a:rPr lang="en-US" altLang="ko-KR" sz="2800" dirty="0" smtClean="0">
                <a:ea typeface="굴림" pitchFamily="34" charset="-127"/>
              </a:rPr>
              <a:t>Fault Tolerant Architecture</a:t>
            </a:r>
            <a:endParaRPr lang="ko-KR" altLang="en-US" sz="2800" dirty="0" smtClean="0">
              <a:ea typeface="굴림" pitchFamily="34" charset="-127"/>
            </a:endParaRPr>
          </a:p>
        </p:txBody>
      </p:sp>
      <p:grpSp>
        <p:nvGrpSpPr>
          <p:cNvPr id="18" name="Group 110"/>
          <p:cNvGrpSpPr>
            <a:grpSpLocks/>
          </p:cNvGrpSpPr>
          <p:nvPr/>
        </p:nvGrpSpPr>
        <p:grpSpPr bwMode="auto">
          <a:xfrm>
            <a:off x="2743200" y="1371600"/>
            <a:ext cx="6400800" cy="5257800"/>
            <a:chOff x="192" y="768"/>
            <a:chExt cx="5616" cy="3216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3840" y="1392"/>
              <a:ext cx="1344" cy="576"/>
              <a:chOff x="5334000" y="1523469"/>
              <a:chExt cx="1339735" cy="914159"/>
            </a:xfrm>
          </p:grpSpPr>
          <p:sp>
            <p:nvSpPr>
              <p:cNvPr id="2" name="Rectangle 14"/>
              <p:cNvSpPr/>
              <p:nvPr/>
            </p:nvSpPr>
            <p:spPr>
              <a:xfrm>
                <a:off x="5334432" y="1523469"/>
                <a:ext cx="1339303" cy="91415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sz="1050">
                  <a:solidFill>
                    <a:srgbClr val="FFFFFF"/>
                  </a:solidFill>
                  <a:ea typeface="굴림" pitchFamily="34" charset="-127"/>
                </a:endParaRPr>
              </a:p>
            </p:txBody>
          </p:sp>
          <p:sp>
            <p:nvSpPr>
              <p:cNvPr id="7258" name="TextBox 6"/>
              <p:cNvSpPr txBox="1">
                <a:spLocks noChangeArrowheads="1"/>
              </p:cNvSpPr>
              <p:nvPr/>
            </p:nvSpPr>
            <p:spPr bwMode="auto">
              <a:xfrm>
                <a:off x="5334000" y="1523469"/>
                <a:ext cx="1143359" cy="312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000" b="1">
                    <a:ea typeface="굴림" pitchFamily="34" charset="-127"/>
                  </a:rPr>
                  <a:t>FPGA 0</a:t>
                </a:r>
              </a:p>
            </p:txBody>
          </p:sp>
        </p:grp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3840" y="2016"/>
              <a:ext cx="1344" cy="576"/>
              <a:chOff x="5334000" y="1524000"/>
              <a:chExt cx="1339735" cy="914713"/>
            </a:xfrm>
          </p:grpSpPr>
          <p:sp>
            <p:nvSpPr>
              <p:cNvPr id="3" name="Rectangle 14"/>
              <p:cNvSpPr/>
              <p:nvPr/>
            </p:nvSpPr>
            <p:spPr>
              <a:xfrm>
                <a:off x="5334432" y="1524554"/>
                <a:ext cx="1339303" cy="91415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sz="1050">
                  <a:solidFill>
                    <a:srgbClr val="FFFFFF"/>
                  </a:solidFill>
                  <a:ea typeface="굴림" pitchFamily="34" charset="-127"/>
                </a:endParaRPr>
              </a:p>
            </p:txBody>
          </p:sp>
          <p:sp>
            <p:nvSpPr>
              <p:cNvPr id="7256" name="TextBox 6"/>
              <p:cNvSpPr txBox="1">
                <a:spLocks noChangeArrowheads="1"/>
              </p:cNvSpPr>
              <p:nvPr/>
            </p:nvSpPr>
            <p:spPr bwMode="auto">
              <a:xfrm>
                <a:off x="5334000" y="1524000"/>
                <a:ext cx="1143359" cy="312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000" b="1">
                    <a:ea typeface="굴림" pitchFamily="34" charset="-127"/>
                  </a:rPr>
                  <a:t>FPGA 2</a:t>
                </a:r>
              </a:p>
            </p:txBody>
          </p:sp>
        </p:grpSp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3886" y="3168"/>
              <a:ext cx="1343" cy="576"/>
              <a:chOff x="5334044" y="1524000"/>
              <a:chExt cx="1339303" cy="914231"/>
            </a:xfrm>
          </p:grpSpPr>
          <p:sp>
            <p:nvSpPr>
              <p:cNvPr id="4" name="Rectangle 14"/>
              <p:cNvSpPr/>
              <p:nvPr/>
            </p:nvSpPr>
            <p:spPr>
              <a:xfrm>
                <a:off x="5334044" y="1524072"/>
                <a:ext cx="1339303" cy="91415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sz="1050">
                  <a:solidFill>
                    <a:srgbClr val="FFFFFF"/>
                  </a:solidFill>
                  <a:ea typeface="굴림" pitchFamily="34" charset="-127"/>
                </a:endParaRPr>
              </a:p>
            </p:txBody>
          </p:sp>
          <p:sp>
            <p:nvSpPr>
              <p:cNvPr id="7254" name="TextBox 6"/>
              <p:cNvSpPr txBox="1">
                <a:spLocks noChangeArrowheads="1"/>
              </p:cNvSpPr>
              <p:nvPr/>
            </p:nvSpPr>
            <p:spPr bwMode="auto">
              <a:xfrm>
                <a:off x="5335994" y="1524000"/>
                <a:ext cx="1143879" cy="312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000" b="1">
                    <a:ea typeface="굴림" pitchFamily="34" charset="-127"/>
                  </a:rPr>
                  <a:t>FPGA N</a:t>
                </a:r>
              </a:p>
            </p:txBody>
          </p:sp>
        </p:grpSp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3840" y="768"/>
              <a:ext cx="1344" cy="576"/>
              <a:chOff x="5334000" y="1524000"/>
              <a:chExt cx="1339735" cy="914159"/>
            </a:xfrm>
          </p:grpSpPr>
          <p:sp>
            <p:nvSpPr>
              <p:cNvPr id="11" name="Rectangle 14"/>
              <p:cNvSpPr/>
              <p:nvPr/>
            </p:nvSpPr>
            <p:spPr>
              <a:xfrm>
                <a:off x="5334432" y="1524000"/>
                <a:ext cx="1339303" cy="91415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sz="1050">
                  <a:solidFill>
                    <a:srgbClr val="FFFFFF"/>
                  </a:solidFill>
                  <a:ea typeface="굴림" pitchFamily="34" charset="-127"/>
                </a:endParaRPr>
              </a:p>
            </p:txBody>
          </p:sp>
          <p:sp>
            <p:nvSpPr>
              <p:cNvPr id="7252" name="TextBox 6"/>
              <p:cNvSpPr txBox="1">
                <a:spLocks noChangeArrowheads="1"/>
              </p:cNvSpPr>
              <p:nvPr/>
            </p:nvSpPr>
            <p:spPr bwMode="auto">
              <a:xfrm>
                <a:off x="5334000" y="1524000"/>
                <a:ext cx="1143359" cy="312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000" b="1">
                    <a:ea typeface="굴림" pitchFamily="34" charset="-127"/>
                  </a:rPr>
                  <a:t>FPGA 0</a:t>
                </a:r>
              </a:p>
            </p:txBody>
          </p:sp>
        </p:grpSp>
        <p:sp>
          <p:nvSpPr>
            <p:cNvPr id="7176" name="Text Box 60"/>
            <p:cNvSpPr txBox="1">
              <a:spLocks noChangeArrowheads="1"/>
            </p:cNvSpPr>
            <p:nvPr/>
          </p:nvSpPr>
          <p:spPr bwMode="auto">
            <a:xfrm>
              <a:off x="5280" y="1728"/>
              <a:ext cx="52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 dirty="0"/>
                <a:t>Shared Memory Bus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23" y="1200"/>
              <a:ext cx="1920" cy="278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7178" name="TextBox 6"/>
            <p:cNvSpPr txBox="1">
              <a:spLocks noChangeArrowheads="1"/>
            </p:cNvSpPr>
            <p:nvPr/>
          </p:nvSpPr>
          <p:spPr bwMode="auto">
            <a:xfrm>
              <a:off x="923" y="1200"/>
              <a:ext cx="148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>
                  <a:ea typeface="굴림" pitchFamily="34" charset="-127"/>
                </a:rPr>
                <a:t>Rad-Hard Micro-controller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31" y="2880"/>
              <a:ext cx="147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75" y="2880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9" y="2880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63" y="2880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7" y="2880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1" y="2880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67" y="2880"/>
              <a:ext cx="264" cy="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67" y="3119"/>
              <a:ext cx="264" cy="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7" name="TextBox 13"/>
            <p:cNvSpPr txBox="1">
              <a:spLocks noChangeArrowheads="1"/>
            </p:cNvSpPr>
            <p:nvPr/>
          </p:nvSpPr>
          <p:spPr bwMode="auto">
            <a:xfrm>
              <a:off x="1536" y="2688"/>
              <a:ext cx="98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>
                  <a:ea typeface="굴림" pitchFamily="34" charset="-127"/>
                </a:rPr>
                <a:t>Application Queue</a:t>
              </a:r>
              <a:endParaRPr lang="ko-KR" altLang="en-US" sz="1000">
                <a:ea typeface="굴림" pitchFamily="34" charset="-127"/>
              </a:endParaRPr>
            </a:p>
          </p:txBody>
        </p:sp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3936" y="960"/>
              <a:ext cx="846" cy="336"/>
              <a:chOff x="5331866" y="1524000"/>
              <a:chExt cx="1342347" cy="914482"/>
            </a:xfrm>
          </p:grpSpPr>
          <p:sp>
            <p:nvSpPr>
              <p:cNvPr id="14" name="Rectangle 14"/>
              <p:cNvSpPr/>
              <p:nvPr/>
            </p:nvSpPr>
            <p:spPr>
              <a:xfrm>
                <a:off x="5333452" y="1524785"/>
                <a:ext cx="1340761" cy="913697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sz="1050">
                  <a:solidFill>
                    <a:srgbClr val="FFFFFF"/>
                  </a:solidFill>
                  <a:ea typeface="굴림" pitchFamily="34" charset="-127"/>
                </a:endParaRPr>
              </a:p>
            </p:txBody>
          </p:sp>
          <p:sp>
            <p:nvSpPr>
              <p:cNvPr id="7250" name="TextBox 6"/>
              <p:cNvSpPr txBox="1">
                <a:spLocks noChangeArrowheads="1"/>
              </p:cNvSpPr>
              <p:nvPr/>
            </p:nvSpPr>
            <p:spPr bwMode="auto">
              <a:xfrm>
                <a:off x="5331866" y="1524000"/>
                <a:ext cx="1142424" cy="551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000" b="1">
                    <a:ea typeface="굴림" pitchFamily="34" charset="-127"/>
                  </a:rPr>
                  <a:t>PowerPC 0</a:t>
                </a:r>
              </a:p>
            </p:txBody>
          </p:sp>
        </p:grpSp>
        <p:cxnSp>
          <p:nvCxnSpPr>
            <p:cNvPr id="28" name="Straight Arrow Connector 27"/>
            <p:cNvCxnSpPr>
              <a:stCxn id="10" idx="3"/>
              <a:endCxn id="0" idx="1"/>
            </p:cNvCxnSpPr>
            <p:nvPr/>
          </p:nvCxnSpPr>
          <p:spPr>
            <a:xfrm flipV="1">
              <a:off x="2195" y="1128"/>
              <a:ext cx="1736" cy="18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0" idx="1"/>
            </p:cNvCxnSpPr>
            <p:nvPr/>
          </p:nvCxnSpPr>
          <p:spPr>
            <a:xfrm flipV="1">
              <a:off x="2195" y="1752"/>
              <a:ext cx="1736" cy="12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0" idx="3"/>
              <a:endCxn id="0" idx="1"/>
            </p:cNvCxnSpPr>
            <p:nvPr/>
          </p:nvCxnSpPr>
          <p:spPr>
            <a:xfrm flipV="1">
              <a:off x="2195" y="2377"/>
              <a:ext cx="1736" cy="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" idx="3"/>
              <a:endCxn id="15" idx="1"/>
            </p:cNvCxnSpPr>
            <p:nvPr/>
          </p:nvCxnSpPr>
          <p:spPr>
            <a:xfrm>
              <a:off x="2195" y="3000"/>
              <a:ext cx="1736" cy="5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379" y="1632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23" y="1632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67" y="1632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11" y="1632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55" y="1632"/>
              <a:ext cx="144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99" y="1632"/>
              <a:ext cx="147" cy="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243" y="1632"/>
              <a:ext cx="264" cy="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43" y="1871"/>
              <a:ext cx="264" cy="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1" name="TextBox 52"/>
            <p:cNvSpPr txBox="1">
              <a:spLocks noChangeArrowheads="1"/>
            </p:cNvSpPr>
            <p:nvPr/>
          </p:nvSpPr>
          <p:spPr bwMode="auto">
            <a:xfrm>
              <a:off x="1776" y="1440"/>
              <a:ext cx="71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>
                  <a:ea typeface="굴림" pitchFamily="34" charset="-127"/>
                </a:rPr>
                <a:t>Event Queue</a:t>
              </a:r>
              <a:endParaRPr lang="ko-KR" altLang="en-US" sz="1000">
                <a:ea typeface="굴림" pitchFamily="34" charset="-127"/>
              </a:endParaRPr>
            </a:p>
          </p:txBody>
        </p:sp>
        <p:sp>
          <p:nvSpPr>
            <p:cNvPr id="69" name="Dodecagon 68"/>
            <p:cNvSpPr/>
            <p:nvPr/>
          </p:nvSpPr>
          <p:spPr>
            <a:xfrm>
              <a:off x="2267" y="2016"/>
              <a:ext cx="189" cy="189"/>
            </a:xfrm>
            <a:prstGeom prst="dodecagon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050">
                  <a:solidFill>
                    <a:srgbClr val="FFFFFF"/>
                  </a:solidFill>
                  <a:ea typeface="굴림" pitchFamily="34" charset="-127"/>
                </a:rPr>
                <a:t>T</a:t>
              </a:r>
              <a:endParaRPr lang="ko-KR" altLang="en-US" sz="1050">
                <a:solidFill>
                  <a:srgbClr val="FFFFFF"/>
                </a:solidFill>
                <a:ea typeface="굴림" pitchFamily="34" charset="-127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16200000" flipV="1">
              <a:off x="2531" y="1848"/>
              <a:ext cx="192" cy="1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69" idx="1"/>
            </p:cNvCxnSpPr>
            <p:nvPr/>
          </p:nvCxnSpPr>
          <p:spPr>
            <a:xfrm rot="10800000" flipV="1">
              <a:off x="2467" y="2016"/>
              <a:ext cx="240" cy="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5" name="TextBox 84"/>
            <p:cNvSpPr txBox="1">
              <a:spLocks noChangeArrowheads="1"/>
            </p:cNvSpPr>
            <p:nvPr/>
          </p:nvSpPr>
          <p:spPr bwMode="auto">
            <a:xfrm>
              <a:off x="1975" y="2206"/>
              <a:ext cx="86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50">
                  <a:ea typeface="굴림" pitchFamily="34" charset="-127"/>
                </a:rPr>
                <a:t>Timer Interrupt</a:t>
              </a:r>
              <a:endParaRPr lang="ko-KR" altLang="en-US" sz="1050">
                <a:ea typeface="굴림" pitchFamily="34" charset="-127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163" y="1968"/>
              <a:ext cx="864" cy="579"/>
            </a:xfrm>
            <a:prstGeom prst="roundRect">
              <a:avLst/>
            </a:prstGeom>
            <a:solidFill>
              <a:srgbClr val="FFFC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050">
                  <a:solidFill>
                    <a:schemeClr val="tx1"/>
                  </a:solidFill>
                  <a:ea typeface="굴림" pitchFamily="34" charset="-127"/>
                </a:rPr>
                <a:t>Scheduler</a:t>
              </a:r>
              <a:endParaRPr lang="ko-KR" altLang="en-US" sz="1050">
                <a:solidFill>
                  <a:schemeClr val="tx1"/>
                </a:solidFill>
                <a:ea typeface="굴림" pitchFamily="34" charset="-127"/>
              </a:endParaRPr>
            </a:p>
          </p:txBody>
        </p:sp>
        <p:cxnSp>
          <p:nvCxnSpPr>
            <p:cNvPr id="88" name="Elbow Connector 87"/>
            <p:cNvCxnSpPr>
              <a:stCxn id="45" idx="1"/>
              <a:endCxn id="86" idx="1"/>
            </p:cNvCxnSpPr>
            <p:nvPr/>
          </p:nvCxnSpPr>
          <p:spPr>
            <a:xfrm rot="10800000" flipV="1">
              <a:off x="1163" y="1752"/>
              <a:ext cx="216" cy="507"/>
            </a:xfrm>
            <a:prstGeom prst="bentConnector3">
              <a:avLst>
                <a:gd name="adj1" fmla="val 166667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rot="5400000" flipH="1" flipV="1">
              <a:off x="1116" y="2641"/>
              <a:ext cx="336" cy="14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9" name="Line 55"/>
            <p:cNvSpPr>
              <a:spLocks noChangeShapeType="1"/>
            </p:cNvSpPr>
            <p:nvPr/>
          </p:nvSpPr>
          <p:spPr bwMode="auto">
            <a:xfrm>
              <a:off x="5280" y="1152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10" name="Line 56"/>
            <p:cNvSpPr>
              <a:spLocks noChangeShapeType="1"/>
            </p:cNvSpPr>
            <p:nvPr/>
          </p:nvSpPr>
          <p:spPr bwMode="auto">
            <a:xfrm>
              <a:off x="4800" y="115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11" name="Line 57"/>
            <p:cNvSpPr>
              <a:spLocks noChangeShapeType="1"/>
            </p:cNvSpPr>
            <p:nvPr/>
          </p:nvSpPr>
          <p:spPr bwMode="auto">
            <a:xfrm>
              <a:off x="4800" y="177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12" name="Line 58"/>
            <p:cNvSpPr>
              <a:spLocks noChangeShapeType="1"/>
            </p:cNvSpPr>
            <p:nvPr/>
          </p:nvSpPr>
          <p:spPr bwMode="auto">
            <a:xfrm>
              <a:off x="4800" y="240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13" name="Line 59"/>
            <p:cNvSpPr>
              <a:spLocks noChangeShapeType="1"/>
            </p:cNvSpPr>
            <p:nvPr/>
          </p:nvSpPr>
          <p:spPr bwMode="auto">
            <a:xfrm>
              <a:off x="4800" y="355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14" name="Line 61"/>
            <p:cNvSpPr>
              <a:spLocks noChangeShapeType="1"/>
            </p:cNvSpPr>
            <p:nvPr/>
          </p:nvSpPr>
          <p:spPr bwMode="auto">
            <a:xfrm>
              <a:off x="2208" y="91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15" name="Line 62"/>
            <p:cNvSpPr>
              <a:spLocks noChangeShapeType="1"/>
            </p:cNvSpPr>
            <p:nvPr/>
          </p:nvSpPr>
          <p:spPr bwMode="auto">
            <a:xfrm>
              <a:off x="2208" y="1056"/>
              <a:ext cx="5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16" name="Text Box 63"/>
            <p:cNvSpPr txBox="1">
              <a:spLocks noChangeArrowheads="1"/>
            </p:cNvSpPr>
            <p:nvPr/>
          </p:nvSpPr>
          <p:spPr bwMode="auto">
            <a:xfrm>
              <a:off x="2832" y="835"/>
              <a:ext cx="96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Control Packets</a:t>
              </a:r>
            </a:p>
          </p:txBody>
        </p:sp>
        <p:sp>
          <p:nvSpPr>
            <p:cNvPr id="7217" name="Text Box 64"/>
            <p:cNvSpPr txBox="1">
              <a:spLocks noChangeArrowheads="1"/>
            </p:cNvSpPr>
            <p:nvPr/>
          </p:nvSpPr>
          <p:spPr bwMode="auto">
            <a:xfrm>
              <a:off x="2832" y="960"/>
              <a:ext cx="96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Heartbeat Packets</a:t>
              </a:r>
            </a:p>
          </p:txBody>
        </p:sp>
        <p:sp>
          <p:nvSpPr>
            <p:cNvPr id="7218" name="Rectangle 65"/>
            <p:cNvSpPr>
              <a:spLocks noChangeArrowheads="1"/>
            </p:cNvSpPr>
            <p:nvPr/>
          </p:nvSpPr>
          <p:spPr bwMode="auto">
            <a:xfrm>
              <a:off x="971" y="1392"/>
              <a:ext cx="1824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7219" name="Rectangle 66"/>
            <p:cNvSpPr>
              <a:spLocks noChangeArrowheads="1"/>
            </p:cNvSpPr>
            <p:nvPr/>
          </p:nvSpPr>
          <p:spPr bwMode="auto">
            <a:xfrm>
              <a:off x="960" y="3216"/>
              <a:ext cx="18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7220" name="Line 67"/>
            <p:cNvSpPr>
              <a:spLocks noChangeShapeType="1"/>
            </p:cNvSpPr>
            <p:nvPr/>
          </p:nvSpPr>
          <p:spPr bwMode="auto">
            <a:xfrm>
              <a:off x="2784" y="3840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3936" y="1585"/>
              <a:ext cx="846" cy="336"/>
              <a:chOff x="5331866" y="1523876"/>
              <a:chExt cx="1342347" cy="913697"/>
            </a:xfrm>
          </p:grpSpPr>
          <p:sp>
            <p:nvSpPr>
              <p:cNvPr id="16" name="Rectangle 14"/>
              <p:cNvSpPr/>
              <p:nvPr/>
            </p:nvSpPr>
            <p:spPr>
              <a:xfrm>
                <a:off x="5333452" y="1523876"/>
                <a:ext cx="1340761" cy="913697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sz="1050">
                  <a:solidFill>
                    <a:srgbClr val="FFFFFF"/>
                  </a:solidFill>
                  <a:ea typeface="굴림" pitchFamily="34" charset="-127"/>
                </a:endParaRPr>
              </a:p>
            </p:txBody>
          </p:sp>
          <p:sp>
            <p:nvSpPr>
              <p:cNvPr id="7248" name="TextBox 6"/>
              <p:cNvSpPr txBox="1">
                <a:spLocks noChangeArrowheads="1"/>
              </p:cNvSpPr>
              <p:nvPr/>
            </p:nvSpPr>
            <p:spPr bwMode="auto">
              <a:xfrm>
                <a:off x="5331866" y="1523876"/>
                <a:ext cx="1142424" cy="551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000" b="1">
                    <a:ea typeface="굴림" pitchFamily="34" charset="-127"/>
                  </a:rPr>
                  <a:t>PowerPC 1</a:t>
                </a:r>
              </a:p>
            </p:txBody>
          </p:sp>
        </p:grp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3936" y="2206"/>
              <a:ext cx="846" cy="336"/>
              <a:chOff x="5331866" y="1522966"/>
              <a:chExt cx="1342347" cy="916467"/>
            </a:xfrm>
          </p:grpSpPr>
          <p:sp>
            <p:nvSpPr>
              <p:cNvPr id="17" name="Rectangle 14"/>
              <p:cNvSpPr/>
              <p:nvPr/>
            </p:nvSpPr>
            <p:spPr>
              <a:xfrm>
                <a:off x="5333452" y="1522966"/>
                <a:ext cx="1340761" cy="916467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sz="1050">
                  <a:solidFill>
                    <a:srgbClr val="FFFFFF"/>
                  </a:solidFill>
                  <a:ea typeface="굴림" pitchFamily="34" charset="-127"/>
                </a:endParaRPr>
              </a:p>
            </p:txBody>
          </p:sp>
          <p:sp>
            <p:nvSpPr>
              <p:cNvPr id="7246" name="TextBox 6"/>
              <p:cNvSpPr txBox="1">
                <a:spLocks noChangeArrowheads="1"/>
              </p:cNvSpPr>
              <p:nvPr/>
            </p:nvSpPr>
            <p:spPr bwMode="auto">
              <a:xfrm>
                <a:off x="5331866" y="1525690"/>
                <a:ext cx="1142424" cy="55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000" b="1">
                    <a:ea typeface="굴림" pitchFamily="34" charset="-127"/>
                  </a:rPr>
                  <a:t>PowerPC 2</a:t>
                </a:r>
              </a:p>
            </p:txBody>
          </p:sp>
        </p:grpSp>
        <p:grpSp>
          <p:nvGrpSpPr>
            <p:cNvPr id="26" name="Group 16"/>
            <p:cNvGrpSpPr>
              <a:grpSpLocks/>
            </p:cNvGrpSpPr>
            <p:nvPr/>
          </p:nvGrpSpPr>
          <p:grpSpPr bwMode="auto">
            <a:xfrm>
              <a:off x="3936" y="3360"/>
              <a:ext cx="846" cy="336"/>
              <a:chOff x="5331866" y="1524000"/>
              <a:chExt cx="1342347" cy="91460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333452" y="1524910"/>
                <a:ext cx="1340761" cy="913697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sz="1050">
                  <a:solidFill>
                    <a:srgbClr val="FFFFFF"/>
                  </a:solidFill>
                  <a:ea typeface="굴림" pitchFamily="34" charset="-127"/>
                </a:endParaRPr>
              </a:p>
            </p:txBody>
          </p:sp>
          <p:sp>
            <p:nvSpPr>
              <p:cNvPr id="7244" name="TextBox 6"/>
              <p:cNvSpPr txBox="1">
                <a:spLocks noChangeArrowheads="1"/>
              </p:cNvSpPr>
              <p:nvPr/>
            </p:nvSpPr>
            <p:spPr bwMode="auto">
              <a:xfrm>
                <a:off x="5331866" y="1524000"/>
                <a:ext cx="1142424" cy="535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000" b="1">
                    <a:ea typeface="굴림" pitchFamily="34" charset="-127"/>
                  </a:rPr>
                  <a:t>PowerPC N</a:t>
                </a:r>
              </a:p>
            </p:txBody>
          </p:sp>
        </p:grpSp>
        <p:sp>
          <p:nvSpPr>
            <p:cNvPr id="7224" name="TextBox 52"/>
            <p:cNvSpPr txBox="1">
              <a:spLocks noChangeArrowheads="1"/>
            </p:cNvSpPr>
            <p:nvPr/>
          </p:nvSpPr>
          <p:spPr bwMode="auto">
            <a:xfrm>
              <a:off x="1008" y="1440"/>
              <a:ext cx="91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ea typeface="굴림" pitchFamily="34" charset="-127"/>
                </a:rPr>
                <a:t>Task Scheduler</a:t>
              </a:r>
              <a:endParaRPr lang="ko-KR" altLang="en-US" sz="1000" b="1">
                <a:ea typeface="굴림" pitchFamily="34" charset="-127"/>
              </a:endParaRPr>
            </a:p>
          </p:txBody>
        </p:sp>
        <p:sp>
          <p:nvSpPr>
            <p:cNvPr id="7225" name="TextBox 52"/>
            <p:cNvSpPr txBox="1">
              <a:spLocks noChangeArrowheads="1"/>
            </p:cNvSpPr>
            <p:nvPr/>
          </p:nvSpPr>
          <p:spPr bwMode="auto">
            <a:xfrm>
              <a:off x="1008" y="3264"/>
              <a:ext cx="8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ea typeface="굴림" pitchFamily="34" charset="-127"/>
                </a:rPr>
                <a:t>Memory Guard</a:t>
              </a:r>
              <a:endParaRPr lang="ko-KR" altLang="en-US" sz="1000" b="1">
                <a:ea typeface="굴림" pitchFamily="34" charset="-127"/>
              </a:endParaRPr>
            </a:p>
          </p:txBody>
        </p:sp>
        <p:sp>
          <p:nvSpPr>
            <p:cNvPr id="7226" name="Line 79"/>
            <p:cNvSpPr>
              <a:spLocks noChangeShapeType="1"/>
            </p:cNvSpPr>
            <p:nvPr/>
          </p:nvSpPr>
          <p:spPr bwMode="auto">
            <a:xfrm>
              <a:off x="432" y="355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27" name="Text Box 80"/>
            <p:cNvSpPr txBox="1">
              <a:spLocks noChangeArrowheads="1"/>
            </p:cNvSpPr>
            <p:nvPr/>
          </p:nvSpPr>
          <p:spPr bwMode="auto">
            <a:xfrm>
              <a:off x="192" y="3120"/>
              <a:ext cx="57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1" dirty="0"/>
                <a:t>To Flight Recorder</a:t>
              </a:r>
            </a:p>
          </p:txBody>
        </p:sp>
        <p:grpSp>
          <p:nvGrpSpPr>
            <p:cNvPr id="27" name="Group 86"/>
            <p:cNvGrpSpPr>
              <a:grpSpLocks/>
            </p:cNvGrpSpPr>
            <p:nvPr/>
          </p:nvGrpSpPr>
          <p:grpSpPr bwMode="auto">
            <a:xfrm>
              <a:off x="1920" y="3504"/>
              <a:ext cx="432" cy="240"/>
              <a:chOff x="1872" y="3600"/>
              <a:chExt cx="432" cy="240"/>
            </a:xfrm>
          </p:grpSpPr>
          <p:sp>
            <p:nvSpPr>
              <p:cNvPr id="7238" name="Rectangle 81"/>
              <p:cNvSpPr>
                <a:spLocks noChangeArrowheads="1"/>
              </p:cNvSpPr>
              <p:nvPr/>
            </p:nvSpPr>
            <p:spPr bwMode="auto">
              <a:xfrm>
                <a:off x="1872" y="3600"/>
                <a:ext cx="43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7239" name="Line 82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7240" name="Line 83"/>
              <p:cNvSpPr>
                <a:spLocks noChangeShapeType="1"/>
              </p:cNvSpPr>
              <p:nvPr/>
            </p:nvSpPr>
            <p:spPr bwMode="auto">
              <a:xfrm>
                <a:off x="1872" y="3696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7241" name="Line 84"/>
              <p:cNvSpPr>
                <a:spLocks noChangeShapeType="1"/>
              </p:cNvSpPr>
              <p:nvPr/>
            </p:nvSpPr>
            <p:spPr bwMode="auto">
              <a:xfrm>
                <a:off x="1872" y="374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7242" name="Line 85"/>
              <p:cNvSpPr>
                <a:spLocks noChangeShapeType="1"/>
              </p:cNvSpPr>
              <p:nvPr/>
            </p:nvSpPr>
            <p:spPr bwMode="auto">
              <a:xfrm>
                <a:off x="1872" y="379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7229" name="Text Box 87"/>
            <p:cNvSpPr txBox="1">
              <a:spLocks noChangeArrowheads="1"/>
            </p:cNvSpPr>
            <p:nvPr/>
          </p:nvSpPr>
          <p:spPr bwMode="auto">
            <a:xfrm>
              <a:off x="1200" y="3552"/>
              <a:ext cx="672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Access Table</a:t>
              </a:r>
            </a:p>
          </p:txBody>
        </p:sp>
        <p:sp>
          <p:nvSpPr>
            <p:cNvPr id="7230" name="Line 88"/>
            <p:cNvSpPr>
              <a:spLocks noChangeShapeType="1"/>
            </p:cNvSpPr>
            <p:nvPr/>
          </p:nvSpPr>
          <p:spPr bwMode="auto">
            <a:xfrm>
              <a:off x="2112" y="31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31" name="Line 89"/>
            <p:cNvSpPr>
              <a:spLocks noChangeShapeType="1"/>
            </p:cNvSpPr>
            <p:nvPr/>
          </p:nvSpPr>
          <p:spPr bwMode="auto">
            <a:xfrm>
              <a:off x="2592" y="2160"/>
              <a:ext cx="0" cy="1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32" name="Line 90"/>
            <p:cNvSpPr>
              <a:spLocks noChangeShapeType="1"/>
            </p:cNvSpPr>
            <p:nvPr/>
          </p:nvSpPr>
          <p:spPr bwMode="auto">
            <a:xfrm>
              <a:off x="2352" y="3600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33" name="Text Box 92"/>
            <p:cNvSpPr txBox="1">
              <a:spLocks noChangeArrowheads="1"/>
            </p:cNvSpPr>
            <p:nvPr/>
          </p:nvSpPr>
          <p:spPr bwMode="auto">
            <a:xfrm>
              <a:off x="4272" y="2592"/>
              <a:ext cx="24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050"/>
                <a:t>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050"/>
                <a:t>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050"/>
                <a:t> </a:t>
              </a:r>
            </a:p>
          </p:txBody>
        </p:sp>
        <p:sp>
          <p:nvSpPr>
            <p:cNvPr id="7234" name="Line 106"/>
            <p:cNvSpPr>
              <a:spLocks noChangeShapeType="1"/>
            </p:cNvSpPr>
            <p:nvPr/>
          </p:nvSpPr>
          <p:spPr bwMode="auto">
            <a:xfrm flipV="1">
              <a:off x="2352" y="1152"/>
              <a:ext cx="1584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35" name="Line 107"/>
            <p:cNvSpPr>
              <a:spLocks noChangeShapeType="1"/>
            </p:cNvSpPr>
            <p:nvPr/>
          </p:nvSpPr>
          <p:spPr bwMode="auto">
            <a:xfrm>
              <a:off x="2400" y="1776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36" name="Line 108"/>
            <p:cNvSpPr>
              <a:spLocks noChangeShapeType="1"/>
            </p:cNvSpPr>
            <p:nvPr/>
          </p:nvSpPr>
          <p:spPr bwMode="auto">
            <a:xfrm>
              <a:off x="2496" y="1824"/>
              <a:ext cx="144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37" name="Line 109"/>
            <p:cNvSpPr>
              <a:spLocks noChangeShapeType="1"/>
            </p:cNvSpPr>
            <p:nvPr/>
          </p:nvSpPr>
          <p:spPr bwMode="auto">
            <a:xfrm>
              <a:off x="2496" y="1872"/>
              <a:ext cx="1440" cy="16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91" name="Content Placeholder 6"/>
          <p:cNvSpPr>
            <a:spLocks noGrp="1"/>
          </p:cNvSpPr>
          <p:nvPr>
            <p:ph idx="1"/>
          </p:nvPr>
        </p:nvSpPr>
        <p:spPr>
          <a:xfrm>
            <a:off x="-152400" y="1600200"/>
            <a:ext cx="3429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Implement SIMD model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err="1" smtClean="0"/>
              <a:t>RadHard</a:t>
            </a:r>
            <a:r>
              <a:rPr lang="en-US" sz="1800" dirty="0" smtClean="0"/>
              <a:t> controller performs data scheduling and error handling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Control packets from </a:t>
            </a:r>
            <a:r>
              <a:rPr lang="en-US" sz="1600" dirty="0" err="1" smtClean="0"/>
              <a:t>RadHard</a:t>
            </a:r>
            <a:r>
              <a:rPr lang="en-US" sz="1600" dirty="0" smtClean="0"/>
              <a:t> controller to PowerPCs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Performs traditional </a:t>
            </a:r>
            <a:r>
              <a:rPr lang="en-US" sz="1600" dirty="0" err="1" smtClean="0"/>
              <a:t>bitstream</a:t>
            </a:r>
            <a:r>
              <a:rPr lang="en-US" sz="1600" dirty="0" smtClean="0"/>
              <a:t> scrubbing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PowerPC node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Performs health status monitoring (BIST)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Sends health diagnosis packet ‘heartbeats’ to </a:t>
            </a:r>
            <a:r>
              <a:rPr lang="en-US" sz="1600" dirty="0" err="1" smtClean="0"/>
              <a:t>RadHard</a:t>
            </a:r>
            <a:r>
              <a:rPr lang="en-US" sz="1600" dirty="0" smtClean="0"/>
              <a:t> controller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09600" y="1371600"/>
            <a:ext cx="3886200" cy="2362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53000" y="1371600"/>
            <a:ext cx="4038600" cy="2362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SIMD: No Errors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A370B1-9914-44CB-B2E4-CAF286E99161}" type="slidenum">
              <a:rPr lang="en-US" altLang="ko-KR"/>
              <a:pPr/>
              <a:t>16</a:t>
            </a:fld>
            <a:endParaRPr lang="en-US" altLang="ko-KR" sz="1400" b="0"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750" y="1524000"/>
            <a:ext cx="133985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657600" y="3730625"/>
            <a:ext cx="958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pitchFamily="34" charset="-127"/>
              </a:rPr>
              <a:t>Virtex4</a:t>
            </a:r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3886200" y="5307013"/>
            <a:ext cx="1752600" cy="116998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pitchFamily="34" charset="-127"/>
              </a:rPr>
              <a:t>Packet Scheduling</a:t>
            </a:r>
          </a:p>
          <a:p>
            <a:pPr algn="ctr"/>
            <a:r>
              <a:rPr lang="en-US" altLang="ko-KR">
                <a:ea typeface="굴림" pitchFamily="34" charset="-127"/>
              </a:rPr>
              <a:t>Heartbeat Monitoring</a:t>
            </a:r>
          </a:p>
          <a:p>
            <a:pPr algn="ctr"/>
            <a:r>
              <a:rPr lang="en-US" altLang="ko-KR">
                <a:ea typeface="굴림" pitchFamily="34" charset="-127"/>
              </a:rPr>
              <a:t>Reboot / Scrub control</a:t>
            </a:r>
          </a:p>
        </p:txBody>
      </p:sp>
      <p:sp>
        <p:nvSpPr>
          <p:cNvPr id="17417" name="TextBox 22"/>
          <p:cNvSpPr txBox="1">
            <a:spLocks noChangeArrowheads="1"/>
          </p:cNvSpPr>
          <p:nvPr/>
        </p:nvSpPr>
        <p:spPr bwMode="auto">
          <a:xfrm>
            <a:off x="3962400" y="64770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Radhard PIC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71800" y="1524000"/>
            <a:ext cx="133985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15200" y="1524000"/>
            <a:ext cx="133985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0" y="1524000"/>
            <a:ext cx="133985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7421" name="TextBox 6"/>
          <p:cNvSpPr txBox="1">
            <a:spLocks noChangeArrowheads="1"/>
          </p:cNvSpPr>
          <p:nvPr/>
        </p:nvSpPr>
        <p:spPr bwMode="auto">
          <a:xfrm>
            <a:off x="8001000" y="3730625"/>
            <a:ext cx="958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pitchFamily="34" charset="-127"/>
              </a:rPr>
              <a:t>Virtex4</a:t>
            </a:r>
          </a:p>
        </p:txBody>
      </p:sp>
      <p:sp>
        <p:nvSpPr>
          <p:cNvPr id="17422" name="TextBox 6"/>
          <p:cNvSpPr txBox="1">
            <a:spLocks noChangeArrowheads="1"/>
          </p:cNvSpPr>
          <p:nvPr/>
        </p:nvSpPr>
        <p:spPr bwMode="auto">
          <a:xfrm>
            <a:off x="762000" y="15240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ea typeface="굴림" pitchFamily="34" charset="-127"/>
              </a:rPr>
              <a:t>PowerPC</a:t>
            </a:r>
          </a:p>
        </p:txBody>
      </p:sp>
      <p:sp>
        <p:nvSpPr>
          <p:cNvPr id="17423" name="TextBox 6"/>
          <p:cNvSpPr txBox="1">
            <a:spLocks noChangeArrowheads="1"/>
          </p:cNvSpPr>
          <p:nvPr/>
        </p:nvSpPr>
        <p:spPr bwMode="auto">
          <a:xfrm>
            <a:off x="2895600" y="15240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ea typeface="굴림" pitchFamily="34" charset="-127"/>
              </a:rPr>
              <a:t>PowerPC</a:t>
            </a:r>
          </a:p>
        </p:txBody>
      </p:sp>
      <p:sp>
        <p:nvSpPr>
          <p:cNvPr id="17424" name="TextBox 6"/>
          <p:cNvSpPr txBox="1">
            <a:spLocks noChangeArrowheads="1"/>
          </p:cNvSpPr>
          <p:nvPr/>
        </p:nvSpPr>
        <p:spPr bwMode="auto">
          <a:xfrm>
            <a:off x="5334000" y="15240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ea typeface="굴림" pitchFamily="34" charset="-127"/>
              </a:rPr>
              <a:t>PowerPC</a:t>
            </a:r>
          </a:p>
        </p:txBody>
      </p:sp>
      <p:sp>
        <p:nvSpPr>
          <p:cNvPr id="17425" name="TextBox 6"/>
          <p:cNvSpPr txBox="1">
            <a:spLocks noChangeArrowheads="1"/>
          </p:cNvSpPr>
          <p:nvPr/>
        </p:nvSpPr>
        <p:spPr bwMode="auto">
          <a:xfrm>
            <a:off x="7270750" y="15240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ea typeface="굴림" pitchFamily="34" charset="-127"/>
              </a:rPr>
              <a:t>PowerPC</a:t>
            </a:r>
          </a:p>
        </p:txBody>
      </p:sp>
      <p:cxnSp>
        <p:nvCxnSpPr>
          <p:cNvPr id="51" name="Straight Connector 50"/>
          <p:cNvCxnSpPr>
            <a:stCxn id="33" idx="0"/>
            <a:endCxn id="33" idx="2"/>
          </p:cNvCxnSpPr>
          <p:nvPr/>
        </p:nvCxnSpPr>
        <p:spPr>
          <a:xfrm rot="16200000" flipH="1">
            <a:off x="1371601" y="2552700"/>
            <a:ext cx="2362200" cy="3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5830094" y="2551906"/>
            <a:ext cx="2362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428" name="TextBox 52"/>
          <p:cNvSpPr txBox="1">
            <a:spLocks noChangeArrowheads="1"/>
          </p:cNvSpPr>
          <p:nvPr/>
        </p:nvSpPr>
        <p:spPr bwMode="auto">
          <a:xfrm>
            <a:off x="1143000" y="2590800"/>
            <a:ext cx="12192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CLB-based Accelerator</a:t>
            </a:r>
          </a:p>
        </p:txBody>
      </p:sp>
      <p:sp>
        <p:nvSpPr>
          <p:cNvPr id="17429" name="TextBox 53"/>
          <p:cNvSpPr txBox="1">
            <a:spLocks noChangeArrowheads="1"/>
          </p:cNvSpPr>
          <p:nvPr/>
        </p:nvSpPr>
        <p:spPr bwMode="auto">
          <a:xfrm>
            <a:off x="3124200" y="2590800"/>
            <a:ext cx="12192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CLB-based Accelerator</a:t>
            </a:r>
          </a:p>
        </p:txBody>
      </p:sp>
      <p:sp>
        <p:nvSpPr>
          <p:cNvPr id="17430" name="TextBox 54"/>
          <p:cNvSpPr txBox="1">
            <a:spLocks noChangeArrowheads="1"/>
          </p:cNvSpPr>
          <p:nvPr/>
        </p:nvSpPr>
        <p:spPr bwMode="auto">
          <a:xfrm>
            <a:off x="5638800" y="2590800"/>
            <a:ext cx="12192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CLB-based Accelerator</a:t>
            </a:r>
          </a:p>
        </p:txBody>
      </p:sp>
      <p:sp>
        <p:nvSpPr>
          <p:cNvPr id="17431" name="TextBox 55"/>
          <p:cNvSpPr txBox="1">
            <a:spLocks noChangeArrowheads="1"/>
          </p:cNvSpPr>
          <p:nvPr/>
        </p:nvSpPr>
        <p:spPr bwMode="auto">
          <a:xfrm>
            <a:off x="7620000" y="2590800"/>
            <a:ext cx="12192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CLB-based Accelerator</a:t>
            </a:r>
          </a:p>
        </p:txBody>
      </p:sp>
      <p:sp>
        <p:nvSpPr>
          <p:cNvPr id="17432" name="TextBox 56"/>
          <p:cNvSpPr txBox="1">
            <a:spLocks noChangeArrowheads="1"/>
          </p:cNvSpPr>
          <p:nvPr/>
        </p:nvSpPr>
        <p:spPr bwMode="auto">
          <a:xfrm>
            <a:off x="2209800" y="3810000"/>
            <a:ext cx="121920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ea typeface="굴림" pitchFamily="34" charset="-127"/>
              </a:rPr>
              <a:t>SAR Frame 2</a:t>
            </a:r>
          </a:p>
        </p:txBody>
      </p:sp>
      <p:sp>
        <p:nvSpPr>
          <p:cNvPr id="17433" name="Rectangle 57"/>
          <p:cNvSpPr>
            <a:spLocks noChangeArrowheads="1"/>
          </p:cNvSpPr>
          <p:nvPr/>
        </p:nvSpPr>
        <p:spPr bwMode="auto">
          <a:xfrm>
            <a:off x="304800" y="3810000"/>
            <a:ext cx="117475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00"/>
                </a:solidFill>
                <a:ea typeface="굴림" pitchFamily="34" charset="-127"/>
              </a:rPr>
              <a:t>SAR Frame 1</a:t>
            </a:r>
          </a:p>
        </p:txBody>
      </p:sp>
      <p:sp>
        <p:nvSpPr>
          <p:cNvPr id="17434" name="TextBox 58"/>
          <p:cNvSpPr txBox="1">
            <a:spLocks noChangeArrowheads="1"/>
          </p:cNvSpPr>
          <p:nvPr/>
        </p:nvSpPr>
        <p:spPr bwMode="auto">
          <a:xfrm>
            <a:off x="6629400" y="3810000"/>
            <a:ext cx="121920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>
                <a:ea typeface="굴림" pitchFamily="34" charset="-127"/>
              </a:rPr>
              <a:t>SAR Frame 4</a:t>
            </a:r>
          </a:p>
        </p:txBody>
      </p:sp>
      <p:sp>
        <p:nvSpPr>
          <p:cNvPr id="17435" name="TextBox 59"/>
          <p:cNvSpPr txBox="1">
            <a:spLocks noChangeArrowheads="1"/>
          </p:cNvSpPr>
          <p:nvPr/>
        </p:nvSpPr>
        <p:spPr bwMode="auto">
          <a:xfrm>
            <a:off x="4724400" y="3886200"/>
            <a:ext cx="121920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ea typeface="굴림" pitchFamily="34" charset="-127"/>
              </a:rPr>
              <a:t>SAR Frame 3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600200" y="4495800"/>
            <a:ext cx="63087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1219994" y="4115594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7544594" y="4114006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5639594" y="4114006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124994" y="4114006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4420394" y="4876006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42" name="TextBox 70"/>
          <p:cNvSpPr txBox="1">
            <a:spLocks noChangeArrowheads="1"/>
          </p:cNvSpPr>
          <p:nvPr/>
        </p:nvSpPr>
        <p:spPr bwMode="auto">
          <a:xfrm>
            <a:off x="304800" y="5257800"/>
            <a:ext cx="2895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Utilization approaches 100%</a:t>
            </a:r>
          </a:p>
          <a:p>
            <a:r>
              <a:rPr lang="en-US" altLang="ko-KR">
                <a:ea typeface="굴림" pitchFamily="34" charset="-127"/>
              </a:rPr>
              <a:t>-Slightly less due to checking overheads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SIMD: Failure Mode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ko-KR" smtClean="0">
              <a:ea typeface="굴림" pitchFamily="34" charset="-127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64C26C-1C53-4F62-B30C-754615433812}" type="slidenum">
              <a:rPr lang="en-US" altLang="ko-KR"/>
              <a:pPr/>
              <a:t>17</a:t>
            </a:fld>
            <a:endParaRPr lang="en-US" altLang="ko-KR" sz="1400" b="0"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3886200" cy="2362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371600"/>
            <a:ext cx="4038600" cy="2362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8439" name="Slide Number Placeholder 3"/>
          <p:cNvSpPr txBox="1">
            <a:spLocks/>
          </p:cNvSpPr>
          <p:nvPr/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4BE5914-B5B5-473D-929C-73DC065F84EE}" type="slidenum">
              <a:rPr lang="en-US" altLang="ko-KR" sz="1200" b="1">
                <a:ea typeface="굴림" pitchFamily="34" charset="-127"/>
              </a:rPr>
              <a:pPr algn="r" eaLnBrk="0" hangingPunct="0"/>
              <a:t>17</a:t>
            </a:fld>
            <a:endParaRPr lang="en-US" altLang="ko-KR">
              <a:latin typeface="Times" pitchFamily="18" charset="0"/>
              <a:ea typeface="굴림" pitchFamily="34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750" y="1524000"/>
            <a:ext cx="133985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3657600" y="3730625"/>
            <a:ext cx="958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pitchFamily="34" charset="-127"/>
              </a:rPr>
              <a:t>Virtex4</a:t>
            </a:r>
          </a:p>
        </p:txBody>
      </p:sp>
      <p:sp>
        <p:nvSpPr>
          <p:cNvPr id="18442" name="TextBox 6"/>
          <p:cNvSpPr txBox="1">
            <a:spLocks noChangeArrowheads="1"/>
          </p:cNvSpPr>
          <p:nvPr/>
        </p:nvSpPr>
        <p:spPr bwMode="auto">
          <a:xfrm>
            <a:off x="3886200" y="5307013"/>
            <a:ext cx="1752600" cy="116998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pitchFamily="34" charset="-127"/>
              </a:rPr>
              <a:t>Packet Scheduling</a:t>
            </a:r>
          </a:p>
          <a:p>
            <a:pPr algn="ctr"/>
            <a:r>
              <a:rPr lang="en-US" altLang="ko-KR">
                <a:ea typeface="굴림" pitchFamily="34" charset="-127"/>
              </a:rPr>
              <a:t>Heartbeat Monitoring</a:t>
            </a:r>
          </a:p>
          <a:p>
            <a:pPr algn="ctr"/>
            <a:r>
              <a:rPr lang="en-US" altLang="ko-KR">
                <a:ea typeface="굴림" pitchFamily="34" charset="-127"/>
              </a:rPr>
              <a:t>Reboot / Scrub control</a:t>
            </a:r>
          </a:p>
        </p:txBody>
      </p:sp>
      <p:sp>
        <p:nvSpPr>
          <p:cNvPr id="18443" name="TextBox 22"/>
          <p:cNvSpPr txBox="1">
            <a:spLocks noChangeArrowheads="1"/>
          </p:cNvSpPr>
          <p:nvPr/>
        </p:nvSpPr>
        <p:spPr bwMode="auto">
          <a:xfrm>
            <a:off x="3962400" y="64770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Radhard PIC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1800" y="1524000"/>
            <a:ext cx="133985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5200" y="1524000"/>
            <a:ext cx="133985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524000"/>
            <a:ext cx="133985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8447" name="TextBox 6"/>
          <p:cNvSpPr txBox="1">
            <a:spLocks noChangeArrowheads="1"/>
          </p:cNvSpPr>
          <p:nvPr/>
        </p:nvSpPr>
        <p:spPr bwMode="auto">
          <a:xfrm>
            <a:off x="8001000" y="3730625"/>
            <a:ext cx="958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pitchFamily="34" charset="-127"/>
              </a:rPr>
              <a:t>Virtex4</a:t>
            </a:r>
          </a:p>
        </p:txBody>
      </p:sp>
      <p:sp>
        <p:nvSpPr>
          <p:cNvPr id="18448" name="TextBox 6"/>
          <p:cNvSpPr txBox="1">
            <a:spLocks noChangeArrowheads="1"/>
          </p:cNvSpPr>
          <p:nvPr/>
        </p:nvSpPr>
        <p:spPr bwMode="auto">
          <a:xfrm>
            <a:off x="762000" y="15240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ea typeface="굴림" pitchFamily="34" charset="-127"/>
              </a:rPr>
              <a:t>PowerPC</a:t>
            </a:r>
          </a:p>
        </p:txBody>
      </p:sp>
      <p:sp>
        <p:nvSpPr>
          <p:cNvPr id="18449" name="TextBox 6"/>
          <p:cNvSpPr txBox="1">
            <a:spLocks noChangeArrowheads="1"/>
          </p:cNvSpPr>
          <p:nvPr/>
        </p:nvSpPr>
        <p:spPr bwMode="auto">
          <a:xfrm>
            <a:off x="2895600" y="15240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ea typeface="굴림" pitchFamily="34" charset="-127"/>
              </a:rPr>
              <a:t>PowerPC</a:t>
            </a:r>
          </a:p>
        </p:txBody>
      </p:sp>
      <p:sp>
        <p:nvSpPr>
          <p:cNvPr id="18450" name="TextBox 6"/>
          <p:cNvSpPr txBox="1">
            <a:spLocks noChangeArrowheads="1"/>
          </p:cNvSpPr>
          <p:nvPr/>
        </p:nvSpPr>
        <p:spPr bwMode="auto">
          <a:xfrm>
            <a:off x="5334000" y="15240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ea typeface="굴림" pitchFamily="34" charset="-127"/>
              </a:rPr>
              <a:t>PowerPC</a:t>
            </a:r>
          </a:p>
        </p:txBody>
      </p:sp>
      <p:sp>
        <p:nvSpPr>
          <p:cNvPr id="18451" name="TextBox 6"/>
          <p:cNvSpPr txBox="1">
            <a:spLocks noChangeArrowheads="1"/>
          </p:cNvSpPr>
          <p:nvPr/>
        </p:nvSpPr>
        <p:spPr bwMode="auto">
          <a:xfrm>
            <a:off x="7270750" y="15240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ea typeface="굴림" pitchFamily="34" charset="-127"/>
              </a:rPr>
              <a:t>PowerPC</a:t>
            </a:r>
          </a:p>
        </p:txBody>
      </p:sp>
      <p:cxnSp>
        <p:nvCxnSpPr>
          <p:cNvPr id="20" name="Straight Connector 19"/>
          <p:cNvCxnSpPr>
            <a:stCxn id="5" idx="0"/>
            <a:endCxn id="5" idx="2"/>
          </p:cNvCxnSpPr>
          <p:nvPr/>
        </p:nvCxnSpPr>
        <p:spPr>
          <a:xfrm rot="16200000" flipH="1">
            <a:off x="1371601" y="2552700"/>
            <a:ext cx="2362200" cy="3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830094" y="2551906"/>
            <a:ext cx="2362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454" name="TextBox 21"/>
          <p:cNvSpPr txBox="1">
            <a:spLocks noChangeArrowheads="1"/>
          </p:cNvSpPr>
          <p:nvPr/>
        </p:nvSpPr>
        <p:spPr bwMode="auto">
          <a:xfrm>
            <a:off x="1143000" y="2590800"/>
            <a:ext cx="12192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CLB-based Accelerator</a:t>
            </a:r>
          </a:p>
        </p:txBody>
      </p:sp>
      <p:sp>
        <p:nvSpPr>
          <p:cNvPr id="18455" name="TextBox 22"/>
          <p:cNvSpPr txBox="1">
            <a:spLocks noChangeArrowheads="1"/>
          </p:cNvSpPr>
          <p:nvPr/>
        </p:nvSpPr>
        <p:spPr bwMode="auto">
          <a:xfrm>
            <a:off x="3124200" y="2590800"/>
            <a:ext cx="12192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CLB-based Accelerator</a:t>
            </a:r>
          </a:p>
        </p:txBody>
      </p:sp>
      <p:sp>
        <p:nvSpPr>
          <p:cNvPr id="18456" name="TextBox 23"/>
          <p:cNvSpPr txBox="1">
            <a:spLocks noChangeArrowheads="1"/>
          </p:cNvSpPr>
          <p:nvPr/>
        </p:nvSpPr>
        <p:spPr bwMode="auto">
          <a:xfrm>
            <a:off x="5638800" y="2590800"/>
            <a:ext cx="12192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CLB-based Accelerator</a:t>
            </a:r>
          </a:p>
        </p:txBody>
      </p:sp>
      <p:sp>
        <p:nvSpPr>
          <p:cNvPr id="18457" name="TextBox 24"/>
          <p:cNvSpPr txBox="1">
            <a:spLocks noChangeArrowheads="1"/>
          </p:cNvSpPr>
          <p:nvPr/>
        </p:nvSpPr>
        <p:spPr bwMode="auto">
          <a:xfrm>
            <a:off x="7620000" y="2590800"/>
            <a:ext cx="12192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34" charset="-127"/>
              </a:rPr>
              <a:t>CLB-based Accelerator</a:t>
            </a:r>
          </a:p>
        </p:txBody>
      </p:sp>
      <p:sp>
        <p:nvSpPr>
          <p:cNvPr id="18458" name="TextBox 25"/>
          <p:cNvSpPr txBox="1">
            <a:spLocks noChangeArrowheads="1"/>
          </p:cNvSpPr>
          <p:nvPr/>
        </p:nvSpPr>
        <p:spPr bwMode="auto">
          <a:xfrm>
            <a:off x="2667000" y="3276600"/>
            <a:ext cx="121920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ea typeface="굴림" pitchFamily="34" charset="-127"/>
              </a:rPr>
              <a:t>SAR Frame 2</a:t>
            </a:r>
          </a:p>
        </p:txBody>
      </p:sp>
      <p:sp>
        <p:nvSpPr>
          <p:cNvPr id="18459" name="Rectangle 26"/>
          <p:cNvSpPr>
            <a:spLocks noChangeArrowheads="1"/>
          </p:cNvSpPr>
          <p:nvPr/>
        </p:nvSpPr>
        <p:spPr bwMode="auto">
          <a:xfrm>
            <a:off x="838200" y="3276600"/>
            <a:ext cx="117475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00"/>
                </a:solidFill>
                <a:ea typeface="굴림" pitchFamily="34" charset="-127"/>
              </a:rPr>
              <a:t>SAR Frame 1</a:t>
            </a:r>
          </a:p>
        </p:txBody>
      </p:sp>
      <p:sp>
        <p:nvSpPr>
          <p:cNvPr id="18460" name="TextBox 27"/>
          <p:cNvSpPr txBox="1">
            <a:spLocks noChangeArrowheads="1"/>
          </p:cNvSpPr>
          <p:nvPr/>
        </p:nvSpPr>
        <p:spPr bwMode="auto">
          <a:xfrm>
            <a:off x="7086600" y="3381375"/>
            <a:ext cx="121920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ea typeface="굴림" pitchFamily="34" charset="-127"/>
              </a:rPr>
              <a:t>SAR Frame 4</a:t>
            </a:r>
          </a:p>
        </p:txBody>
      </p:sp>
      <p:sp>
        <p:nvSpPr>
          <p:cNvPr id="18461" name="TextBox 28"/>
          <p:cNvSpPr txBox="1">
            <a:spLocks noChangeArrowheads="1"/>
          </p:cNvSpPr>
          <p:nvPr/>
        </p:nvSpPr>
        <p:spPr bwMode="auto">
          <a:xfrm>
            <a:off x="5029200" y="3352800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ea typeface="굴림" pitchFamily="34" charset="-127"/>
              </a:rPr>
              <a:t>SAR Frame 3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600200" y="4495800"/>
            <a:ext cx="63087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1219994" y="4115594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7544594" y="4114006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5639594" y="4114006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24994" y="4114006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4420394" y="4876006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68" name="TextBox 35"/>
          <p:cNvSpPr txBox="1">
            <a:spLocks noChangeArrowheads="1"/>
          </p:cNvSpPr>
          <p:nvPr/>
        </p:nvSpPr>
        <p:spPr bwMode="auto">
          <a:xfrm>
            <a:off x="609600" y="5029200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>
                <a:ea typeface="굴림" pitchFamily="34" charset="-127"/>
              </a:rPr>
              <a:t>If a node fails, PIC scheduler sends frame data to next available processor</a:t>
            </a:r>
          </a:p>
        </p:txBody>
      </p:sp>
      <p:sp>
        <p:nvSpPr>
          <p:cNvPr id="18469" name="TextBox 36"/>
          <p:cNvSpPr txBox="1">
            <a:spLocks noChangeArrowheads="1"/>
          </p:cNvSpPr>
          <p:nvPr/>
        </p:nvSpPr>
        <p:spPr bwMode="auto">
          <a:xfrm>
            <a:off x="1143000" y="3886200"/>
            <a:ext cx="121920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ea typeface="굴림" pitchFamily="34" charset="-127"/>
              </a:rPr>
              <a:t>SAR Frame 3</a:t>
            </a:r>
          </a:p>
        </p:txBody>
      </p:sp>
      <p:cxnSp>
        <p:nvCxnSpPr>
          <p:cNvPr id="39" name="Straight Connector 38"/>
          <p:cNvCxnSpPr>
            <a:stCxn id="6" idx="0"/>
          </p:cNvCxnSpPr>
          <p:nvPr/>
        </p:nvCxnSpPr>
        <p:spPr>
          <a:xfrm rot="16200000" flipH="1" flipV="1">
            <a:off x="4781550" y="1543050"/>
            <a:ext cx="2362200" cy="2019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6" idx="2"/>
          </p:cNvCxnSpPr>
          <p:nvPr/>
        </p:nvCxnSpPr>
        <p:spPr>
          <a:xfrm rot="16200000" flipH="1">
            <a:off x="4781550" y="1543050"/>
            <a:ext cx="2362200" cy="2019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Level Fault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‘SEFI’ events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Detection: Heartbeat not received during expected window of time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Mitigation: </a:t>
            </a:r>
            <a:r>
              <a:rPr lang="en-US" sz="1600" dirty="0" err="1" smtClean="0"/>
              <a:t>RadHard</a:t>
            </a:r>
            <a:r>
              <a:rPr lang="en-US" sz="1600" dirty="0" smtClean="0"/>
              <a:t> Controller reboots PowerPC, scrubs FPGA, or reconfigures device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Non-SEFI event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PowerPC tries to self-mitigate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Cache</a:t>
            </a:r>
            <a:r>
              <a:rPr lang="en-US" sz="1400" dirty="0"/>
              <a:t> </a:t>
            </a:r>
            <a:r>
              <a:rPr lang="en-US" sz="1400" dirty="0" smtClean="0"/>
              <a:t>and register flushing, reset SPR, reinitialize constants etc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Flushing can be scheduled as in </a:t>
            </a:r>
            <a:r>
              <a:rPr lang="en-US" sz="1400" dirty="0" err="1" smtClean="0"/>
              <a:t>bitstream</a:t>
            </a:r>
            <a:r>
              <a:rPr lang="en-US" sz="1400" dirty="0" smtClean="0"/>
              <a:t> scrubbing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Data frame resent to another live node while bad node offline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Scheme sufficient for detecting if PowerPC is hung and general program control flow errors and exceptions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Still requires redundancy of constants to avoid persistent errors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18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Theoretical Overhead Analysis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14800" cy="5181600"/>
          </a:xfrm>
        </p:spPr>
        <p:txBody>
          <a:bodyPr/>
          <a:lstStyle/>
          <a:p>
            <a:pPr>
              <a:defRPr/>
            </a:pPr>
            <a:r>
              <a:rPr lang="en-US" altLang="ko-KR" sz="1800" dirty="0" smtClean="0">
                <a:ea typeface="굴림" charset="-127"/>
              </a:rPr>
              <a:t>Normal Operation</a:t>
            </a:r>
            <a:endParaRPr lang="en-US" altLang="ko-KR" sz="1600" dirty="0" smtClean="0">
              <a:ea typeface="굴림" charset="-127"/>
            </a:endParaRPr>
          </a:p>
          <a:p>
            <a:pPr lvl="1">
              <a:defRPr/>
            </a:pPr>
            <a:r>
              <a:rPr lang="en-US" altLang="ko-KR" sz="1600" dirty="0" smtClean="0">
                <a:ea typeface="굴림" charset="-127"/>
              </a:rPr>
              <a:t>Sub-system mitigation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Heartbeat write time ~100usec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Frequency: 50 – 100ms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Theoretical overhead 0.1-0.2%</a:t>
            </a:r>
          </a:p>
          <a:p>
            <a:pPr lvl="1">
              <a:defRPr/>
            </a:pPr>
            <a:r>
              <a:rPr lang="en-US" altLang="ko-KR" sz="1600" dirty="0" smtClean="0">
                <a:ea typeface="굴림" charset="-127"/>
              </a:rPr>
              <a:t>Application level mitigation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Cache flushing ~320usec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Frequency: 50 – 100ms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Theoretical overhead  0.3 – 0.6%</a:t>
            </a:r>
          </a:p>
          <a:p>
            <a:pPr lvl="1">
              <a:defRPr/>
            </a:pPr>
            <a:r>
              <a:rPr lang="en-US" altLang="ko-KR" sz="1600" dirty="0" smtClean="0">
                <a:ea typeface="굴림" charset="-127"/>
              </a:rPr>
              <a:t>Register level mitigation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Selective TMR – highly application dependant</a:t>
            </a:r>
          </a:p>
          <a:p>
            <a:pPr lvl="1">
              <a:defRPr/>
            </a:pPr>
            <a:r>
              <a:rPr lang="en-US" altLang="ko-KR" sz="1600" dirty="0" smtClean="0">
                <a:ea typeface="굴림" charset="-127"/>
              </a:rPr>
              <a:t>Total overhead: Goal &lt; 5% </a:t>
            </a:r>
          </a:p>
          <a:p>
            <a:pPr lvl="1">
              <a:defRPr/>
            </a:pPr>
            <a:r>
              <a:rPr lang="en-US" altLang="ko-KR" sz="1600" dirty="0" smtClean="0">
                <a:ea typeface="굴림" charset="-127"/>
              </a:rPr>
              <a:t>Subsystem throughput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SFTA ~1710 MIPs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DMR ~850 MIPs</a:t>
            </a:r>
          </a:p>
          <a:p>
            <a:pPr lvl="2">
              <a:defRPr/>
            </a:pPr>
            <a:r>
              <a:rPr lang="en-US" altLang="ko-KR" sz="1400" dirty="0" smtClean="0">
                <a:ea typeface="굴림" charset="-127"/>
              </a:rPr>
              <a:t>QMR ~450 MIPs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E372A2-402B-4B0E-A118-48CC11C18624}" type="slidenum">
              <a:rPr lang="en-US" altLang="ko-KR"/>
              <a:pPr/>
              <a:t>19</a:t>
            </a:fld>
            <a:endParaRPr lang="en-US" altLang="ko-KR" sz="1400" b="0">
              <a:latin typeface="Times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43400" y="15240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Error recovery mode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—"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</a:rPr>
              <a:t>System utilization when one node rebooting?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</a:rPr>
              <a:t>75% - PowerPC overhead ~= 70% of application peak performance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</a:rPr>
              <a:t>Set ‘real-time’ performance to account for errors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lang="en-US" altLang="ko-KR" kern="0" dirty="0" smtClean="0">
                <a:latin typeface="+mn-lt"/>
                <a:ea typeface="굴림" charset="-127"/>
              </a:rPr>
              <a:t>Still higher system throughput than DMR, QMR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—"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</a:rPr>
              <a:t>Expected reboot time?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</a:rPr>
              <a:t>With Linux: ~ 2 minutes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</a:rPr>
              <a:t>Without OS: &lt; 1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Limitation of existing approaches</a:t>
            </a:r>
          </a:p>
          <a:p>
            <a:r>
              <a:rPr lang="en-US" dirty="0" smtClean="0"/>
              <a:t>Requirements analysis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 Fault Tolerant Architecture Overview</a:t>
            </a:r>
          </a:p>
          <a:p>
            <a:r>
              <a:rPr lang="en-US" dirty="0" err="1" smtClean="0"/>
              <a:t>SpaceCube</a:t>
            </a:r>
            <a:endParaRPr lang="en-US" dirty="0" smtClean="0"/>
          </a:p>
          <a:p>
            <a:r>
              <a:rPr lang="en-US" dirty="0" smtClean="0"/>
              <a:t>Summary and Next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2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Initial application analysis complete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Implementing architecture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Using GDB, bad instructions to insert errors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Stay tuned for results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20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791200" cy="4713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General trend well established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COTS well outpacing RHBP technology while able to provide some of the radiation tolerance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Trend well established for FPGAs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Starting to see in RISC processors as well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Already flying FPGAs, FX family provides PowerPC for ‘free’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3</a:t>
            </a:fld>
            <a:endParaRPr lang="en-US" sz="1400" b="0">
              <a:latin typeface="Times" pitchFamily="1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48400" y="1447800"/>
          <a:ext cx="2425215" cy="2560320"/>
        </p:xfrm>
        <a:graphic>
          <a:graphicData uri="http://schemas.openxmlformats.org/drawingml/2006/table">
            <a:tbl>
              <a:tblPr/>
              <a:tblGrid>
                <a:gridCol w="1238961"/>
                <a:gridCol w="1186254"/>
              </a:tblGrid>
              <a:tr h="0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Processor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Dhrystone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Mongoose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V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RAD6000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RAD750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260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Virtex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4 PowerPCs (2) only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Virtex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5 FX (2) PowerPC 440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2,200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017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029200"/>
            <a:ext cx="1066800" cy="102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53000"/>
            <a:ext cx="1109662" cy="140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00600"/>
            <a:ext cx="2090737" cy="159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60960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Mongoose V - 1997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6400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RAD6000 - 1996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6324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RAD750 - 2001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Performance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 smtClean="0"/>
              <a:t>PowerPC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/>
          <a:p>
            <a:r>
              <a:rPr lang="en-US" sz="2000" dirty="0" smtClean="0"/>
              <a:t>Hard Core</a:t>
            </a:r>
          </a:p>
          <a:p>
            <a:r>
              <a:rPr lang="en-US" sz="2000" dirty="0" smtClean="0"/>
              <a:t>1,100 DMIPs @550MHz (V5) </a:t>
            </a:r>
          </a:p>
          <a:p>
            <a:r>
              <a:rPr lang="en-US" sz="2000" dirty="0" smtClean="0"/>
              <a:t>5-stage pipeline</a:t>
            </a:r>
          </a:p>
          <a:p>
            <a:r>
              <a:rPr lang="en-US" sz="2000" dirty="0" smtClean="0"/>
              <a:t>16 KB Inst, data cache</a:t>
            </a:r>
          </a:p>
          <a:p>
            <a:r>
              <a:rPr lang="en-US" sz="2000" dirty="0" smtClean="0"/>
              <a:t>2 per chip</a:t>
            </a:r>
          </a:p>
          <a:p>
            <a:r>
              <a:rPr lang="en-US" sz="2000" dirty="0" smtClean="0"/>
              <a:t>Strong name recognition, legacy tools, libraries etc</a:t>
            </a:r>
          </a:p>
          <a:p>
            <a:r>
              <a:rPr lang="en-US" sz="2000" dirty="0" smtClean="0"/>
              <a:t>Does not consume many configurable logic resources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r>
              <a:rPr lang="en-US" dirty="0" err="1" smtClean="0"/>
              <a:t>MicroBlaze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3951288"/>
          </a:xfrm>
        </p:spPr>
        <p:txBody>
          <a:bodyPr/>
          <a:lstStyle/>
          <a:p>
            <a:r>
              <a:rPr lang="en-US" sz="2000" dirty="0" smtClean="0"/>
              <a:t>Soft Core</a:t>
            </a:r>
          </a:p>
          <a:p>
            <a:r>
              <a:rPr lang="en-US" sz="2000" dirty="0" smtClean="0"/>
              <a:t>280 DMIPs @235MHz (V5)</a:t>
            </a:r>
          </a:p>
          <a:p>
            <a:r>
              <a:rPr lang="en-US" sz="2000" dirty="0" smtClean="0"/>
              <a:t>5-stage pipeline</a:t>
            </a:r>
          </a:p>
          <a:p>
            <a:r>
              <a:rPr lang="en-US" sz="2000" dirty="0" smtClean="0"/>
              <a:t>2-64 KB cache</a:t>
            </a:r>
          </a:p>
          <a:p>
            <a:r>
              <a:rPr lang="en-US" sz="2000" dirty="0" smtClean="0"/>
              <a:t>Variable per chip</a:t>
            </a:r>
          </a:p>
          <a:p>
            <a:pPr lvl="1"/>
            <a:r>
              <a:rPr lang="en-US" sz="1600" dirty="0" smtClean="0"/>
              <a:t>Debug module (MDM) limited to 8</a:t>
            </a:r>
            <a:endParaRPr lang="en-US" sz="2000" dirty="0" smtClean="0"/>
          </a:p>
          <a:p>
            <a:r>
              <a:rPr lang="en-US" sz="2000" dirty="0" smtClean="0"/>
              <a:t>Over 70 configuration option</a:t>
            </a:r>
          </a:p>
          <a:p>
            <a:pPr lvl="1"/>
            <a:r>
              <a:rPr lang="en-US" sz="1600" dirty="0" smtClean="0"/>
              <a:t>Configurable logic consumption highly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284913"/>
            <a:ext cx="1905000" cy="304800"/>
          </a:xfrm>
        </p:spPr>
        <p:txBody>
          <a:bodyPr/>
          <a:lstStyle/>
          <a:p>
            <a:fld id="{F35CBE29-26C4-4872-92DC-1518E28F56CB}" type="slidenum">
              <a:rPr lang="en-US"/>
              <a:pPr/>
              <a:t>4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Level Fault Tolerance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13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V4FX and V5FX are heterogeneous System on a Chip architectures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Embedded PowerPCs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Multi-gigabit transceivers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Tri-mode Ethernet MACs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tate of new components not fully visible from the </a:t>
            </a:r>
            <a:r>
              <a:rPr lang="en-US" sz="1800" dirty="0" err="1" smtClean="0"/>
              <a:t>bitstream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Configurable attributes of primitives present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Much internal circuitry not visible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Configuration scrubbing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Minimal protection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Triple </a:t>
            </a:r>
            <a:r>
              <a:rPr lang="en-US" sz="1800" dirty="0" smtClean="0"/>
              <a:t>Modular </a:t>
            </a:r>
            <a:r>
              <a:rPr lang="en-US" sz="1800" dirty="0" smtClean="0"/>
              <a:t>Redundancy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Not feasible, &lt; 3 of these components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err="1" smtClean="0"/>
              <a:t>Bitstream</a:t>
            </a:r>
            <a:r>
              <a:rPr lang="en-US" sz="1800" dirty="0" smtClean="0"/>
              <a:t> Fault Injection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Can’t reach large numbers of important registers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AEE69-BBFA-46F9-A261-CE2E19BE4FDC}" type="slidenum">
              <a:rPr lang="en-US" smtClean="0"/>
              <a:pPr/>
              <a:t>5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Embedded PPC Fault Tolerance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2286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Quadruple Modular Redundancy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Devices = 4 PowerPCs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Vote on result every clock cycle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Fault detection and correction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~300% Overhead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6</a:t>
            </a:fld>
            <a:endParaRPr lang="en-US" sz="1400" b="0">
              <a:latin typeface="Times" pitchFamily="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019800"/>
            <a:ext cx="57150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Can we do better traditional redundancy techniques?</a:t>
            </a:r>
          </a:p>
          <a:p>
            <a:pPr algn="ctr"/>
            <a:r>
              <a:rPr lang="en-US" b="1" dirty="0" smtClean="0"/>
              <a:t>New fault tolerance techniques and error insertion methods must be researched.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486400" y="1447800"/>
            <a:ext cx="3124199" cy="2009406"/>
            <a:chOff x="5257801" y="1524000"/>
            <a:chExt cx="3505199" cy="2314206"/>
          </a:xfrm>
        </p:grpSpPr>
        <p:pic>
          <p:nvPicPr>
            <p:cNvPr id="6" name="Content Placeholder 4" descr="system_fpl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57801" y="1524000"/>
              <a:ext cx="1752600" cy="1095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Content Placeholder 4" descr="system_fpl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57801" y="2743200"/>
              <a:ext cx="1752600" cy="1095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7620000" y="2511623"/>
              <a:ext cx="762000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Voter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553200" y="1828800"/>
              <a:ext cx="76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53200" y="2286000"/>
              <a:ext cx="76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3200" y="3048000"/>
              <a:ext cx="76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53200" y="3505200"/>
              <a:ext cx="76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477000" y="2667000"/>
              <a:ext cx="1676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15200" y="266700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382000" y="26670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81000" y="3352800"/>
            <a:ext cx="502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Processor Lock Step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Single device solution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Error detection only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Checkpointing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Rollback to return to last known safe state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10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0% Overhead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Downtime while both processors rolling back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562600" y="4343400"/>
            <a:ext cx="3124200" cy="1095006"/>
            <a:chOff x="5562600" y="4343400"/>
            <a:chExt cx="3124200" cy="1095006"/>
          </a:xfrm>
        </p:grpSpPr>
        <p:pic>
          <p:nvPicPr>
            <p:cNvPr id="8" name="Content Placeholder 4" descr="system_fpl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562600" y="4343400"/>
              <a:ext cx="1752600" cy="1095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7620000" y="4419600"/>
              <a:ext cx="1066800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Checkpoint and Rollback Controller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858000" y="4724400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58000" y="5105400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7208520" y="4922520"/>
              <a:ext cx="3657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391400" y="495300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Recent trend at MAPLD in looking at application level fault tolerance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Brian Pratt, “Practical Analysis of SEU-induced Errors in an FPGA-based Digital Communications System”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Met with NASA GSFC to analyze application and mission needs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In depth analysis of 2 representative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Synthetic Aperture Radar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Hyperspectral</a:t>
            </a:r>
            <a:r>
              <a:rPr lang="en-US" sz="1600" dirty="0" smtClean="0"/>
              <a:t> Imaging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Focus on scientific applications, not mission critical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Assumptions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LEO - ~10 Poisson distributed upsets per day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Communication downlink largest bottleneck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Ground corrections can mitigate obvious, small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7</a:t>
            </a:fld>
            <a:endParaRPr lang="en-US" sz="1400" b="0"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Upset Rate </a:t>
            </a:r>
            <a:r>
              <a:rPr lang="en-US" dirty="0" err="1" smtClean="0"/>
              <a:t>vs</a:t>
            </a:r>
            <a:r>
              <a:rPr lang="en-US" dirty="0" smtClean="0"/>
              <a:t>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3657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Redundancy schemes add tremendous amount of overhead for non-critical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Assume 10 errors per day (high)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PowerPC 405 – 3.888 x 10^13 clock cycles per day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99.9999999997% of clock cycles with no faults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TMR : 7.7759 x 10^13 wasted cycles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QMR : 1.16639 x 10^14 wasted cycles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DMR : 3.8879 x 10^13 wasted cycles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Processor scaling is leading to </a:t>
            </a:r>
            <a:r>
              <a:rPr lang="en-US" dirty="0" err="1" smtClean="0"/>
              <a:t>TeraMIPs</a:t>
            </a:r>
            <a:r>
              <a:rPr lang="en-US" dirty="0" smtClean="0"/>
              <a:t> of overhead for traditional fault tolerance methods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8</a:t>
            </a:fld>
            <a:endParaRPr lang="en-US" sz="1400" b="0">
              <a:latin typeface="Times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486400"/>
            <a:ext cx="6553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990000"/>
                </a:solidFill>
              </a:rPr>
              <a:t>Is there a more flexible way to invoke fault tolerance ‘on-demand’?</a:t>
            </a:r>
            <a:endParaRPr lang="en-US" sz="1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467600" cy="4713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Downlink bottlenecks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Collection Stations not in continuous view throughout orbit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Imager / Radar collection rates &gt;&gt; downlink bandwidth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New sensors (</a:t>
            </a:r>
            <a:r>
              <a:rPr lang="en-US" sz="1600" dirty="0" err="1" smtClean="0"/>
              <a:t>eg</a:t>
            </a:r>
            <a:r>
              <a:rPr lang="en-US" sz="1600" dirty="0" smtClean="0"/>
              <a:t> </a:t>
            </a:r>
            <a:r>
              <a:rPr lang="en-US" sz="1600" dirty="0" err="1" smtClean="0"/>
              <a:t>Hyperspectral</a:t>
            </a:r>
            <a:r>
              <a:rPr lang="en-US" sz="1600" dirty="0" smtClean="0"/>
              <a:t> Imaging) increasing trend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Result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Satellites collect data until mass storage full, then beam down data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Impact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Little need to maintain real time processing rates with sensor collection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Use mass storage as buffer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Allows out of order execution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B340-5D77-4938-A1BE-313F67486637}" type="slidenum">
              <a:rPr lang="en-US" smtClean="0"/>
              <a:pPr/>
              <a:t>9</a:t>
            </a:fld>
            <a:endParaRPr lang="en-US" sz="1400" b="0">
              <a:latin typeface="Times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5532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NASA’s A-Train. Image courtesy NASA</a:t>
            </a:r>
            <a:endParaRPr lang="en-US" sz="1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057400" y="4495800"/>
            <a:ext cx="4800600" cy="1920019"/>
            <a:chOff x="2895600" y="3505200"/>
            <a:chExt cx="5638800" cy="2838562"/>
          </a:xfrm>
        </p:grpSpPr>
        <p:pic>
          <p:nvPicPr>
            <p:cNvPr id="514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3505200"/>
              <a:ext cx="5638800" cy="2790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248400" y="5410200"/>
              <a:ext cx="685800" cy="63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867400" y="6019800"/>
              <a:ext cx="1600200" cy="3239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Collection Station</a:t>
              </a:r>
              <a:endParaRPr lang="en-US" sz="105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C ISI cleaned">
  <a:themeElements>
    <a:clrScheme name="isi_vsoe_100_template_try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_vsoe_100_template_try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_vsoe_100_template_try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em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 ISI cleaned</Template>
  <TotalTime>1223</TotalTime>
  <Words>1323</Words>
  <Application>Microsoft Office PowerPoint</Application>
  <PresentationFormat>On-screen Show (4:3)</PresentationFormat>
  <Paragraphs>311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USC ISI cleaned</vt:lpstr>
      <vt:lpstr>Temp</vt:lpstr>
      <vt:lpstr>VISIO</vt:lpstr>
      <vt:lpstr>Fault Tolerant Techniques for System on a Chip Devices</vt:lpstr>
      <vt:lpstr>Outline</vt:lpstr>
      <vt:lpstr>Motivation</vt:lpstr>
      <vt:lpstr>Processing Performance</vt:lpstr>
      <vt:lpstr>Chip Level Fault Tolerance</vt:lpstr>
      <vt:lpstr>Existing Embedded PPC Fault Tolerance Approaches</vt:lpstr>
      <vt:lpstr>Mission Analysis</vt:lpstr>
      <vt:lpstr>Upset Rate vs Overhead</vt:lpstr>
      <vt:lpstr>Communication Links</vt:lpstr>
      <vt:lpstr>Science Application Analysis </vt:lpstr>
      <vt:lpstr>Slide 11</vt:lpstr>
      <vt:lpstr>High Performance Computing Insights</vt:lpstr>
      <vt:lpstr>Fault Tolerance System Hierarchy</vt:lpstr>
      <vt:lpstr>SpaceCube</vt:lpstr>
      <vt:lpstr>SoC Fault Tolerant Architecture</vt:lpstr>
      <vt:lpstr>SIMD: No Errors</vt:lpstr>
      <vt:lpstr>SIMD: Failure Mode</vt:lpstr>
      <vt:lpstr>System Level Fault Handling</vt:lpstr>
      <vt:lpstr>Theoretical Overhead Analysis</vt:lpstr>
      <vt:lpstr>Status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Tolerant Techniques for System on a Chip Devices</dc:title>
  <dc:creator>Matthew C French</dc:creator>
  <cp:lastModifiedBy>Matthew C French</cp:lastModifiedBy>
  <cp:revision>67</cp:revision>
  <dcterms:created xsi:type="dcterms:W3CDTF">2009-08-19T18:06:48Z</dcterms:created>
  <dcterms:modified xsi:type="dcterms:W3CDTF">2009-09-03T02:39:32Z</dcterms:modified>
</cp:coreProperties>
</file>