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60" r:id="rId2"/>
    <p:sldId id="524" r:id="rId3"/>
    <p:sldId id="525" r:id="rId4"/>
    <p:sldId id="527" r:id="rId5"/>
    <p:sldId id="528" r:id="rId6"/>
    <p:sldId id="529" r:id="rId7"/>
    <p:sldId id="530" r:id="rId8"/>
    <p:sldId id="531" r:id="rId9"/>
    <p:sldId id="532" r:id="rId10"/>
    <p:sldId id="533" r:id="rId11"/>
    <p:sldId id="534" r:id="rId12"/>
    <p:sldId id="535" r:id="rId13"/>
    <p:sldId id="536" r:id="rId14"/>
    <p:sldId id="537" r:id="rId15"/>
    <p:sldId id="538" r:id="rId16"/>
    <p:sldId id="539" r:id="rId17"/>
    <p:sldId id="540" r:id="rId18"/>
    <p:sldId id="542" r:id="rId19"/>
    <p:sldId id="541" r:id="rId20"/>
    <p:sldId id="543" r:id="rId21"/>
    <p:sldId id="544" r:id="rId22"/>
    <p:sldId id="545" r:id="rId23"/>
    <p:sldId id="546" r:id="rId24"/>
    <p:sldId id="547" r:id="rId25"/>
    <p:sldId id="548" r:id="rId26"/>
    <p:sldId id="549" r:id="rId27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66FF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93" autoAdjust="0"/>
  </p:normalViewPr>
  <p:slideViewPr>
    <p:cSldViewPr snapToGrid="0">
      <p:cViewPr>
        <p:scale>
          <a:sx n="70" d="100"/>
          <a:sy n="70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42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Times New Roman" pitchFamily="18" charset="0"/>
              </a:defRPr>
            </a:lvl1pPr>
          </a:lstStyle>
          <a:p>
            <a:pPr>
              <a:defRPr/>
            </a:pPr>
            <a:fld id="{BD087C93-04CB-431B-B921-9479533F00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Times New Roman" pitchFamily="18" charset="0"/>
              </a:defRPr>
            </a:lvl1pPr>
          </a:lstStyle>
          <a:p>
            <a:pPr>
              <a:defRPr/>
            </a:pPr>
            <a:fld id="{938D1779-7EAE-47D2-BB95-5FCCE3AD3C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C95C8-48E4-418D-AF59-70AC98ACC39C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457200" y="609600"/>
            <a:ext cx="83058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444500" y="6477000"/>
            <a:ext cx="83058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248400"/>
            <a:ext cx="381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EDE81-EFE3-4351-866F-417792F9C6A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248400"/>
            <a:ext cx="381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C47FC-B167-4213-9676-D45BE07870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922" y="163867"/>
            <a:ext cx="7772400" cy="381000"/>
          </a:xfrm>
        </p:spPr>
        <p:txBody>
          <a:bodyPr/>
          <a:lstStyle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14" y="782714"/>
            <a:ext cx="8289524" cy="5120935"/>
          </a:xfrm>
        </p:spPr>
        <p:txBody>
          <a:bodyPr/>
          <a:lstStyle>
            <a:lvl1pPr>
              <a:defRPr sz="2200">
                <a:latin typeface="Times New Roman" pitchFamily="18" charset="0"/>
                <a:cs typeface="Times New Roman" pitchFamily="18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92227" y="6271184"/>
            <a:ext cx="649514" cy="333828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431800" y="6232071"/>
            <a:ext cx="83058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457200" y="609600"/>
            <a:ext cx="83058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5" descr="MS-horiz-color-pos"/>
          <p:cNvPicPr>
            <a:picLocks noChangeAspect="1" noChangeArrowheads="1"/>
          </p:cNvPicPr>
          <p:nvPr userDrawn="1"/>
        </p:nvPicPr>
        <p:blipFill>
          <a:blip r:embed="rId2" cstate="print"/>
          <a:srcRect r="38367"/>
          <a:stretch>
            <a:fillRect/>
          </a:stretch>
        </p:blipFill>
        <p:spPr bwMode="auto">
          <a:xfrm>
            <a:off x="417286" y="6246360"/>
            <a:ext cx="1773464" cy="435116"/>
          </a:xfrm>
          <a:prstGeom prst="rect">
            <a:avLst/>
          </a:prstGeom>
          <a:noFill/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40329" y="6242609"/>
            <a:ext cx="3600450" cy="457200"/>
          </a:xfrm>
          <a:prstGeom prst="rect">
            <a:avLst/>
          </a:prstGeom>
          <a:ln/>
        </p:spPr>
        <p:txBody>
          <a:bodyPr/>
          <a:lstStyle>
            <a:lvl1pPr algn="ctr">
              <a:defRPr sz="12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“Design of a Radiation Tolerant Computing System Based on a Many-Core FPGA Architecture”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248400"/>
            <a:ext cx="381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A3555-789B-4DAC-B284-3B614E367F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248400"/>
            <a:ext cx="381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3D8F7-E658-418D-A013-22ABECF7C5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248400"/>
            <a:ext cx="381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13950-A714-4F37-A92D-D2AB76EDC1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800225" y="5553075"/>
            <a:ext cx="381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“Design of a Radiation Tolerant Computing System Based on a Many-Core FPGA Architecture”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84F70-AA15-4CB5-B157-E84BFC6DB6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248400"/>
            <a:ext cx="381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2E134-F6B7-4548-B3A9-6DB92BC316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248400"/>
            <a:ext cx="381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604B8-AC56-4823-9272-EEB245CC37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248400"/>
            <a:ext cx="381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4C018-63D5-43BE-AFC9-2FD3DB7D85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1692276"/>
            <a:ext cx="8324850" cy="1308100"/>
          </a:xfrm>
        </p:spPr>
        <p:txBody>
          <a:bodyPr/>
          <a:lstStyle/>
          <a:p>
            <a:r>
              <a:rPr lang="en-US" sz="2800" b="1" dirty="0" smtClean="0"/>
              <a:t>Design of a Radiation Tolerant Computing System Based on a Many-Core FPGA Architecture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553571" y="3183631"/>
            <a:ext cx="82280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1600" b="1" dirty="0" smtClean="0">
                <a:ea typeface="MS PGothic" pitchFamily="34" charset="-128"/>
              </a:rPr>
              <a:t>Presenter:</a:t>
            </a:r>
            <a:r>
              <a:rPr lang="en-US" altLang="ja-JP" sz="1600" dirty="0" smtClean="0">
                <a:ea typeface="MS PGothic" pitchFamily="34" charset="-128"/>
              </a:rPr>
              <a:t>		Dr. Brock J. LaMeres</a:t>
            </a:r>
            <a:br>
              <a:rPr lang="en-US" altLang="ja-JP" sz="1600" dirty="0" smtClean="0">
                <a:ea typeface="MS PGothic" pitchFamily="34" charset="-128"/>
              </a:rPr>
            </a:br>
            <a:r>
              <a:rPr lang="en-US" altLang="ja-JP" sz="1600" dirty="0" smtClean="0">
                <a:ea typeface="MS PGothic" pitchFamily="34" charset="-128"/>
              </a:rPr>
              <a:t/>
            </a:r>
            <a:br>
              <a:rPr lang="en-US" altLang="ja-JP" sz="1600" dirty="0" smtClean="0">
                <a:ea typeface="MS PGothic" pitchFamily="34" charset="-128"/>
              </a:rPr>
            </a:br>
            <a:r>
              <a:rPr lang="en-US" altLang="ja-JP" sz="1600" b="1" dirty="0" smtClean="0">
                <a:ea typeface="MS PGothic" pitchFamily="34" charset="-128"/>
              </a:rPr>
              <a:t>Authors:</a:t>
            </a:r>
            <a:r>
              <a:rPr lang="en-US" altLang="ja-JP" sz="1600" dirty="0" smtClean="0">
                <a:ea typeface="MS PGothic" pitchFamily="34" charset="-128"/>
              </a:rPr>
              <a:t>		Dr. Brock J. LaMeres,</a:t>
            </a:r>
            <a:r>
              <a:rPr lang="en-US" sz="1600" dirty="0" smtClean="0"/>
              <a:t> Erwin Dunbar, Pat Kujawa, David Racek, </a:t>
            </a:r>
            <a:br>
              <a:rPr lang="en-US" sz="1600" dirty="0" smtClean="0"/>
            </a:br>
            <a:r>
              <a:rPr lang="en-US" sz="1600" dirty="0" smtClean="0"/>
              <a:t> 		Anthony Thomason, Colin Tilleman and Clint Gauer</a:t>
            </a:r>
            <a:br>
              <a:rPr lang="en-US" sz="1600" dirty="0" smtClean="0"/>
            </a:br>
            <a:endParaRPr lang="en-US" sz="1600" dirty="0" smtClean="0"/>
          </a:p>
          <a:p>
            <a:pPr algn="l"/>
            <a:r>
              <a:rPr lang="en-US" sz="1600" dirty="0" smtClean="0"/>
              <a:t>		Department of Electrical and Computer Engineering</a:t>
            </a:r>
            <a:endParaRPr lang="en-US" altLang="ja-JP" sz="1600" dirty="0" smtClean="0">
              <a:ea typeface="MS PGothic" pitchFamily="34" charset="-128"/>
            </a:endParaRPr>
          </a:p>
          <a:p>
            <a:pPr algn="l"/>
            <a:r>
              <a:rPr lang="en-US" sz="1600" dirty="0" smtClean="0">
                <a:ea typeface="MS PGothic" pitchFamily="34" charset="-128"/>
              </a:rPr>
              <a:t>		Montana State University</a:t>
            </a:r>
            <a:br>
              <a:rPr lang="en-US" sz="1600" dirty="0" smtClean="0">
                <a:ea typeface="MS PGothic" pitchFamily="34" charset="-128"/>
              </a:rPr>
            </a:br>
            <a:r>
              <a:rPr lang="en-US" sz="1600" dirty="0" smtClean="0">
                <a:ea typeface="MS PGothic" pitchFamily="34" charset="-128"/>
              </a:rPr>
              <a:t>		Bozeman, MT</a:t>
            </a:r>
            <a:endParaRPr lang="en-US" sz="1600" dirty="0">
              <a:ea typeface="MS PGothic" pitchFamily="34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1308" y="636094"/>
            <a:ext cx="822801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1800" b="1" dirty="0" smtClean="0">
                <a:ea typeface="MS PGothic" pitchFamily="34" charset="-128"/>
              </a:rPr>
              <a:t>Military &amp; Aerospace Programmable Logic Devices Conference (MAPLD)</a:t>
            </a:r>
          </a:p>
          <a:p>
            <a:pPr algn="l"/>
            <a:r>
              <a:rPr lang="en-US" altLang="ja-JP" dirty="0" smtClean="0">
                <a:ea typeface="MS PGothic" pitchFamily="34" charset="-128"/>
              </a:rPr>
              <a:t>Session E: PLD Based System Architectures</a:t>
            </a:r>
          </a:p>
          <a:p>
            <a:pPr algn="l"/>
            <a:r>
              <a:rPr lang="en-US" altLang="ja-JP" dirty="0" smtClean="0">
                <a:ea typeface="MS PGothic" pitchFamily="34" charset="-128"/>
              </a:rPr>
              <a:t>9/3/09</a:t>
            </a:r>
          </a:p>
        </p:txBody>
      </p:sp>
      <p:pic>
        <p:nvPicPr>
          <p:cNvPr id="8" name="Picture 7" descr="MSGC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513" y="5452617"/>
            <a:ext cx="1292772" cy="91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14094" y="1493219"/>
            <a:ext cx="83058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" name="Picture 11" descr="NASA-MEATBALL-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0367" y="5301343"/>
            <a:ext cx="1228449" cy="1008742"/>
          </a:xfrm>
          <a:prstGeom prst="rect">
            <a:avLst/>
          </a:prstGeom>
        </p:spPr>
      </p:pic>
      <p:pic>
        <p:nvPicPr>
          <p:cNvPr id="11" name="Picture 6" descr="MS-vert-color-p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641" y="5244633"/>
            <a:ext cx="1171559" cy="1083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FPGAs &amp;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Radiation Mitigation in FPGAs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/>
            </a:r>
            <a:br>
              <a:rPr lang="en-US" sz="18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- RAM based FPGAs are traditionally </a:t>
            </a:r>
            <a:r>
              <a:rPr lang="en-US" sz="1600" i="1" dirty="0" smtClean="0">
                <a:solidFill>
                  <a:schemeClr val="tx2"/>
                </a:solidFill>
              </a:rPr>
              <a:t>soft </a:t>
            </a:r>
            <a:r>
              <a:rPr lang="en-US" sz="1600" dirty="0" smtClean="0">
                <a:solidFill>
                  <a:schemeClr val="tx2"/>
                </a:solidFill>
              </a:rPr>
              <a:t>to radiation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- Fuse-based FPGAs provide some hardness, but give up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  the flexibility of real-time programmability</a:t>
            </a:r>
            <a:br>
              <a:rPr lang="en-US" sz="1600" dirty="0" smtClean="0">
                <a:solidFill>
                  <a:schemeClr val="tx2"/>
                </a:solidFill>
              </a:rPr>
            </a:br>
            <a:endParaRPr lang="en-US" sz="16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r>
              <a:rPr lang="en-US" sz="1800" b="1" dirty="0" smtClean="0">
                <a:solidFill>
                  <a:srgbClr val="0000FF"/>
                </a:solidFill>
              </a:rPr>
              <a:t>Exploiting Reconfiguration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/>
            </a:r>
            <a:br>
              <a:rPr lang="en-US" sz="18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- The flexibility of FPGAs enables novel techniques to radiation tolerant computing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i="1" dirty="0" smtClean="0">
                <a:solidFill>
                  <a:schemeClr val="accent6"/>
                </a:solidFill>
              </a:rPr>
              <a:t>	ex)  Dynamic TMR,  Spatial Avoidance of TID failures, </a:t>
            </a:r>
            <a:br>
              <a:rPr lang="en-US" sz="1600" i="1" dirty="0" smtClean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- The flexibility of FPGAs is attractive to weight constrained Aerospace applications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i="1" dirty="0" smtClean="0">
                <a:solidFill>
                  <a:schemeClr val="accent6"/>
                </a:solidFill>
              </a:rPr>
              <a:t> 	ex) Reduction of flight spares, internal spare circuitry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 dirty="0"/>
          </a:p>
        </p:txBody>
      </p:sp>
      <p:pic>
        <p:nvPicPr>
          <p:cNvPr id="8" name="Picture 7" descr="V5_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9581" y="1150381"/>
            <a:ext cx="2763894" cy="200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FPGAs as a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Field Programmable Gate Arrays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/>
            </a:r>
            <a:br>
              <a:rPr lang="en-US" sz="1800" dirty="0" smtClean="0">
                <a:solidFill>
                  <a:schemeClr val="tx2"/>
                </a:solidFill>
              </a:rPr>
            </a:br>
            <a:endParaRPr lang="en-US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- FPGAs have followed Moore’s Law 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  and now yield comparable processing 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  power to ASICs</a:t>
            </a:r>
            <a:br>
              <a:rPr lang="en-US" sz="1600" dirty="0" smtClean="0">
                <a:solidFill>
                  <a:schemeClr val="tx2"/>
                </a:solidFill>
              </a:rPr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 dirty="0"/>
          </a:p>
        </p:txBody>
      </p:sp>
      <p:pic>
        <p:nvPicPr>
          <p:cNvPr id="8" name="Picture 7" descr="V5_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449" y="1369456"/>
            <a:ext cx="3234888" cy="2345294"/>
          </a:xfrm>
          <a:prstGeom prst="rect">
            <a:avLst/>
          </a:prstGeom>
        </p:spPr>
      </p:pic>
      <p:pic>
        <p:nvPicPr>
          <p:cNvPr id="9" name="Picture 17" descr="comb_circui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113" y="1546225"/>
            <a:ext cx="2735262" cy="819150"/>
          </a:xfrm>
          <a:prstGeom prst="rect">
            <a:avLst/>
          </a:prstGeom>
          <a:noFill/>
        </p:spPr>
      </p:pic>
      <p:sp>
        <p:nvSpPr>
          <p:cNvPr id="10" name="Line 78"/>
          <p:cNvSpPr>
            <a:spLocks noChangeShapeType="1"/>
          </p:cNvSpPr>
          <p:nvPr/>
        </p:nvSpPr>
        <p:spPr bwMode="auto">
          <a:xfrm>
            <a:off x="6964363" y="4103688"/>
            <a:ext cx="1260475" cy="0"/>
          </a:xfrm>
          <a:prstGeom prst="line">
            <a:avLst/>
          </a:prstGeom>
          <a:noFill/>
          <a:ln w="6350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" name="Line 79"/>
          <p:cNvSpPr>
            <a:spLocks noChangeShapeType="1"/>
          </p:cNvSpPr>
          <p:nvPr/>
        </p:nvSpPr>
        <p:spPr bwMode="auto">
          <a:xfrm>
            <a:off x="5487988" y="4103688"/>
            <a:ext cx="1079500" cy="0"/>
          </a:xfrm>
          <a:prstGeom prst="line">
            <a:avLst/>
          </a:prstGeom>
          <a:noFill/>
          <a:ln w="6350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2" name="Line 80"/>
          <p:cNvSpPr>
            <a:spLocks noChangeShapeType="1"/>
          </p:cNvSpPr>
          <p:nvPr/>
        </p:nvSpPr>
        <p:spPr bwMode="auto">
          <a:xfrm>
            <a:off x="6964363" y="5111750"/>
            <a:ext cx="1260475" cy="0"/>
          </a:xfrm>
          <a:prstGeom prst="line">
            <a:avLst/>
          </a:prstGeom>
          <a:noFill/>
          <a:ln w="6350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" name="Line 81"/>
          <p:cNvSpPr>
            <a:spLocks noChangeShapeType="1"/>
          </p:cNvSpPr>
          <p:nvPr/>
        </p:nvSpPr>
        <p:spPr bwMode="auto">
          <a:xfrm>
            <a:off x="5487988" y="5111750"/>
            <a:ext cx="1079500" cy="0"/>
          </a:xfrm>
          <a:prstGeom prst="line">
            <a:avLst/>
          </a:prstGeom>
          <a:noFill/>
          <a:ln w="6350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4" name="Line 82"/>
          <p:cNvSpPr>
            <a:spLocks noChangeShapeType="1"/>
          </p:cNvSpPr>
          <p:nvPr/>
        </p:nvSpPr>
        <p:spPr bwMode="auto">
          <a:xfrm>
            <a:off x="5487988" y="3059113"/>
            <a:ext cx="1079500" cy="0"/>
          </a:xfrm>
          <a:prstGeom prst="line">
            <a:avLst/>
          </a:prstGeom>
          <a:noFill/>
          <a:ln w="6350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5" name="Line 83"/>
          <p:cNvSpPr>
            <a:spLocks noChangeShapeType="1"/>
          </p:cNvSpPr>
          <p:nvPr/>
        </p:nvSpPr>
        <p:spPr bwMode="auto">
          <a:xfrm>
            <a:off x="6964363" y="3059113"/>
            <a:ext cx="1260475" cy="0"/>
          </a:xfrm>
          <a:prstGeom prst="line">
            <a:avLst/>
          </a:prstGeom>
          <a:noFill/>
          <a:ln w="6350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6" name="Line 84"/>
          <p:cNvSpPr>
            <a:spLocks noChangeShapeType="1"/>
          </p:cNvSpPr>
          <p:nvPr/>
        </p:nvSpPr>
        <p:spPr bwMode="auto">
          <a:xfrm flipV="1">
            <a:off x="5272088" y="4248150"/>
            <a:ext cx="0" cy="719138"/>
          </a:xfrm>
          <a:prstGeom prst="line">
            <a:avLst/>
          </a:prstGeom>
          <a:noFill/>
          <a:ln w="31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" name="Line 85"/>
          <p:cNvSpPr>
            <a:spLocks noChangeShapeType="1"/>
          </p:cNvSpPr>
          <p:nvPr/>
        </p:nvSpPr>
        <p:spPr bwMode="auto">
          <a:xfrm flipV="1">
            <a:off x="5272088" y="3203575"/>
            <a:ext cx="0" cy="755650"/>
          </a:xfrm>
          <a:prstGeom prst="line">
            <a:avLst/>
          </a:prstGeom>
          <a:noFill/>
          <a:ln w="31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8" name="Line 86"/>
          <p:cNvSpPr>
            <a:spLocks noChangeShapeType="1"/>
          </p:cNvSpPr>
          <p:nvPr/>
        </p:nvSpPr>
        <p:spPr bwMode="auto">
          <a:xfrm flipV="1">
            <a:off x="5992813" y="3059113"/>
            <a:ext cx="0" cy="2052637"/>
          </a:xfrm>
          <a:prstGeom prst="line">
            <a:avLst/>
          </a:prstGeom>
          <a:noFill/>
          <a:ln w="31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6" name="Group 87"/>
          <p:cNvGrpSpPr>
            <a:grpSpLocks/>
          </p:cNvGrpSpPr>
          <p:nvPr/>
        </p:nvGrpSpPr>
        <p:grpSpPr bwMode="auto">
          <a:xfrm>
            <a:off x="5072063" y="4968875"/>
            <a:ext cx="403225" cy="282575"/>
            <a:chOff x="1552" y="2773"/>
            <a:chExt cx="254" cy="178"/>
          </a:xfrm>
        </p:grpSpPr>
        <p:sp>
          <p:nvSpPr>
            <p:cNvPr id="20" name="Rectangle 88"/>
            <p:cNvSpPr>
              <a:spLocks noChangeArrowheads="1"/>
            </p:cNvSpPr>
            <p:nvPr/>
          </p:nvSpPr>
          <p:spPr bwMode="auto">
            <a:xfrm>
              <a:off x="1552" y="2773"/>
              <a:ext cx="254" cy="1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l"/>
              <a:endParaRPr lang="en-US" sz="400"/>
            </a:p>
          </p:txBody>
        </p:sp>
        <p:sp>
          <p:nvSpPr>
            <p:cNvPr id="21" name="Rectangle 89"/>
            <p:cNvSpPr>
              <a:spLocks noChangeArrowheads="1"/>
            </p:cNvSpPr>
            <p:nvPr/>
          </p:nvSpPr>
          <p:spPr bwMode="auto">
            <a:xfrm>
              <a:off x="1559" y="2840"/>
              <a:ext cx="232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800" b="1"/>
                <a:t>LUT</a:t>
              </a:r>
            </a:p>
          </p:txBody>
        </p:sp>
      </p:grpSp>
      <p:sp>
        <p:nvSpPr>
          <p:cNvPr id="22" name="Line 90"/>
          <p:cNvSpPr>
            <a:spLocks noChangeShapeType="1"/>
          </p:cNvSpPr>
          <p:nvPr/>
        </p:nvSpPr>
        <p:spPr bwMode="auto">
          <a:xfrm>
            <a:off x="5272088" y="3600450"/>
            <a:ext cx="3132137" cy="0"/>
          </a:xfrm>
          <a:prstGeom prst="line">
            <a:avLst/>
          </a:prstGeom>
          <a:noFill/>
          <a:ln w="31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6567488" y="4967288"/>
            <a:ext cx="403225" cy="282575"/>
            <a:chOff x="1552" y="2773"/>
            <a:chExt cx="254" cy="178"/>
          </a:xfrm>
        </p:grpSpPr>
        <p:sp>
          <p:nvSpPr>
            <p:cNvPr id="24" name="Rectangle 92"/>
            <p:cNvSpPr>
              <a:spLocks noChangeArrowheads="1"/>
            </p:cNvSpPr>
            <p:nvPr/>
          </p:nvSpPr>
          <p:spPr bwMode="auto">
            <a:xfrm>
              <a:off x="1552" y="2773"/>
              <a:ext cx="254" cy="1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l"/>
              <a:endParaRPr lang="en-US" sz="400"/>
            </a:p>
          </p:txBody>
        </p:sp>
        <p:sp>
          <p:nvSpPr>
            <p:cNvPr id="25" name="Rectangle 93"/>
            <p:cNvSpPr>
              <a:spLocks noChangeArrowheads="1"/>
            </p:cNvSpPr>
            <p:nvPr/>
          </p:nvSpPr>
          <p:spPr bwMode="auto">
            <a:xfrm>
              <a:off x="1559" y="2840"/>
              <a:ext cx="232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800" b="1"/>
                <a:t>LUT</a:t>
              </a:r>
            </a:p>
          </p:txBody>
        </p:sp>
      </p:grpSp>
      <p:grpSp>
        <p:nvGrpSpPr>
          <p:cNvPr id="19" name="Group 94"/>
          <p:cNvGrpSpPr>
            <a:grpSpLocks/>
          </p:cNvGrpSpPr>
          <p:nvPr/>
        </p:nvGrpSpPr>
        <p:grpSpPr bwMode="auto">
          <a:xfrm>
            <a:off x="8224838" y="4967288"/>
            <a:ext cx="403225" cy="282575"/>
            <a:chOff x="1552" y="2773"/>
            <a:chExt cx="254" cy="178"/>
          </a:xfrm>
        </p:grpSpPr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552" y="2773"/>
              <a:ext cx="254" cy="1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l"/>
              <a:endParaRPr lang="en-US" sz="400"/>
            </a:p>
          </p:txBody>
        </p:sp>
        <p:sp>
          <p:nvSpPr>
            <p:cNvPr id="28" name="Rectangle 96"/>
            <p:cNvSpPr>
              <a:spLocks noChangeArrowheads="1"/>
            </p:cNvSpPr>
            <p:nvPr/>
          </p:nvSpPr>
          <p:spPr bwMode="auto">
            <a:xfrm>
              <a:off x="1559" y="2840"/>
              <a:ext cx="232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800" b="1"/>
                <a:t>LUT</a:t>
              </a:r>
            </a:p>
          </p:txBody>
        </p:sp>
      </p:grpSp>
      <p:grpSp>
        <p:nvGrpSpPr>
          <p:cNvPr id="23" name="Group 97"/>
          <p:cNvGrpSpPr>
            <a:grpSpLocks/>
          </p:cNvGrpSpPr>
          <p:nvPr/>
        </p:nvGrpSpPr>
        <p:grpSpPr bwMode="auto">
          <a:xfrm>
            <a:off x="5072063" y="3960813"/>
            <a:ext cx="403225" cy="282575"/>
            <a:chOff x="1552" y="2773"/>
            <a:chExt cx="254" cy="178"/>
          </a:xfrm>
        </p:grpSpPr>
        <p:sp>
          <p:nvSpPr>
            <p:cNvPr id="30" name="Rectangle 98"/>
            <p:cNvSpPr>
              <a:spLocks noChangeArrowheads="1"/>
            </p:cNvSpPr>
            <p:nvPr/>
          </p:nvSpPr>
          <p:spPr bwMode="auto">
            <a:xfrm>
              <a:off x="1552" y="2773"/>
              <a:ext cx="254" cy="1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l"/>
              <a:endParaRPr lang="en-US" sz="400"/>
            </a:p>
          </p:txBody>
        </p:sp>
        <p:sp>
          <p:nvSpPr>
            <p:cNvPr id="31" name="Rectangle 99"/>
            <p:cNvSpPr>
              <a:spLocks noChangeArrowheads="1"/>
            </p:cNvSpPr>
            <p:nvPr/>
          </p:nvSpPr>
          <p:spPr bwMode="auto">
            <a:xfrm>
              <a:off x="1559" y="2840"/>
              <a:ext cx="232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800" b="1"/>
                <a:t>LUT</a:t>
              </a:r>
            </a:p>
          </p:txBody>
        </p:sp>
      </p:grpSp>
      <p:grpSp>
        <p:nvGrpSpPr>
          <p:cNvPr id="26" name="Group 100"/>
          <p:cNvGrpSpPr>
            <a:grpSpLocks/>
          </p:cNvGrpSpPr>
          <p:nvPr/>
        </p:nvGrpSpPr>
        <p:grpSpPr bwMode="auto">
          <a:xfrm>
            <a:off x="6567488" y="3959225"/>
            <a:ext cx="403225" cy="282575"/>
            <a:chOff x="1552" y="2773"/>
            <a:chExt cx="254" cy="178"/>
          </a:xfrm>
        </p:grpSpPr>
        <p:sp>
          <p:nvSpPr>
            <p:cNvPr id="33" name="Rectangle 101"/>
            <p:cNvSpPr>
              <a:spLocks noChangeArrowheads="1"/>
            </p:cNvSpPr>
            <p:nvPr/>
          </p:nvSpPr>
          <p:spPr bwMode="auto">
            <a:xfrm>
              <a:off x="1552" y="2773"/>
              <a:ext cx="254" cy="1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l"/>
              <a:endParaRPr lang="en-US" sz="400"/>
            </a:p>
          </p:txBody>
        </p:sp>
        <p:sp>
          <p:nvSpPr>
            <p:cNvPr id="34" name="Rectangle 102"/>
            <p:cNvSpPr>
              <a:spLocks noChangeArrowheads="1"/>
            </p:cNvSpPr>
            <p:nvPr/>
          </p:nvSpPr>
          <p:spPr bwMode="auto">
            <a:xfrm>
              <a:off x="1559" y="2840"/>
              <a:ext cx="232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800" b="1"/>
                <a:t>LUT</a:t>
              </a:r>
            </a:p>
          </p:txBody>
        </p:sp>
      </p:grpSp>
      <p:grpSp>
        <p:nvGrpSpPr>
          <p:cNvPr id="29" name="Group 103"/>
          <p:cNvGrpSpPr>
            <a:grpSpLocks/>
          </p:cNvGrpSpPr>
          <p:nvPr/>
        </p:nvGrpSpPr>
        <p:grpSpPr bwMode="auto">
          <a:xfrm>
            <a:off x="8224838" y="3959225"/>
            <a:ext cx="403225" cy="282575"/>
            <a:chOff x="1552" y="2773"/>
            <a:chExt cx="254" cy="178"/>
          </a:xfrm>
        </p:grpSpPr>
        <p:sp>
          <p:nvSpPr>
            <p:cNvPr id="36" name="Rectangle 104"/>
            <p:cNvSpPr>
              <a:spLocks noChangeArrowheads="1"/>
            </p:cNvSpPr>
            <p:nvPr/>
          </p:nvSpPr>
          <p:spPr bwMode="auto">
            <a:xfrm>
              <a:off x="1552" y="2773"/>
              <a:ext cx="254" cy="1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l"/>
              <a:endParaRPr lang="en-US" sz="400"/>
            </a:p>
          </p:txBody>
        </p:sp>
        <p:sp>
          <p:nvSpPr>
            <p:cNvPr id="37" name="Rectangle 105"/>
            <p:cNvSpPr>
              <a:spLocks noChangeArrowheads="1"/>
            </p:cNvSpPr>
            <p:nvPr/>
          </p:nvSpPr>
          <p:spPr bwMode="auto">
            <a:xfrm>
              <a:off x="1559" y="2840"/>
              <a:ext cx="232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800" b="1"/>
                <a:t>LUT</a:t>
              </a:r>
            </a:p>
          </p:txBody>
        </p:sp>
      </p:grpSp>
      <p:grpSp>
        <p:nvGrpSpPr>
          <p:cNvPr id="32" name="Group 106"/>
          <p:cNvGrpSpPr>
            <a:grpSpLocks/>
          </p:cNvGrpSpPr>
          <p:nvPr/>
        </p:nvGrpSpPr>
        <p:grpSpPr bwMode="auto">
          <a:xfrm>
            <a:off x="5072063" y="2917825"/>
            <a:ext cx="403225" cy="282575"/>
            <a:chOff x="1552" y="2773"/>
            <a:chExt cx="254" cy="178"/>
          </a:xfrm>
        </p:grpSpPr>
        <p:sp>
          <p:nvSpPr>
            <p:cNvPr id="39" name="Rectangle 107"/>
            <p:cNvSpPr>
              <a:spLocks noChangeArrowheads="1"/>
            </p:cNvSpPr>
            <p:nvPr/>
          </p:nvSpPr>
          <p:spPr bwMode="auto">
            <a:xfrm>
              <a:off x="1552" y="2773"/>
              <a:ext cx="254" cy="1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l"/>
              <a:endParaRPr lang="en-US" sz="400"/>
            </a:p>
          </p:txBody>
        </p:sp>
        <p:sp>
          <p:nvSpPr>
            <p:cNvPr id="40" name="Rectangle 108"/>
            <p:cNvSpPr>
              <a:spLocks noChangeArrowheads="1"/>
            </p:cNvSpPr>
            <p:nvPr/>
          </p:nvSpPr>
          <p:spPr bwMode="auto">
            <a:xfrm>
              <a:off x="1559" y="2840"/>
              <a:ext cx="232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800" b="1"/>
                <a:t>LUT</a:t>
              </a:r>
            </a:p>
          </p:txBody>
        </p:sp>
      </p:grpSp>
      <p:grpSp>
        <p:nvGrpSpPr>
          <p:cNvPr id="35" name="Group 109"/>
          <p:cNvGrpSpPr>
            <a:grpSpLocks/>
          </p:cNvGrpSpPr>
          <p:nvPr/>
        </p:nvGrpSpPr>
        <p:grpSpPr bwMode="auto">
          <a:xfrm>
            <a:off x="6567488" y="2916238"/>
            <a:ext cx="403225" cy="282575"/>
            <a:chOff x="1552" y="2773"/>
            <a:chExt cx="254" cy="178"/>
          </a:xfrm>
        </p:grpSpPr>
        <p:sp>
          <p:nvSpPr>
            <p:cNvPr id="42" name="Rectangle 110"/>
            <p:cNvSpPr>
              <a:spLocks noChangeArrowheads="1"/>
            </p:cNvSpPr>
            <p:nvPr/>
          </p:nvSpPr>
          <p:spPr bwMode="auto">
            <a:xfrm>
              <a:off x="1552" y="2773"/>
              <a:ext cx="254" cy="1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l"/>
              <a:endParaRPr lang="en-US" sz="400"/>
            </a:p>
          </p:txBody>
        </p:sp>
        <p:sp>
          <p:nvSpPr>
            <p:cNvPr id="43" name="Rectangle 111"/>
            <p:cNvSpPr>
              <a:spLocks noChangeArrowheads="1"/>
            </p:cNvSpPr>
            <p:nvPr/>
          </p:nvSpPr>
          <p:spPr bwMode="auto">
            <a:xfrm>
              <a:off x="1559" y="2840"/>
              <a:ext cx="232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800" b="1"/>
                <a:t>LUT</a:t>
              </a:r>
            </a:p>
          </p:txBody>
        </p:sp>
      </p:grpSp>
      <p:grpSp>
        <p:nvGrpSpPr>
          <p:cNvPr id="38" name="Group 112"/>
          <p:cNvGrpSpPr>
            <a:grpSpLocks/>
          </p:cNvGrpSpPr>
          <p:nvPr/>
        </p:nvGrpSpPr>
        <p:grpSpPr bwMode="auto">
          <a:xfrm>
            <a:off x="8224838" y="2916238"/>
            <a:ext cx="403225" cy="282575"/>
            <a:chOff x="1552" y="2773"/>
            <a:chExt cx="254" cy="178"/>
          </a:xfrm>
        </p:grpSpPr>
        <p:sp>
          <p:nvSpPr>
            <p:cNvPr id="45" name="Rectangle 113"/>
            <p:cNvSpPr>
              <a:spLocks noChangeArrowheads="1"/>
            </p:cNvSpPr>
            <p:nvPr/>
          </p:nvSpPr>
          <p:spPr bwMode="auto">
            <a:xfrm>
              <a:off x="1552" y="2773"/>
              <a:ext cx="254" cy="1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l"/>
              <a:endParaRPr lang="en-US" sz="400"/>
            </a:p>
          </p:txBody>
        </p:sp>
        <p:sp>
          <p:nvSpPr>
            <p:cNvPr id="46" name="Rectangle 114"/>
            <p:cNvSpPr>
              <a:spLocks noChangeArrowheads="1"/>
            </p:cNvSpPr>
            <p:nvPr/>
          </p:nvSpPr>
          <p:spPr bwMode="auto">
            <a:xfrm>
              <a:off x="1559" y="2840"/>
              <a:ext cx="232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800" b="1"/>
                <a:t>LUT</a:t>
              </a:r>
            </a:p>
          </p:txBody>
        </p:sp>
      </p:grpSp>
      <p:sp>
        <p:nvSpPr>
          <p:cNvPr id="47" name="Line 115"/>
          <p:cNvSpPr>
            <a:spLocks noChangeShapeType="1"/>
          </p:cNvSpPr>
          <p:nvPr/>
        </p:nvSpPr>
        <p:spPr bwMode="auto">
          <a:xfrm>
            <a:off x="5235575" y="4608513"/>
            <a:ext cx="3132138" cy="0"/>
          </a:xfrm>
          <a:prstGeom prst="line">
            <a:avLst/>
          </a:prstGeom>
          <a:noFill/>
          <a:ln w="31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48" name="Rectangle 116"/>
          <p:cNvSpPr>
            <a:spLocks noChangeArrowheads="1"/>
          </p:cNvSpPr>
          <p:nvPr/>
        </p:nvSpPr>
        <p:spPr bwMode="auto">
          <a:xfrm>
            <a:off x="5884863" y="3527425"/>
            <a:ext cx="215900" cy="144463"/>
          </a:xfrm>
          <a:prstGeom prst="rect">
            <a:avLst/>
          </a:prstGeom>
          <a:solidFill>
            <a:schemeClr val="bg1"/>
          </a:solidFill>
          <a:ln w="31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200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49" name="Rectangle 117"/>
          <p:cNvSpPr>
            <a:spLocks noChangeArrowheads="1"/>
          </p:cNvSpPr>
          <p:nvPr/>
        </p:nvSpPr>
        <p:spPr bwMode="auto">
          <a:xfrm>
            <a:off x="5884863" y="2987675"/>
            <a:ext cx="215900" cy="144463"/>
          </a:xfrm>
          <a:prstGeom prst="rect">
            <a:avLst/>
          </a:prstGeom>
          <a:solidFill>
            <a:schemeClr val="bg1"/>
          </a:solidFill>
          <a:ln w="31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200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50" name="Rectangle 118"/>
          <p:cNvSpPr>
            <a:spLocks noChangeArrowheads="1"/>
          </p:cNvSpPr>
          <p:nvPr/>
        </p:nvSpPr>
        <p:spPr bwMode="auto">
          <a:xfrm>
            <a:off x="5884863" y="4032250"/>
            <a:ext cx="215900" cy="144463"/>
          </a:xfrm>
          <a:prstGeom prst="rect">
            <a:avLst/>
          </a:prstGeom>
          <a:solidFill>
            <a:schemeClr val="bg1"/>
          </a:solidFill>
          <a:ln w="31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200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51" name="Rectangle 119"/>
          <p:cNvSpPr>
            <a:spLocks noChangeArrowheads="1"/>
          </p:cNvSpPr>
          <p:nvPr/>
        </p:nvSpPr>
        <p:spPr bwMode="auto">
          <a:xfrm>
            <a:off x="5884863" y="4535488"/>
            <a:ext cx="215900" cy="144462"/>
          </a:xfrm>
          <a:prstGeom prst="rect">
            <a:avLst/>
          </a:prstGeom>
          <a:solidFill>
            <a:schemeClr val="bg1"/>
          </a:solidFill>
          <a:ln w="31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200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52" name="Rectangle 120"/>
          <p:cNvSpPr>
            <a:spLocks noChangeArrowheads="1"/>
          </p:cNvSpPr>
          <p:nvPr/>
        </p:nvSpPr>
        <p:spPr bwMode="auto">
          <a:xfrm>
            <a:off x="5884863" y="5040313"/>
            <a:ext cx="215900" cy="144462"/>
          </a:xfrm>
          <a:prstGeom prst="rect">
            <a:avLst/>
          </a:prstGeom>
          <a:solidFill>
            <a:schemeClr val="bg1"/>
          </a:solidFill>
          <a:ln w="31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200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53" name="Line 121"/>
          <p:cNvSpPr>
            <a:spLocks noChangeShapeType="1"/>
          </p:cNvSpPr>
          <p:nvPr/>
        </p:nvSpPr>
        <p:spPr bwMode="auto">
          <a:xfrm flipV="1">
            <a:off x="7540625" y="3059113"/>
            <a:ext cx="0" cy="2052637"/>
          </a:xfrm>
          <a:prstGeom prst="line">
            <a:avLst/>
          </a:prstGeom>
          <a:noFill/>
          <a:ln w="31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4" name="Rectangle 122"/>
          <p:cNvSpPr>
            <a:spLocks noChangeArrowheads="1"/>
          </p:cNvSpPr>
          <p:nvPr/>
        </p:nvSpPr>
        <p:spPr bwMode="auto">
          <a:xfrm>
            <a:off x="7432675" y="3527425"/>
            <a:ext cx="215900" cy="144463"/>
          </a:xfrm>
          <a:prstGeom prst="rect">
            <a:avLst/>
          </a:prstGeom>
          <a:solidFill>
            <a:schemeClr val="bg1"/>
          </a:solidFill>
          <a:ln w="31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200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55" name="Rectangle 123"/>
          <p:cNvSpPr>
            <a:spLocks noChangeArrowheads="1"/>
          </p:cNvSpPr>
          <p:nvPr/>
        </p:nvSpPr>
        <p:spPr bwMode="auto">
          <a:xfrm>
            <a:off x="7432675" y="2987675"/>
            <a:ext cx="215900" cy="144463"/>
          </a:xfrm>
          <a:prstGeom prst="rect">
            <a:avLst/>
          </a:prstGeom>
          <a:solidFill>
            <a:schemeClr val="bg1"/>
          </a:solidFill>
          <a:ln w="31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200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56" name="Rectangle 124"/>
          <p:cNvSpPr>
            <a:spLocks noChangeArrowheads="1"/>
          </p:cNvSpPr>
          <p:nvPr/>
        </p:nvSpPr>
        <p:spPr bwMode="auto">
          <a:xfrm>
            <a:off x="7432675" y="4032250"/>
            <a:ext cx="215900" cy="144463"/>
          </a:xfrm>
          <a:prstGeom prst="rect">
            <a:avLst/>
          </a:prstGeom>
          <a:solidFill>
            <a:schemeClr val="bg1"/>
          </a:solidFill>
          <a:ln w="31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200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57" name="Rectangle 125"/>
          <p:cNvSpPr>
            <a:spLocks noChangeArrowheads="1"/>
          </p:cNvSpPr>
          <p:nvPr/>
        </p:nvSpPr>
        <p:spPr bwMode="auto">
          <a:xfrm>
            <a:off x="7432675" y="4535488"/>
            <a:ext cx="215900" cy="144462"/>
          </a:xfrm>
          <a:prstGeom prst="rect">
            <a:avLst/>
          </a:prstGeom>
          <a:solidFill>
            <a:schemeClr val="bg1"/>
          </a:solidFill>
          <a:ln w="31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200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58" name="Rectangle 126"/>
          <p:cNvSpPr>
            <a:spLocks noChangeArrowheads="1"/>
          </p:cNvSpPr>
          <p:nvPr/>
        </p:nvSpPr>
        <p:spPr bwMode="auto">
          <a:xfrm>
            <a:off x="7432675" y="5003800"/>
            <a:ext cx="215900" cy="144463"/>
          </a:xfrm>
          <a:prstGeom prst="rect">
            <a:avLst/>
          </a:prstGeom>
          <a:solidFill>
            <a:schemeClr val="bg1"/>
          </a:solidFill>
          <a:ln w="31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200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59" name="Rectangle 127"/>
          <p:cNvSpPr>
            <a:spLocks noChangeArrowheads="1"/>
          </p:cNvSpPr>
          <p:nvPr/>
        </p:nvSpPr>
        <p:spPr bwMode="auto">
          <a:xfrm>
            <a:off x="6640513" y="4535488"/>
            <a:ext cx="215900" cy="144462"/>
          </a:xfrm>
          <a:prstGeom prst="rect">
            <a:avLst/>
          </a:prstGeom>
          <a:solidFill>
            <a:schemeClr val="bg1"/>
          </a:solidFill>
          <a:ln w="31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200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60" name="Rectangle 128"/>
          <p:cNvSpPr>
            <a:spLocks noChangeArrowheads="1"/>
          </p:cNvSpPr>
          <p:nvPr/>
        </p:nvSpPr>
        <p:spPr bwMode="auto">
          <a:xfrm>
            <a:off x="5164138" y="3527425"/>
            <a:ext cx="215900" cy="144463"/>
          </a:xfrm>
          <a:prstGeom prst="rect">
            <a:avLst/>
          </a:prstGeom>
          <a:solidFill>
            <a:schemeClr val="bg1"/>
          </a:solidFill>
          <a:ln w="31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200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61" name="Rectangle 129"/>
          <p:cNvSpPr>
            <a:spLocks noChangeArrowheads="1"/>
          </p:cNvSpPr>
          <p:nvPr/>
        </p:nvSpPr>
        <p:spPr bwMode="auto">
          <a:xfrm>
            <a:off x="5164138" y="4535488"/>
            <a:ext cx="215900" cy="144462"/>
          </a:xfrm>
          <a:prstGeom prst="rect">
            <a:avLst/>
          </a:prstGeom>
          <a:solidFill>
            <a:schemeClr val="bg1"/>
          </a:solidFill>
          <a:ln w="31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200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62" name="Line 130"/>
          <p:cNvSpPr>
            <a:spLocks noChangeShapeType="1"/>
          </p:cNvSpPr>
          <p:nvPr/>
        </p:nvSpPr>
        <p:spPr bwMode="auto">
          <a:xfrm flipV="1">
            <a:off x="6748463" y="4248150"/>
            <a:ext cx="0" cy="719138"/>
          </a:xfrm>
          <a:prstGeom prst="line">
            <a:avLst/>
          </a:prstGeom>
          <a:noFill/>
          <a:ln w="31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3" name="Rectangle 131"/>
          <p:cNvSpPr>
            <a:spLocks noChangeArrowheads="1"/>
          </p:cNvSpPr>
          <p:nvPr/>
        </p:nvSpPr>
        <p:spPr bwMode="auto">
          <a:xfrm>
            <a:off x="6640513" y="4535488"/>
            <a:ext cx="215900" cy="144462"/>
          </a:xfrm>
          <a:prstGeom prst="rect">
            <a:avLst/>
          </a:prstGeom>
          <a:solidFill>
            <a:schemeClr val="bg1"/>
          </a:solidFill>
          <a:ln w="31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200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64" name="Line 132"/>
          <p:cNvSpPr>
            <a:spLocks noChangeShapeType="1"/>
          </p:cNvSpPr>
          <p:nvPr/>
        </p:nvSpPr>
        <p:spPr bwMode="auto">
          <a:xfrm flipV="1">
            <a:off x="8404225" y="4248150"/>
            <a:ext cx="0" cy="719138"/>
          </a:xfrm>
          <a:prstGeom prst="line">
            <a:avLst/>
          </a:prstGeom>
          <a:noFill/>
          <a:ln w="31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" name="Rectangle 133"/>
          <p:cNvSpPr>
            <a:spLocks noChangeArrowheads="1"/>
          </p:cNvSpPr>
          <p:nvPr/>
        </p:nvSpPr>
        <p:spPr bwMode="auto">
          <a:xfrm>
            <a:off x="8296275" y="4535488"/>
            <a:ext cx="215900" cy="144462"/>
          </a:xfrm>
          <a:prstGeom prst="rect">
            <a:avLst/>
          </a:prstGeom>
          <a:solidFill>
            <a:schemeClr val="bg1"/>
          </a:solidFill>
          <a:ln w="31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200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66" name="Line 134"/>
          <p:cNvSpPr>
            <a:spLocks noChangeShapeType="1"/>
          </p:cNvSpPr>
          <p:nvPr/>
        </p:nvSpPr>
        <p:spPr bwMode="auto">
          <a:xfrm flipV="1">
            <a:off x="8404225" y="3203575"/>
            <a:ext cx="0" cy="755650"/>
          </a:xfrm>
          <a:prstGeom prst="line">
            <a:avLst/>
          </a:prstGeom>
          <a:noFill/>
          <a:ln w="31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7" name="Rectangle 135"/>
          <p:cNvSpPr>
            <a:spLocks noChangeArrowheads="1"/>
          </p:cNvSpPr>
          <p:nvPr/>
        </p:nvSpPr>
        <p:spPr bwMode="auto">
          <a:xfrm>
            <a:off x="8296275" y="3527425"/>
            <a:ext cx="215900" cy="144463"/>
          </a:xfrm>
          <a:prstGeom prst="rect">
            <a:avLst/>
          </a:prstGeom>
          <a:solidFill>
            <a:schemeClr val="bg1"/>
          </a:solidFill>
          <a:ln w="31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200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68" name="Line 136"/>
          <p:cNvSpPr>
            <a:spLocks noChangeShapeType="1"/>
          </p:cNvSpPr>
          <p:nvPr/>
        </p:nvSpPr>
        <p:spPr bwMode="auto">
          <a:xfrm flipV="1">
            <a:off x="6748463" y="3203575"/>
            <a:ext cx="0" cy="755650"/>
          </a:xfrm>
          <a:prstGeom prst="line">
            <a:avLst/>
          </a:prstGeom>
          <a:noFill/>
          <a:ln w="31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9" name="Rectangle 137"/>
          <p:cNvSpPr>
            <a:spLocks noChangeArrowheads="1"/>
          </p:cNvSpPr>
          <p:nvPr/>
        </p:nvSpPr>
        <p:spPr bwMode="auto">
          <a:xfrm>
            <a:off x="6640513" y="3527425"/>
            <a:ext cx="215900" cy="144463"/>
          </a:xfrm>
          <a:prstGeom prst="rect">
            <a:avLst/>
          </a:prstGeom>
          <a:solidFill>
            <a:schemeClr val="bg1"/>
          </a:solidFill>
          <a:ln w="31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200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70" name="Oval 139"/>
          <p:cNvSpPr>
            <a:spLocks noChangeArrowheads="1"/>
          </p:cNvSpPr>
          <p:nvPr/>
        </p:nvSpPr>
        <p:spPr bwMode="auto">
          <a:xfrm>
            <a:off x="4948238" y="3814763"/>
            <a:ext cx="612775" cy="5397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140"/>
          <p:cNvSpPr>
            <a:spLocks noChangeArrowheads="1"/>
          </p:cNvSpPr>
          <p:nvPr/>
        </p:nvSpPr>
        <p:spPr bwMode="auto">
          <a:xfrm>
            <a:off x="4948238" y="2770188"/>
            <a:ext cx="612775" cy="5397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41"/>
          <p:cNvSpPr>
            <a:spLocks noChangeArrowheads="1"/>
          </p:cNvSpPr>
          <p:nvPr/>
        </p:nvSpPr>
        <p:spPr bwMode="auto">
          <a:xfrm>
            <a:off x="6424613" y="2735263"/>
            <a:ext cx="612775" cy="5397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142"/>
          <p:cNvSpPr>
            <a:spLocks noChangeArrowheads="1"/>
          </p:cNvSpPr>
          <p:nvPr/>
        </p:nvSpPr>
        <p:spPr bwMode="auto">
          <a:xfrm>
            <a:off x="6461125" y="3814763"/>
            <a:ext cx="612775" cy="5397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43"/>
          <p:cNvSpPr>
            <a:spLocks noChangeShapeType="1"/>
          </p:cNvSpPr>
          <p:nvPr/>
        </p:nvSpPr>
        <p:spPr bwMode="auto">
          <a:xfrm flipH="1">
            <a:off x="5345113" y="1798638"/>
            <a:ext cx="250825" cy="971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5" name="Line 144"/>
          <p:cNvSpPr>
            <a:spLocks noChangeShapeType="1"/>
          </p:cNvSpPr>
          <p:nvPr/>
        </p:nvSpPr>
        <p:spPr bwMode="auto">
          <a:xfrm flipH="1">
            <a:off x="5524500" y="2374900"/>
            <a:ext cx="214313" cy="1511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6" name="Line 145"/>
          <p:cNvSpPr>
            <a:spLocks noChangeShapeType="1"/>
          </p:cNvSpPr>
          <p:nvPr/>
        </p:nvSpPr>
        <p:spPr bwMode="auto">
          <a:xfrm>
            <a:off x="6496050" y="2051050"/>
            <a:ext cx="144463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7" name="Line 146"/>
          <p:cNvSpPr>
            <a:spLocks noChangeShapeType="1"/>
          </p:cNvSpPr>
          <p:nvPr/>
        </p:nvSpPr>
        <p:spPr bwMode="auto">
          <a:xfrm flipH="1">
            <a:off x="7000875" y="2338388"/>
            <a:ext cx="430213" cy="1476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8" name="Rectangle 77"/>
          <p:cNvSpPr/>
          <p:nvPr/>
        </p:nvSpPr>
        <p:spPr bwMode="auto">
          <a:xfrm>
            <a:off x="4800600" y="1524000"/>
            <a:ext cx="4095750" cy="3933825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Line 143"/>
          <p:cNvSpPr>
            <a:spLocks noChangeShapeType="1"/>
          </p:cNvSpPr>
          <p:nvPr/>
        </p:nvSpPr>
        <p:spPr bwMode="auto">
          <a:xfrm flipH="1">
            <a:off x="2971799" y="1514475"/>
            <a:ext cx="1819276" cy="10191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80" name="Line 143"/>
          <p:cNvSpPr>
            <a:spLocks noChangeShapeType="1"/>
          </p:cNvSpPr>
          <p:nvPr/>
        </p:nvSpPr>
        <p:spPr bwMode="auto">
          <a:xfrm flipH="1" flipV="1">
            <a:off x="2971799" y="2714624"/>
            <a:ext cx="1828798" cy="1409699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Many-Core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Radiation Tolerance Through Architecture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/>
            </a:r>
            <a:br>
              <a:rPr lang="en-US" sz="18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- Redundant, Homogenous, Soft Processors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- At Any Given Time, 3 are configured in 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  </a:t>
            </a:r>
            <a:r>
              <a:rPr lang="en-US" sz="1600" i="1" dirty="0" smtClean="0">
                <a:solidFill>
                  <a:schemeClr val="tx2"/>
                </a:solidFill>
              </a:rPr>
              <a:t>Triple Modular Redundancy </a:t>
            </a:r>
            <a:r>
              <a:rPr lang="en-US" sz="1600" dirty="0" smtClean="0">
                <a:solidFill>
                  <a:schemeClr val="tx2"/>
                </a:solidFill>
              </a:rPr>
              <a:t>(TMR)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 dirty="0"/>
          </a:p>
        </p:txBody>
      </p:sp>
      <p:pic>
        <p:nvPicPr>
          <p:cNvPr id="8" name="Picture 7" descr="V5_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49" y="3302077"/>
            <a:ext cx="2447926" cy="1774747"/>
          </a:xfrm>
          <a:prstGeom prst="rect">
            <a:avLst/>
          </a:prstGeom>
        </p:spPr>
      </p:pic>
      <p:pic>
        <p:nvPicPr>
          <p:cNvPr id="82" name="Picture 81" descr="pblaze64grid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0961" y="1924050"/>
            <a:ext cx="2398582" cy="3853089"/>
          </a:xfrm>
          <a:prstGeom prst="rect">
            <a:avLst/>
          </a:prstGeom>
        </p:spPr>
      </p:pic>
      <p:sp>
        <p:nvSpPr>
          <p:cNvPr id="83" name="Line 143"/>
          <p:cNvSpPr>
            <a:spLocks noChangeShapeType="1"/>
          </p:cNvSpPr>
          <p:nvPr/>
        </p:nvSpPr>
        <p:spPr bwMode="auto">
          <a:xfrm flipH="1">
            <a:off x="3362324" y="1933575"/>
            <a:ext cx="2324099" cy="22574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84" name="Line 143"/>
          <p:cNvSpPr>
            <a:spLocks noChangeShapeType="1"/>
          </p:cNvSpPr>
          <p:nvPr/>
        </p:nvSpPr>
        <p:spPr bwMode="auto">
          <a:xfrm flipH="1" flipV="1">
            <a:off x="3314700" y="4438650"/>
            <a:ext cx="2333622" cy="132397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85" name="Line 143"/>
          <p:cNvSpPr>
            <a:spLocks noChangeShapeType="1"/>
          </p:cNvSpPr>
          <p:nvPr/>
        </p:nvSpPr>
        <p:spPr bwMode="auto">
          <a:xfrm flipH="1">
            <a:off x="5924549" y="1657351"/>
            <a:ext cx="180976" cy="2857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86" name="Line 143"/>
          <p:cNvSpPr>
            <a:spLocks noChangeShapeType="1"/>
          </p:cNvSpPr>
          <p:nvPr/>
        </p:nvSpPr>
        <p:spPr bwMode="auto">
          <a:xfrm>
            <a:off x="6181725" y="1676399"/>
            <a:ext cx="9524" cy="24765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87" name="Line 143"/>
          <p:cNvSpPr>
            <a:spLocks noChangeShapeType="1"/>
          </p:cNvSpPr>
          <p:nvPr/>
        </p:nvSpPr>
        <p:spPr bwMode="auto">
          <a:xfrm>
            <a:off x="6276975" y="1666875"/>
            <a:ext cx="190499" cy="27622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945896" y="1392950"/>
            <a:ext cx="2460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 dirty="0" smtClean="0">
                <a:solidFill>
                  <a:srgbClr val="FF0000"/>
                </a:solidFill>
              </a:rPr>
              <a:t>TMR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90" name="Line 143"/>
          <p:cNvSpPr>
            <a:spLocks noChangeShapeType="1"/>
          </p:cNvSpPr>
          <p:nvPr/>
        </p:nvSpPr>
        <p:spPr bwMode="auto">
          <a:xfrm flipV="1">
            <a:off x="6581775" y="3914774"/>
            <a:ext cx="161925" cy="257176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91" name="Oval 90"/>
          <p:cNvSpPr/>
          <p:nvPr/>
        </p:nvSpPr>
        <p:spPr bwMode="auto">
          <a:xfrm>
            <a:off x="5686425" y="2181225"/>
            <a:ext cx="2057400" cy="1724025"/>
          </a:xfrm>
          <a:prstGeom prst="ellipse">
            <a:avLst/>
          </a:prstGeom>
          <a:noFill/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660147" y="3840875"/>
            <a:ext cx="1131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Spare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Processors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Many-Core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Types of Radiation Faults Seen in FPGAs</a:t>
            </a:r>
          </a:p>
          <a:p>
            <a:endParaRPr lang="en-US" sz="18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 				</a:t>
            </a:r>
            <a:r>
              <a:rPr lang="en-US" sz="1600" b="1" dirty="0" smtClean="0">
                <a:solidFill>
                  <a:srgbClr val="FF0000"/>
                </a:solidFill>
              </a:rPr>
              <a:t>1) Soft (SEU, SET)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 				     </a:t>
            </a:r>
            <a:r>
              <a:rPr lang="en-US" sz="1600" i="1" dirty="0" smtClean="0">
                <a:solidFill>
                  <a:schemeClr val="tx2"/>
                </a:solidFill>
              </a:rPr>
              <a:t>- SEUs that can be recovered from using a reset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 				</a:t>
            </a:r>
            <a:r>
              <a:rPr lang="en-US" sz="1600" b="1" dirty="0" smtClean="0">
                <a:solidFill>
                  <a:srgbClr val="FF0000"/>
                </a:solidFill>
              </a:rPr>
              <a:t>2) Medium (SEFI)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 				     </a:t>
            </a:r>
            <a:r>
              <a:rPr lang="en-US" sz="1600" i="1" dirty="0" smtClean="0">
                <a:solidFill>
                  <a:schemeClr val="tx2"/>
                </a:solidFill>
              </a:rPr>
              <a:t>- SEUs in reconfiguration memory, can only</a:t>
            </a:r>
            <a:br>
              <a:rPr lang="en-US" sz="1600" i="1" dirty="0" smtClean="0">
                <a:solidFill>
                  <a:schemeClr val="tx2"/>
                </a:solidFill>
              </a:rPr>
            </a:br>
            <a:r>
              <a:rPr lang="en-US" sz="1600" i="1" dirty="0" smtClean="0">
                <a:solidFill>
                  <a:schemeClr val="tx2"/>
                </a:solidFill>
              </a:rPr>
              <a:t> 				       be recovered using reconfiguration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 				</a:t>
            </a:r>
            <a:r>
              <a:rPr lang="en-US" sz="1600" b="1" dirty="0" smtClean="0">
                <a:solidFill>
                  <a:srgbClr val="FF0000"/>
                </a:solidFill>
              </a:rPr>
              <a:t>3) Hard (TID / Displacement Damage)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 				     </a:t>
            </a:r>
            <a:r>
              <a:rPr lang="en-US" sz="1600" i="1" dirty="0" smtClean="0">
                <a:solidFill>
                  <a:schemeClr val="tx2"/>
                </a:solidFill>
              </a:rPr>
              <a:t>- Damage to part of the chip due to TID </a:t>
            </a:r>
            <a:br>
              <a:rPr lang="en-US" sz="1600" i="1" dirty="0" smtClean="0">
                <a:solidFill>
                  <a:schemeClr val="tx2"/>
                </a:solidFill>
              </a:rPr>
            </a:br>
            <a:r>
              <a:rPr lang="en-US" sz="1600" i="1" dirty="0" smtClean="0">
                <a:solidFill>
                  <a:schemeClr val="tx2"/>
                </a:solidFill>
              </a:rPr>
              <a:t> 				       or Displacement Damage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 dirty="0"/>
          </a:p>
        </p:txBody>
      </p:sp>
      <p:pic>
        <p:nvPicPr>
          <p:cNvPr id="82" name="Picture 81" descr="pblaze64gridc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386" y="1638300"/>
            <a:ext cx="2398582" cy="3853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4-proc-system-block-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4595" y="783892"/>
            <a:ext cx="2854618" cy="3840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Many-Core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Fault Recovery Procedures 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/>
            </a:r>
            <a:br>
              <a:rPr lang="en-US" sz="1800" dirty="0" smtClean="0">
                <a:solidFill>
                  <a:schemeClr val="tx2"/>
                </a:solidFill>
              </a:rPr>
            </a:br>
            <a:endParaRPr lang="en-US" sz="1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1600" b="1" u="sng" dirty="0" smtClean="0">
                <a:solidFill>
                  <a:schemeClr val="tx2"/>
                </a:solidFill>
              </a:rPr>
              <a:t>Fault Type</a:t>
            </a:r>
            <a:r>
              <a:rPr lang="en-US" sz="1600" b="1" dirty="0" smtClean="0">
                <a:solidFill>
                  <a:schemeClr val="tx2"/>
                </a:solidFill>
              </a:rPr>
              <a:t>	</a:t>
            </a:r>
            <a:r>
              <a:rPr lang="en-US" sz="1600" b="1" u="sng" dirty="0" smtClean="0">
                <a:solidFill>
                  <a:schemeClr val="tx2"/>
                </a:solidFill>
              </a:rPr>
              <a:t>Recovery Action</a:t>
            </a:r>
            <a:br>
              <a:rPr lang="en-US" sz="1600" b="1" u="sng" dirty="0" smtClean="0">
                <a:solidFill>
                  <a:schemeClr val="tx2"/>
                </a:solidFill>
              </a:rPr>
            </a:br>
            <a:endParaRPr lang="en-US" sz="1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Soft Faults </a:t>
            </a:r>
            <a:r>
              <a:rPr lang="en-US" sz="1600" dirty="0" smtClean="0"/>
              <a:t>	</a:t>
            </a:r>
            <a:r>
              <a:rPr lang="en-US" sz="1400" dirty="0" smtClean="0"/>
              <a:t>- TMR Voter detects fault</a:t>
            </a:r>
            <a:br>
              <a:rPr lang="en-US" sz="1400" dirty="0" smtClean="0"/>
            </a:br>
            <a:r>
              <a:rPr lang="en-US" sz="1400" dirty="0" smtClean="0"/>
              <a:t> 		- 2 good processors complete current task</a:t>
            </a:r>
            <a:br>
              <a:rPr lang="en-US" sz="1400" dirty="0" smtClean="0"/>
            </a:br>
            <a:r>
              <a:rPr lang="en-US" sz="1400" dirty="0" smtClean="0"/>
              <a:t> 		- Good 2 processors offload variable data</a:t>
            </a:r>
            <a:br>
              <a:rPr lang="en-US" sz="1400" dirty="0" smtClean="0"/>
            </a:br>
            <a:r>
              <a:rPr lang="en-US" sz="1400" dirty="0" smtClean="0"/>
              <a:t> 		- All 3 processors are reset</a:t>
            </a:r>
            <a:br>
              <a:rPr lang="en-US" sz="1400" dirty="0" smtClean="0"/>
            </a:br>
            <a:r>
              <a:rPr lang="en-US" sz="1400" dirty="0" smtClean="0"/>
              <a:t> 		- All 3 processors re-initialized with variable data</a:t>
            </a:r>
            <a:br>
              <a:rPr lang="en-US" sz="1400" dirty="0" smtClean="0"/>
            </a:br>
            <a:r>
              <a:rPr lang="en-US" sz="1400" dirty="0" smtClean="0"/>
              <a:t> 		- All 3 processors resume operation in TMR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Medium Faults</a:t>
            </a:r>
            <a:r>
              <a:rPr lang="en-US" sz="1600" dirty="0" smtClean="0"/>
              <a:t>	</a:t>
            </a:r>
            <a:r>
              <a:rPr lang="en-US" sz="1400" dirty="0" smtClean="0"/>
              <a:t>- Same general procedure, </a:t>
            </a:r>
            <a:r>
              <a:rPr lang="en-US" sz="1400" i="1" dirty="0" smtClean="0"/>
              <a:t>except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		   Bad processors is </a:t>
            </a:r>
            <a:r>
              <a:rPr lang="en-US" sz="1400" b="1" dirty="0" smtClean="0"/>
              <a:t>partially reconfigured</a:t>
            </a:r>
            <a:r>
              <a:rPr lang="en-US" sz="1400" b="1" u="sng" dirty="0" smtClean="0"/>
              <a:t/>
            </a:r>
            <a:br>
              <a:rPr lang="en-US" sz="1400" b="1" u="sng" dirty="0" smtClean="0"/>
            </a:br>
            <a:r>
              <a:rPr lang="en-US" sz="1400" dirty="0" smtClean="0"/>
              <a:t> 		   to reset configuration RAM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Hard Faults</a:t>
            </a:r>
            <a:r>
              <a:rPr lang="en-US" sz="1600" dirty="0" smtClean="0"/>
              <a:t>	</a:t>
            </a:r>
            <a:r>
              <a:rPr lang="en-US" sz="1400" dirty="0" smtClean="0"/>
              <a:t>- A spare processor is brought online to complete TMR</a:t>
            </a:r>
            <a:br>
              <a:rPr lang="en-US" sz="1400" dirty="0" smtClean="0"/>
            </a:br>
            <a:r>
              <a:rPr lang="en-US" sz="1400" dirty="0" smtClean="0"/>
              <a:t> 		- Bad processor is flagged as “DO NOT USE”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		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Many-Core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Advantages of this Approach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/>
            </a:r>
            <a:br>
              <a:rPr lang="en-US" sz="18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1) SEUs mitigated using traditional TMR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2) Partial Reconfiguration technique increases </a:t>
            </a:r>
            <a:r>
              <a:rPr lang="en-US" sz="1600" i="1" dirty="0" smtClean="0">
                <a:solidFill>
                  <a:schemeClr val="tx2"/>
                </a:solidFill>
              </a:rPr>
              <a:t>hardness</a:t>
            </a:r>
            <a:r>
              <a:rPr lang="en-US" sz="1600" dirty="0" smtClean="0">
                <a:solidFill>
                  <a:schemeClr val="tx2"/>
                </a:solidFill>
              </a:rPr>
              <a:t> of RAM-based FPGAs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3) Spatial avoidance of damaged regions of FPGA extend system lifetime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4) Logical approach can be applied to RHBD FPGA fabrics (</a:t>
            </a:r>
            <a:r>
              <a:rPr lang="en-US" sz="1600" i="1" dirty="0" smtClean="0">
                <a:solidFill>
                  <a:schemeClr val="tx2"/>
                </a:solidFill>
              </a:rPr>
              <a:t>SIRF</a:t>
            </a:r>
            <a:r>
              <a:rPr lang="en-US" sz="1600" dirty="0" smtClean="0">
                <a:solidFill>
                  <a:schemeClr val="tx2"/>
                </a:solidFill>
              </a:rPr>
              <a:t>, etc…) for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     increased radiation immunity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 dirty="0"/>
          </a:p>
        </p:txBody>
      </p:sp>
      <p:pic>
        <p:nvPicPr>
          <p:cNvPr id="8" name="Picture 7" descr="pblaze64gridc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5149" y="3914775"/>
            <a:ext cx="1301644" cy="2090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Many-Core Computing Architecture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700" dirty="0" smtClean="0">
                <a:solidFill>
                  <a:srgbClr val="0000FF"/>
                </a:solidFill>
              </a:rPr>
              <a:t/>
            </a:r>
            <a:br>
              <a:rPr lang="en-US" sz="700" dirty="0" smtClean="0">
                <a:solidFill>
                  <a:srgbClr val="0000FF"/>
                </a:solidFill>
              </a:rPr>
            </a:br>
            <a:r>
              <a:rPr lang="en-US" sz="1400" dirty="0" smtClean="0"/>
              <a:t>- 64 picoBlaze Processors (3+61) implement on a Virtex-5 FX50</a:t>
            </a:r>
            <a:br>
              <a:rPr lang="en-US" sz="1400" dirty="0" smtClean="0"/>
            </a:br>
            <a:r>
              <a:rPr lang="en-US" sz="1400" dirty="0" smtClean="0"/>
              <a:t>- The computer system controls basic peripherals</a:t>
            </a:r>
            <a:br>
              <a:rPr lang="en-US" sz="1400" dirty="0" smtClean="0"/>
            </a:br>
            <a:r>
              <a:rPr lang="en-US" sz="1400" dirty="0" smtClean="0"/>
              <a:t>- A push button is used to mimic soft SEUs</a:t>
            </a:r>
            <a:br>
              <a:rPr lang="en-US" sz="1400" dirty="0" smtClean="0"/>
            </a:br>
            <a:r>
              <a:rPr lang="en-US" sz="1400" dirty="0" smtClean="0"/>
              <a:t>- A PC GUI is created to inject hard failures</a:t>
            </a:r>
            <a:br>
              <a:rPr lang="en-US" sz="1400" dirty="0" smtClean="0"/>
            </a:br>
            <a:r>
              <a:rPr lang="en-US" sz="1400" dirty="0" smtClean="0"/>
              <a:t>- HyperTerminal is used to mimic medium severity faults requiring partial reconfiguration</a:t>
            </a:r>
            <a:br>
              <a:rPr lang="en-US" sz="1400" dirty="0" smtClean="0"/>
            </a:br>
            <a:r>
              <a:rPr lang="en-US" sz="1400" dirty="0" smtClean="0"/>
              <a:t>- Xilinx ChipScope used to monitor processor operation on all 64 processors</a:t>
            </a:r>
            <a:r>
              <a:rPr lang="en-US" sz="1400" dirty="0" smtClean="0">
                <a:solidFill>
                  <a:srgbClr val="0000FF"/>
                </a:solidFill>
              </a:rPr>
              <a:t/>
            </a:r>
            <a:br>
              <a:rPr lang="en-US" sz="1400" dirty="0" smtClean="0">
                <a:solidFill>
                  <a:srgbClr val="0000FF"/>
                </a:solidFill>
              </a:rPr>
            </a:br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“Design of a Radiation Tolerant Computing System Based on a Many-Core FPGA Architecture”</a:t>
            </a:r>
            <a:endParaRPr lang="en-US" dirty="0"/>
          </a:p>
        </p:txBody>
      </p:sp>
      <p:pic>
        <p:nvPicPr>
          <p:cNvPr id="10" name="Picture 9" descr="pblaze64gridc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8450" y="2673583"/>
            <a:ext cx="1066799" cy="1713709"/>
          </a:xfrm>
          <a:prstGeom prst="rect">
            <a:avLst/>
          </a:prstGeom>
        </p:spPr>
      </p:pic>
      <p:pic>
        <p:nvPicPr>
          <p:cNvPr id="11" name="Picture 10" descr="chipscope after res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6762" y="4957825"/>
            <a:ext cx="2590800" cy="1161987"/>
          </a:xfrm>
          <a:prstGeom prst="rect">
            <a:avLst/>
          </a:prstGeom>
        </p:spPr>
      </p:pic>
      <p:pic>
        <p:nvPicPr>
          <p:cNvPr id="12" name="Picture 11" descr="gui after res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1492" y="3476624"/>
            <a:ext cx="1195028" cy="2076451"/>
          </a:xfrm>
          <a:prstGeom prst="rect">
            <a:avLst/>
          </a:prstGeom>
        </p:spPr>
      </p:pic>
      <p:pic>
        <p:nvPicPr>
          <p:cNvPr id="14" name="Picture 13" descr="V5_p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00524" y="2997278"/>
            <a:ext cx="1962151" cy="14225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066800" y="2819400"/>
            <a:ext cx="1924050" cy="3057525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PC Gui to induce 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Hard Failures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648075" y="2628900"/>
            <a:ext cx="4162425" cy="1819275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ML507 V5 Platform w 64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pBlaze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uPs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271962" y="4633913"/>
            <a:ext cx="3067050" cy="1543050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ChipScope Internal Logic Analyzer</a:t>
            </a:r>
          </a:p>
        </p:txBody>
      </p:sp>
      <p:sp>
        <p:nvSpPr>
          <p:cNvPr id="18" name="Line 143"/>
          <p:cNvSpPr>
            <a:spLocks noChangeShapeType="1"/>
          </p:cNvSpPr>
          <p:nvPr/>
        </p:nvSpPr>
        <p:spPr bwMode="auto">
          <a:xfrm flipV="1">
            <a:off x="2993231" y="3400424"/>
            <a:ext cx="654843" cy="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9" name="Line 143"/>
          <p:cNvSpPr>
            <a:spLocks noChangeShapeType="1"/>
          </p:cNvSpPr>
          <p:nvPr/>
        </p:nvSpPr>
        <p:spPr bwMode="auto">
          <a:xfrm flipH="1">
            <a:off x="5724524" y="4432300"/>
            <a:ext cx="3176" cy="2016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Initial Operation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700" dirty="0" smtClean="0">
                <a:solidFill>
                  <a:srgbClr val="0000FF"/>
                </a:solidFill>
              </a:rPr>
              <a:t/>
            </a:r>
            <a:br>
              <a:rPr lang="en-US" sz="700" dirty="0" smtClean="0">
                <a:solidFill>
                  <a:srgbClr val="0000FF"/>
                </a:solidFill>
              </a:rPr>
            </a:br>
            <a:r>
              <a:rPr lang="en-US" sz="1400" dirty="0" smtClean="0"/>
              <a:t>- Processors </a:t>
            </a:r>
            <a:r>
              <a:rPr lang="en-US" sz="1400" b="1" dirty="0" smtClean="0"/>
              <a:t>0, 1, and 2 </a:t>
            </a:r>
            <a:r>
              <a:rPr lang="en-US" sz="1400" dirty="0" smtClean="0"/>
              <a:t>are</a:t>
            </a:r>
            <a:r>
              <a:rPr lang="en-US" sz="1400" b="1" dirty="0" smtClean="0"/>
              <a:t> </a:t>
            </a:r>
            <a:r>
              <a:rPr lang="en-US" sz="1400" dirty="0" smtClean="0"/>
              <a:t>active </a:t>
            </a:r>
            <a:r>
              <a:rPr lang="en-US" sz="1400" dirty="0" smtClean="0">
                <a:solidFill>
                  <a:srgbClr val="0000FF"/>
                </a:solidFill>
              </a:rPr>
              <a:t>(blue) </a:t>
            </a:r>
            <a:r>
              <a:rPr lang="en-US" sz="1400" dirty="0" smtClean="0"/>
              <a:t>and operating in TMR </a:t>
            </a:r>
            <a:br>
              <a:rPr lang="en-US" sz="1400" dirty="0" smtClean="0"/>
            </a:br>
            <a:r>
              <a:rPr lang="en-US" sz="1400" dirty="0" smtClean="0"/>
              <a:t>- Processors </a:t>
            </a:r>
            <a:r>
              <a:rPr lang="en-US" sz="1400" b="1" dirty="0" smtClean="0"/>
              <a:t>3-63</a:t>
            </a:r>
            <a:r>
              <a:rPr lang="en-US" sz="1400" dirty="0" smtClean="0"/>
              <a:t> provide 61 spare </a:t>
            </a:r>
            <a:r>
              <a:rPr lang="en-US" sz="1400" i="1" dirty="0" smtClean="0"/>
              <a:t>picoBlaze</a:t>
            </a:r>
            <a:r>
              <a:rPr lang="en-US" sz="1400" dirty="0" smtClean="0"/>
              <a:t> processors (gray)</a:t>
            </a:r>
            <a:r>
              <a:rPr lang="en-US" sz="1400" dirty="0" smtClean="0">
                <a:solidFill>
                  <a:srgbClr val="0000FF"/>
                </a:solidFill>
              </a:rPr>
              <a:t/>
            </a:r>
            <a:br>
              <a:rPr lang="en-US" sz="1400" dirty="0" smtClean="0">
                <a:solidFill>
                  <a:srgbClr val="0000FF"/>
                </a:solidFill>
              </a:rPr>
            </a:br>
            <a:endParaRPr lang="en-US" sz="18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“Design of a Radiation Tolerant Computing System Based on a Many-Core FPGA Architecture”</a:t>
            </a:r>
            <a:endParaRPr lang="en-US" dirty="0"/>
          </a:p>
        </p:txBody>
      </p:sp>
      <p:pic>
        <p:nvPicPr>
          <p:cNvPr id="11" name="Picture 10" descr="chipscope after res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" y="2038413"/>
            <a:ext cx="6222367" cy="2400237"/>
          </a:xfrm>
          <a:prstGeom prst="rect">
            <a:avLst/>
          </a:prstGeom>
        </p:spPr>
      </p:pic>
      <p:pic>
        <p:nvPicPr>
          <p:cNvPr id="12" name="Picture 11" descr="gui after res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1217" y="1381124"/>
            <a:ext cx="1987508" cy="34534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1396" y="4983875"/>
            <a:ext cx="8532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>(showing address lines between </a:t>
            </a:r>
            <a:r>
              <a:rPr lang="en-US" b="1" dirty="0" err="1" smtClean="0"/>
              <a:t>uP</a:t>
            </a:r>
            <a:r>
              <a:rPr lang="en-US" b="1" dirty="0" smtClean="0"/>
              <a:t> and memory for all 64 processors) </a:t>
            </a:r>
            <a:r>
              <a:rPr lang="en-US" dirty="0" smtClean="0"/>
              <a:t>		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619375" y="5013354"/>
            <a:ext cx="2581275" cy="46166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ChipScope shows </a:t>
            </a:r>
            <a:r>
              <a:rPr lang="en-US" sz="1200" dirty="0" err="1" smtClean="0"/>
              <a:t>uP</a:t>
            </a:r>
            <a:r>
              <a:rPr lang="en-US" sz="1200" dirty="0" smtClean="0"/>
              <a:t> 1,2,3 are running in synch with no faults</a:t>
            </a:r>
            <a:endParaRPr lang="en-US" sz="1200" dirty="0"/>
          </a:p>
        </p:txBody>
      </p:sp>
      <p:sp>
        <p:nvSpPr>
          <p:cNvPr id="22" name="Down Arrow 21"/>
          <p:cNvSpPr/>
          <p:nvPr/>
        </p:nvSpPr>
        <p:spPr>
          <a:xfrm rot="10800000">
            <a:off x="3790949" y="4398363"/>
            <a:ext cx="152687" cy="604225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5174" y="5232429"/>
            <a:ext cx="1781175" cy="46166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 indicates </a:t>
            </a:r>
            <a:r>
              <a:rPr lang="en-US" sz="1200" dirty="0" err="1" smtClean="0"/>
              <a:t>uP</a:t>
            </a:r>
            <a:r>
              <a:rPr lang="en-US" sz="1200" dirty="0" smtClean="0"/>
              <a:t> 0, 1, and 2 are active (blue)</a:t>
            </a:r>
            <a:endParaRPr lang="en-US" sz="1200" dirty="0"/>
          </a:p>
        </p:txBody>
      </p:sp>
      <p:sp>
        <p:nvSpPr>
          <p:cNvPr id="24" name="Down Arrow 23"/>
          <p:cNvSpPr/>
          <p:nvPr/>
        </p:nvSpPr>
        <p:spPr>
          <a:xfrm rot="10800000">
            <a:off x="7943848" y="4836512"/>
            <a:ext cx="133351" cy="364137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Soft Fault Recovery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700" dirty="0" smtClean="0">
                <a:solidFill>
                  <a:srgbClr val="0000FF"/>
                </a:solidFill>
              </a:rPr>
              <a:t/>
            </a:r>
            <a:br>
              <a:rPr lang="en-US" sz="700" dirty="0" smtClean="0">
                <a:solidFill>
                  <a:srgbClr val="0000FF"/>
                </a:solidFill>
              </a:rPr>
            </a:br>
            <a:r>
              <a:rPr lang="en-US" sz="1400" dirty="0" smtClean="0"/>
              <a:t>- Processors </a:t>
            </a:r>
            <a:r>
              <a:rPr lang="en-US" sz="1400" b="1" dirty="0" smtClean="0"/>
              <a:t>0, 1, and 2 </a:t>
            </a:r>
            <a:r>
              <a:rPr lang="en-US" sz="1400" dirty="0" smtClean="0"/>
              <a:t>are active </a:t>
            </a:r>
            <a:r>
              <a:rPr lang="en-US" sz="1400" dirty="0" smtClean="0">
                <a:solidFill>
                  <a:srgbClr val="0000FF"/>
                </a:solidFill>
              </a:rPr>
              <a:t>(blue) </a:t>
            </a:r>
            <a:r>
              <a:rPr lang="en-US" sz="1400" dirty="0" smtClean="0"/>
              <a:t>operating in TMR </a:t>
            </a:r>
            <a:br>
              <a:rPr lang="en-US" sz="1400" dirty="0" smtClean="0"/>
            </a:br>
            <a:r>
              <a:rPr lang="en-US" sz="1400" dirty="0" smtClean="0"/>
              <a:t>- Processors </a:t>
            </a:r>
            <a:r>
              <a:rPr lang="en-US" sz="1400" b="1" dirty="0" smtClean="0"/>
              <a:t>0 </a:t>
            </a:r>
            <a:r>
              <a:rPr lang="en-US" sz="1400" dirty="0" smtClean="0"/>
              <a:t>undergoes a soft fault and then recovers and resynchronizes</a:t>
            </a:r>
            <a:r>
              <a:rPr lang="en-US" sz="1400" dirty="0" smtClean="0">
                <a:solidFill>
                  <a:srgbClr val="0000FF"/>
                </a:solidFill>
              </a:rPr>
              <a:t/>
            </a:r>
            <a:br>
              <a:rPr lang="en-US" sz="1400" dirty="0" smtClean="0">
                <a:solidFill>
                  <a:srgbClr val="0000FF"/>
                </a:solidFill>
              </a:rPr>
            </a:br>
            <a:endParaRPr lang="en-US" sz="18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“Design of a Radiation Tolerant Computing System Based on a Many-Core FPGA Architecture”</a:t>
            </a:r>
            <a:endParaRPr lang="en-US" dirty="0"/>
          </a:p>
        </p:txBody>
      </p:sp>
      <p:pic>
        <p:nvPicPr>
          <p:cNvPr id="12" name="Picture 11" descr="gui after res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5992" y="1381124"/>
            <a:ext cx="1987508" cy="34534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57275" y="4632354"/>
            <a:ext cx="1699174" cy="646331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System initialized and running normally in TMR mode.</a:t>
            </a:r>
            <a:endParaRPr lang="en-US" sz="1200" dirty="0"/>
          </a:p>
        </p:txBody>
      </p:sp>
      <p:sp>
        <p:nvSpPr>
          <p:cNvPr id="16" name="Down Arrow 15"/>
          <p:cNvSpPr/>
          <p:nvPr/>
        </p:nvSpPr>
        <p:spPr>
          <a:xfrm rot="10800000">
            <a:off x="2019299" y="4026888"/>
            <a:ext cx="152687" cy="604225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43224" y="4609587"/>
            <a:ext cx="1984925" cy="646331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Processor 0 has been corrupted by an SEU. The TMR detects the failure.</a:t>
            </a:r>
            <a:endParaRPr lang="en-US" sz="1200" dirty="0"/>
          </a:p>
        </p:txBody>
      </p:sp>
      <p:sp>
        <p:nvSpPr>
          <p:cNvPr id="18" name="Down Arrow 17"/>
          <p:cNvSpPr/>
          <p:nvPr/>
        </p:nvSpPr>
        <p:spPr>
          <a:xfrm rot="10800000">
            <a:off x="3771899" y="3998313"/>
            <a:ext cx="152687" cy="604225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95875" y="4598773"/>
            <a:ext cx="1704976" cy="646331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Processor 0 brought back into synch with other two processors.</a:t>
            </a:r>
            <a:endParaRPr lang="en-US" sz="1200" dirty="0"/>
          </a:p>
        </p:txBody>
      </p:sp>
      <p:sp>
        <p:nvSpPr>
          <p:cNvPr id="21" name="Down Arrow 20"/>
          <p:cNvSpPr/>
          <p:nvPr/>
        </p:nvSpPr>
        <p:spPr>
          <a:xfrm rot="10800000">
            <a:off x="5619750" y="3988788"/>
            <a:ext cx="152687" cy="604225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grpSp>
        <p:nvGrpSpPr>
          <p:cNvPr id="6" name="Group 24"/>
          <p:cNvGrpSpPr/>
          <p:nvPr/>
        </p:nvGrpSpPr>
        <p:grpSpPr>
          <a:xfrm>
            <a:off x="259080" y="1993900"/>
            <a:ext cx="6456045" cy="1958975"/>
            <a:chOff x="259080" y="1993900"/>
            <a:chExt cx="6456045" cy="1958975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19438" t="10736" r="48802" b="59816"/>
            <a:stretch>
              <a:fillRect/>
            </a:stretch>
          </p:blipFill>
          <p:spPr bwMode="auto">
            <a:xfrm>
              <a:off x="259080" y="2002972"/>
              <a:ext cx="2817492" cy="1913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l="61386" t="10736" r="24232" b="59816"/>
            <a:stretch>
              <a:fillRect/>
            </a:stretch>
          </p:blipFill>
          <p:spPr bwMode="auto">
            <a:xfrm>
              <a:off x="3240880" y="2005353"/>
              <a:ext cx="1275845" cy="1913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l="55393" t="10736" r="21835" b="59816"/>
            <a:stretch>
              <a:fillRect/>
            </a:stretch>
          </p:blipFill>
          <p:spPr bwMode="auto">
            <a:xfrm>
              <a:off x="4679156" y="2002972"/>
              <a:ext cx="2020089" cy="1913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Rectangle 21"/>
            <p:cNvSpPr/>
            <p:nvPr/>
          </p:nvSpPr>
          <p:spPr bwMode="auto">
            <a:xfrm>
              <a:off x="3078163" y="2007393"/>
              <a:ext cx="161924" cy="19454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518819" y="2005013"/>
              <a:ext cx="161924" cy="19415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66700" y="1993900"/>
              <a:ext cx="6448425" cy="1958975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115174" y="5232429"/>
            <a:ext cx="1781175" cy="46166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 indicates </a:t>
            </a:r>
            <a:r>
              <a:rPr lang="en-US" sz="1200" dirty="0" err="1" smtClean="0"/>
              <a:t>uP</a:t>
            </a:r>
            <a:r>
              <a:rPr lang="en-US" sz="1200" dirty="0" smtClean="0"/>
              <a:t> 0, 1, and 2 are active (blue)</a:t>
            </a:r>
            <a:endParaRPr lang="en-US" sz="1200" dirty="0"/>
          </a:p>
        </p:txBody>
      </p:sp>
      <p:sp>
        <p:nvSpPr>
          <p:cNvPr id="27" name="Down Arrow 26"/>
          <p:cNvSpPr/>
          <p:nvPr/>
        </p:nvSpPr>
        <p:spPr>
          <a:xfrm rot="10800000">
            <a:off x="7943848" y="4836512"/>
            <a:ext cx="133351" cy="364137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gui after 1 seu hard faul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5001" y="1378918"/>
            <a:ext cx="1981199" cy="3447081"/>
          </a:xfrm>
          <a:prstGeom prst="rect">
            <a:avLst/>
          </a:prstGeom>
        </p:spPr>
      </p:pic>
      <p:pic>
        <p:nvPicPr>
          <p:cNvPr id="31" name="Picture 30" descr="after 1 seu hard fault not sync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585" y="1803400"/>
            <a:ext cx="6224815" cy="242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Hard Fault Recovery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700" dirty="0" smtClean="0">
                <a:solidFill>
                  <a:srgbClr val="0000FF"/>
                </a:solidFill>
              </a:rPr>
              <a:t/>
            </a:r>
            <a:br>
              <a:rPr lang="en-US" sz="700" dirty="0" smtClean="0">
                <a:solidFill>
                  <a:srgbClr val="0000FF"/>
                </a:solidFill>
              </a:rPr>
            </a:br>
            <a:r>
              <a:rPr lang="en-US" sz="1400" dirty="0" smtClean="0"/>
              <a:t>- Processors </a:t>
            </a:r>
            <a:r>
              <a:rPr lang="en-US" sz="1400" b="1" dirty="0" smtClean="0"/>
              <a:t>1 </a:t>
            </a:r>
            <a:r>
              <a:rPr lang="en-US" sz="1400" dirty="0" smtClean="0"/>
              <a:t>undergoes hard fault (induced by GUI, </a:t>
            </a:r>
            <a:r>
              <a:rPr lang="en-US" sz="1400" b="1" dirty="0" smtClean="0">
                <a:solidFill>
                  <a:srgbClr val="FF0000"/>
                </a:solidFill>
              </a:rPr>
              <a:t>red</a:t>
            </a:r>
            <a:r>
              <a:rPr lang="en-US" sz="1400" b="1" dirty="0" smtClean="0"/>
              <a:t>)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- The system shuts down </a:t>
            </a:r>
            <a:r>
              <a:rPr lang="en-US" sz="1400" dirty="0" err="1" smtClean="0"/>
              <a:t>uP</a:t>
            </a:r>
            <a:r>
              <a:rPr lang="en-US" sz="1400" dirty="0" smtClean="0"/>
              <a:t> #1 and brings on spare processor </a:t>
            </a:r>
            <a:r>
              <a:rPr lang="en-US" sz="1400" dirty="0" err="1" smtClean="0"/>
              <a:t>uP</a:t>
            </a:r>
            <a:r>
              <a:rPr lang="en-US" sz="1400" dirty="0" smtClean="0"/>
              <a:t> #3 into TMR</a:t>
            </a:r>
            <a:r>
              <a:rPr lang="en-US" sz="1400" dirty="0" smtClean="0">
                <a:solidFill>
                  <a:srgbClr val="0000FF"/>
                </a:solidFill>
              </a:rPr>
              <a:t/>
            </a:r>
            <a:br>
              <a:rPr lang="en-US" sz="1400" dirty="0" smtClean="0">
                <a:solidFill>
                  <a:srgbClr val="0000FF"/>
                </a:solidFill>
              </a:rPr>
            </a:br>
            <a:endParaRPr lang="en-US" sz="18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“Design of a Radiation Tolerant Computing System Based on a Many-Core FPGA Architecture”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19224" y="4876287"/>
            <a:ext cx="1984925" cy="46166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Processor 1 has hard fault so is shut down</a:t>
            </a:r>
            <a:endParaRPr lang="en-US" sz="1200" dirty="0"/>
          </a:p>
        </p:txBody>
      </p:sp>
      <p:sp>
        <p:nvSpPr>
          <p:cNvPr id="18" name="Down Arrow 17"/>
          <p:cNvSpPr/>
          <p:nvPr/>
        </p:nvSpPr>
        <p:spPr>
          <a:xfrm rot="10800000">
            <a:off x="2247898" y="2451100"/>
            <a:ext cx="114301" cy="2418138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56074" y="4878173"/>
            <a:ext cx="2257425" cy="646331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Spare processor 3 is brought online, resynchronized, and reinitialized to form TMR</a:t>
            </a:r>
            <a:endParaRPr lang="en-US" sz="1200" dirty="0"/>
          </a:p>
        </p:txBody>
      </p:sp>
      <p:sp>
        <p:nvSpPr>
          <p:cNvPr id="21" name="Down Arrow 20"/>
          <p:cNvSpPr/>
          <p:nvPr/>
        </p:nvSpPr>
        <p:spPr>
          <a:xfrm rot="10800000">
            <a:off x="4679949" y="2832099"/>
            <a:ext cx="158750" cy="2040313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15174" y="5232429"/>
            <a:ext cx="1781175" cy="830997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 indicates </a:t>
            </a:r>
            <a:r>
              <a:rPr lang="en-US" sz="1200" dirty="0" err="1" smtClean="0"/>
              <a:t>uP</a:t>
            </a:r>
            <a:r>
              <a:rPr lang="en-US" sz="1200" dirty="0" smtClean="0"/>
              <a:t> 1 is in hard fault (red).</a:t>
            </a:r>
            <a:br>
              <a:rPr lang="en-US" sz="1200" dirty="0" smtClean="0"/>
            </a:br>
            <a:r>
              <a:rPr lang="en-US" sz="1200" dirty="0" err="1" smtClean="0"/>
              <a:t>uP</a:t>
            </a:r>
            <a:r>
              <a:rPr lang="en-US" sz="1200" dirty="0" smtClean="0"/>
              <a:t> 0,2,3 form TMR (blue).</a:t>
            </a:r>
            <a:endParaRPr lang="en-US" sz="1200" dirty="0"/>
          </a:p>
        </p:txBody>
      </p:sp>
      <p:sp>
        <p:nvSpPr>
          <p:cNvPr id="27" name="Down Arrow 26"/>
          <p:cNvSpPr/>
          <p:nvPr/>
        </p:nvSpPr>
        <p:spPr>
          <a:xfrm rot="10800000">
            <a:off x="7943848" y="4836512"/>
            <a:ext cx="133351" cy="364137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14" y="782714"/>
            <a:ext cx="8449950" cy="5120935"/>
          </a:xfrm>
        </p:spPr>
        <p:txBody>
          <a:bodyPr/>
          <a:lstStyle/>
          <a:p>
            <a:r>
              <a:rPr lang="en-US" sz="1800" dirty="0" smtClean="0"/>
              <a:t>This work was supported by: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solidFill>
                  <a:srgbClr val="0000FF"/>
                </a:solidFill>
              </a:rPr>
              <a:t>Montana Space Grant </a:t>
            </a:r>
            <a:r>
              <a:rPr lang="en-US" dirty="0" smtClean="0">
                <a:solidFill>
                  <a:srgbClr val="0000FF"/>
                </a:solidFill>
              </a:rPr>
              <a:t>Consortium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 			(NASA EPSCoR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sz="1200" dirty="0" smtClean="0">
                <a:solidFill>
                  <a:srgbClr val="0000FF"/>
                </a:solidFill>
              </a:rPr>
              <a:t/>
            </a:r>
            <a:br>
              <a:rPr lang="en-US" sz="1200" dirty="0" smtClean="0">
                <a:solidFill>
                  <a:srgbClr val="0000FF"/>
                </a:solidFill>
              </a:rPr>
            </a:br>
            <a:r>
              <a:rPr lang="en-US" sz="1200" dirty="0" smtClean="0">
                <a:solidFill>
                  <a:srgbClr val="0000FF"/>
                </a:solidFill>
              </a:rPr>
              <a:t> 			http://spacegrant.montana.edu </a:t>
            </a:r>
            <a:br>
              <a:rPr lang="en-US" sz="1200" dirty="0" smtClean="0">
                <a:solidFill>
                  <a:srgbClr val="0000FF"/>
                </a:solidFill>
              </a:rPr>
            </a:br>
            <a:r>
              <a:rPr lang="en-US" sz="1200" dirty="0" smtClean="0">
                <a:solidFill>
                  <a:srgbClr val="0000FF"/>
                </a:solidFill>
              </a:rPr>
              <a:t/>
            </a:r>
            <a:br>
              <a:rPr lang="en-US" sz="1200" dirty="0" smtClean="0">
                <a:solidFill>
                  <a:srgbClr val="0000FF"/>
                </a:solidFill>
              </a:rPr>
            </a:br>
            <a:r>
              <a:rPr lang="en-US" sz="1200" dirty="0" smtClean="0">
                <a:solidFill>
                  <a:srgbClr val="0000FF"/>
                </a:solidFill>
              </a:rPr>
              <a:t/>
            </a:r>
            <a:br>
              <a:rPr lang="en-US" sz="1200" dirty="0" smtClean="0">
                <a:solidFill>
                  <a:srgbClr val="0000FF"/>
                </a:solidFill>
              </a:rPr>
            </a:br>
            <a:r>
              <a:rPr lang="en-US" sz="1200" dirty="0" smtClean="0">
                <a:solidFill>
                  <a:srgbClr val="0000FF"/>
                </a:solidFill>
              </a:rPr>
              <a:t/>
            </a:r>
            <a:br>
              <a:rPr lang="en-US" sz="1200" dirty="0" smtClean="0">
                <a:solidFill>
                  <a:srgbClr val="0000FF"/>
                </a:solidFill>
              </a:rPr>
            </a:br>
            <a:r>
              <a:rPr lang="en-US" sz="1200" dirty="0" smtClean="0">
                <a:solidFill>
                  <a:srgbClr val="0000FF"/>
                </a:solidFill>
              </a:rPr>
              <a:t/>
            </a:r>
            <a:br>
              <a:rPr lang="en-US" sz="1200" dirty="0" smtClean="0">
                <a:solidFill>
                  <a:srgbClr val="0000FF"/>
                </a:solidFill>
              </a:rPr>
            </a:br>
            <a:r>
              <a:rPr lang="en-US" sz="1200" dirty="0" smtClean="0">
                <a:solidFill>
                  <a:srgbClr val="0000FF"/>
                </a:solidFill>
              </a:rPr>
              <a:t> 			</a:t>
            </a:r>
            <a:r>
              <a:rPr lang="en-US" dirty="0" smtClean="0">
                <a:solidFill>
                  <a:srgbClr val="0000FF"/>
                </a:solidFill>
              </a:rPr>
              <a:t>NASA Exploration Systems Mission Directorate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 			“</a:t>
            </a:r>
            <a:r>
              <a:rPr lang="en-US" i="1" dirty="0" smtClean="0">
                <a:solidFill>
                  <a:srgbClr val="0000FF"/>
                </a:solidFill>
              </a:rPr>
              <a:t>Higher Education Program”</a:t>
            </a:r>
            <a:r>
              <a:rPr lang="en-US" sz="1200" dirty="0" smtClean="0">
                <a:solidFill>
                  <a:srgbClr val="0000FF"/>
                </a:solidFill>
              </a:rPr>
              <a:t/>
            </a:r>
            <a:br>
              <a:rPr lang="en-US" sz="1200" dirty="0" smtClean="0">
                <a:solidFill>
                  <a:srgbClr val="0000FF"/>
                </a:solidFill>
              </a:rPr>
            </a:br>
            <a:r>
              <a:rPr lang="en-US" sz="1200" dirty="0" smtClean="0">
                <a:solidFill>
                  <a:srgbClr val="0000FF"/>
                </a:solidFill>
              </a:rPr>
              <a:t> 			http://education.ksc.nasa.gov/esmdspacegrant/ </a:t>
            </a:r>
            <a:br>
              <a:rPr lang="en-US" sz="1200" dirty="0" smtClean="0">
                <a:solidFill>
                  <a:srgbClr val="0000FF"/>
                </a:solidFill>
              </a:rPr>
            </a:br>
            <a:r>
              <a:rPr lang="en-US" sz="1200" dirty="0" smtClean="0">
                <a:solidFill>
                  <a:srgbClr val="0000FF"/>
                </a:solidFill>
              </a:rPr>
              <a:t/>
            </a:r>
            <a:br>
              <a:rPr lang="en-US" sz="1200" dirty="0" smtClean="0">
                <a:solidFill>
                  <a:srgbClr val="0000FF"/>
                </a:solidFill>
              </a:rPr>
            </a:br>
            <a:r>
              <a:rPr lang="en-US" sz="1200" dirty="0" smtClean="0">
                <a:solidFill>
                  <a:srgbClr val="0000FF"/>
                </a:solidFill>
              </a:rPr>
              <a:t/>
            </a:r>
            <a:br>
              <a:rPr lang="en-US" sz="1200" dirty="0" smtClean="0">
                <a:solidFill>
                  <a:srgbClr val="0000FF"/>
                </a:solidFill>
              </a:rPr>
            </a:br>
            <a:endParaRPr lang="en-US" sz="1200" dirty="0" smtClean="0">
              <a:solidFill>
                <a:srgbClr val="0000FF"/>
              </a:solidFill>
            </a:endParaRPr>
          </a:p>
          <a:p>
            <a:pPr defTabSz="171450">
              <a:tabLst>
                <a:tab pos="3200400" algn="l"/>
                <a:tab pos="5657850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Special thanks to our project mentors from NASA’s 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i="1" dirty="0" smtClean="0">
                <a:solidFill>
                  <a:srgbClr val="000000"/>
                </a:solidFill>
              </a:rPr>
              <a:t>Advanced Avionics &amp;  Processor Systems</a:t>
            </a:r>
            <a:r>
              <a:rPr lang="en-US" sz="1800" i="1" dirty="0" smtClean="0">
                <a:solidFill>
                  <a:srgbClr val="000000"/>
                </a:solidFill>
              </a:rPr>
              <a:t> (</a:t>
            </a:r>
            <a:r>
              <a:rPr lang="en-US" sz="1800" dirty="0" smtClean="0">
                <a:solidFill>
                  <a:srgbClr val="000000"/>
                </a:solidFill>
              </a:rPr>
              <a:t>AAPS) </a:t>
            </a:r>
            <a:r>
              <a:rPr lang="en-US" sz="1800" dirty="0" smtClean="0">
                <a:solidFill>
                  <a:srgbClr val="000000"/>
                </a:solidFill>
              </a:rPr>
              <a:t>Project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1400" b="1" dirty="0" smtClean="0">
                <a:solidFill>
                  <a:srgbClr val="0000FF"/>
                </a:solidFill>
              </a:rPr>
              <a:t>Dr. Robert E. Ray 	Dr. Andrew S. Keys		Dr. Michael A. Johnson</a:t>
            </a:r>
            <a:r>
              <a:rPr lang="en-US" sz="1400" dirty="0" smtClean="0">
                <a:solidFill>
                  <a:srgbClr val="0000FF"/>
                </a:solidFill>
              </a:rPr>
              <a:t/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smtClean="0">
                <a:solidFill>
                  <a:srgbClr val="0000FF"/>
                </a:solidFill>
              </a:rPr>
              <a:t>Marshall Space Flight Center 	Marshall Space Flight Center  		Goddard Space Flight Center</a:t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smtClean="0">
                <a:solidFill>
                  <a:srgbClr val="0000FF"/>
                </a:solidFill>
              </a:rPr>
              <a:t>Reconfigurable Computing Task	</a:t>
            </a:r>
            <a:r>
              <a:rPr lang="en-US" sz="1400" dirty="0" smtClean="0">
                <a:solidFill>
                  <a:srgbClr val="0000FF"/>
                </a:solidFill>
              </a:rPr>
              <a:t>AAPS Project </a:t>
            </a:r>
            <a:r>
              <a:rPr lang="en-US" sz="1400" dirty="0" smtClean="0">
                <a:solidFill>
                  <a:srgbClr val="0000FF"/>
                </a:solidFill>
              </a:rPr>
              <a:t>Manager		High Performance Processor Task</a:t>
            </a:r>
            <a:r>
              <a:rPr lang="en-US" sz="1200" dirty="0" smtClean="0">
                <a:solidFill>
                  <a:srgbClr val="0000FF"/>
                </a:solidFill>
              </a:rPr>
              <a:t/>
            </a:r>
            <a:br>
              <a:rPr lang="en-US" sz="1200" dirty="0" smtClean="0">
                <a:solidFill>
                  <a:srgbClr val="0000FF"/>
                </a:solidFill>
              </a:rPr>
            </a:br>
            <a:r>
              <a:rPr lang="en-US" sz="1200" dirty="0" smtClean="0">
                <a:solidFill>
                  <a:srgbClr val="0000FF"/>
                </a:solidFill>
              </a:rPr>
              <a:t/>
            </a:r>
            <a:br>
              <a:rPr lang="en-US" sz="1200" dirty="0" smtClean="0">
                <a:solidFill>
                  <a:srgbClr val="0000FF"/>
                </a:solidFill>
              </a:rPr>
            </a:b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 dirty="0"/>
          </a:p>
        </p:txBody>
      </p:sp>
      <p:pic>
        <p:nvPicPr>
          <p:cNvPr id="6" name="Picture 5" descr="MSGC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8039" y="1342437"/>
            <a:ext cx="1292772" cy="91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ASA-MEATBALL-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9094" y="2787811"/>
            <a:ext cx="1228449" cy="1008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fter many seu hard faults not sync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644" y="1817000"/>
            <a:ext cx="6263155" cy="242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Multiple Hard Faults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700" dirty="0" smtClean="0">
                <a:solidFill>
                  <a:srgbClr val="0000FF"/>
                </a:solidFill>
              </a:rPr>
              <a:t/>
            </a:r>
            <a:br>
              <a:rPr lang="en-US" sz="700" dirty="0" smtClean="0">
                <a:solidFill>
                  <a:srgbClr val="0000FF"/>
                </a:solidFill>
              </a:rPr>
            </a:br>
            <a:r>
              <a:rPr lang="en-US" sz="1400" dirty="0" smtClean="0"/>
              <a:t>- Multiple hard faults are present</a:t>
            </a:r>
            <a:br>
              <a:rPr lang="en-US" sz="1400" dirty="0" smtClean="0"/>
            </a:br>
            <a:r>
              <a:rPr lang="en-US" sz="1400" dirty="0" smtClean="0"/>
              <a:t>- </a:t>
            </a:r>
            <a:r>
              <a:rPr lang="en-US" sz="1400" dirty="0" err="1" smtClean="0"/>
              <a:t>uPs</a:t>
            </a:r>
            <a:r>
              <a:rPr lang="en-US" sz="1400" dirty="0" smtClean="0"/>
              <a:t> 1, 6, and 12 form TMR</a:t>
            </a:r>
            <a:r>
              <a:rPr lang="en-US" sz="1400" dirty="0" smtClean="0">
                <a:solidFill>
                  <a:srgbClr val="0000FF"/>
                </a:solidFill>
              </a:rPr>
              <a:t/>
            </a:r>
            <a:br>
              <a:rPr lang="en-US" sz="1400" dirty="0" smtClean="0">
                <a:solidFill>
                  <a:srgbClr val="0000FF"/>
                </a:solidFill>
              </a:rPr>
            </a:br>
            <a:endParaRPr lang="en-US" sz="18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“Design of a Radiation Tolerant Computing System Based on a Many-Core FPGA Architecture”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30324" y="4838187"/>
            <a:ext cx="1984925" cy="46166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Processor 1, 6, &amp; 12 are active</a:t>
            </a:r>
            <a:endParaRPr lang="en-US" sz="1200" dirty="0"/>
          </a:p>
        </p:txBody>
      </p:sp>
      <p:sp>
        <p:nvSpPr>
          <p:cNvPr id="18" name="Down Arrow 17"/>
          <p:cNvSpPr/>
          <p:nvPr/>
        </p:nvSpPr>
        <p:spPr>
          <a:xfrm rot="10800000">
            <a:off x="2095498" y="2387600"/>
            <a:ext cx="114301" cy="2418138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15174" y="5359429"/>
            <a:ext cx="1781175" cy="646331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GUI indicates </a:t>
            </a:r>
            <a:r>
              <a:rPr lang="en-US" sz="1200" dirty="0" err="1" smtClean="0"/>
              <a:t>uP</a:t>
            </a:r>
            <a:r>
              <a:rPr lang="en-US" sz="1200" dirty="0" smtClean="0"/>
              <a:t> 1 , 6, &amp; 12 are active.  Multiple hard faults are present</a:t>
            </a:r>
            <a:endParaRPr lang="en-US" sz="1200" dirty="0"/>
          </a:p>
        </p:txBody>
      </p:sp>
      <p:sp>
        <p:nvSpPr>
          <p:cNvPr id="27" name="Down Arrow 26"/>
          <p:cNvSpPr/>
          <p:nvPr/>
        </p:nvSpPr>
        <p:spPr>
          <a:xfrm rot="10800000">
            <a:off x="7943848" y="4963512"/>
            <a:ext cx="133351" cy="364137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16" name="Picture 15" descr="gui after many seu hard faults not sync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8800" y="1412254"/>
            <a:ext cx="2006600" cy="3486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gui after 1 seu hard faul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5164" y="2562225"/>
            <a:ext cx="1379565" cy="2400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Medium Severity Fault Recovery (PR)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700" dirty="0" smtClean="0">
                <a:solidFill>
                  <a:srgbClr val="0000FF"/>
                </a:solidFill>
              </a:rPr>
              <a:t/>
            </a:r>
            <a:br>
              <a:rPr lang="en-US" sz="700" dirty="0" smtClean="0">
                <a:solidFill>
                  <a:srgbClr val="0000FF"/>
                </a:solidFill>
              </a:rPr>
            </a:br>
            <a:r>
              <a:rPr lang="en-US" sz="1400" dirty="0" smtClean="0"/>
              <a:t>- An initial hard failure can be </a:t>
            </a:r>
            <a:r>
              <a:rPr lang="en-US" sz="1400" i="1" dirty="0" smtClean="0"/>
              <a:t>repaired</a:t>
            </a:r>
            <a:r>
              <a:rPr lang="en-US" sz="1400" dirty="0" smtClean="0"/>
              <a:t> by going back to the effected processor and reconfiguring it.</a:t>
            </a:r>
            <a:br>
              <a:rPr lang="en-US" sz="1400" dirty="0" smtClean="0"/>
            </a:br>
            <a:r>
              <a:rPr lang="en-US" sz="1400" dirty="0" smtClean="0"/>
              <a:t>- This handles the situation where an SEU occurred in the configuration RAM</a:t>
            </a:r>
            <a:br>
              <a:rPr lang="en-US" sz="1400" dirty="0" smtClean="0"/>
            </a:br>
            <a:r>
              <a:rPr lang="en-US" sz="1400" dirty="0" smtClean="0"/>
              <a:t>- For this type of  fault, a simple reset will not recover the processor </a:t>
            </a:r>
            <a:br>
              <a:rPr lang="en-US" sz="1400" dirty="0" smtClean="0"/>
            </a:br>
            <a:r>
              <a:rPr lang="en-US" sz="1400" dirty="0" smtClean="0"/>
              <a:t> 		</a:t>
            </a:r>
            <a:r>
              <a:rPr lang="en-US" sz="1400" b="1" dirty="0" smtClean="0"/>
              <a:t>BUT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  the processor hardware is still usable.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- Logistics:  a MicroBlaze soft processor is used to read the PR bit streams through the SystemACE and </a:t>
            </a:r>
            <a:br>
              <a:rPr lang="en-US" sz="1400" dirty="0" smtClean="0"/>
            </a:br>
            <a:r>
              <a:rPr lang="en-US" sz="1400" dirty="0" smtClean="0"/>
              <a:t>  write to the ICAP port of the Virtex-5.</a:t>
            </a:r>
            <a:r>
              <a:rPr lang="en-US" sz="1400" dirty="0" smtClean="0">
                <a:solidFill>
                  <a:srgbClr val="0000FF"/>
                </a:solidFill>
              </a:rPr>
              <a:t/>
            </a:r>
            <a:br>
              <a:rPr lang="en-US" sz="1400" dirty="0" smtClean="0">
                <a:solidFill>
                  <a:srgbClr val="0000FF"/>
                </a:solidFill>
              </a:rPr>
            </a:br>
            <a:endParaRPr lang="en-US" sz="18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“Design of a Radiation Tolerant Computing System Based on a Many-Core FPGA Architecture”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 rot="10800000">
            <a:off x="4679949" y="2832099"/>
            <a:ext cx="158750" cy="2040313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 rot="13723317">
            <a:off x="5619315" y="2765134"/>
            <a:ext cx="133351" cy="1467962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14" name="Picture 13" descr="ht_de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2285" y="2552700"/>
            <a:ext cx="2957389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191125" y="3181349"/>
            <a:ext cx="542926" cy="352425"/>
          </a:xfrm>
          <a:prstGeom prst="rect">
            <a:avLst/>
          </a:prstGeom>
          <a:solidFill>
            <a:srgbClr val="FFFF00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Timing/Area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Soft Fault Recovery </a:t>
            </a:r>
            <a:r>
              <a:rPr lang="en-US" sz="1400" dirty="0" smtClean="0">
                <a:solidFill>
                  <a:srgbClr val="000000"/>
                </a:solidFill>
              </a:rPr>
              <a:t>(reset, reload variable information)</a:t>
            </a:r>
            <a:br>
              <a:rPr lang="en-US" sz="1400" dirty="0" smtClean="0">
                <a:solidFill>
                  <a:srgbClr val="000000"/>
                </a:solidFill>
              </a:rPr>
            </a:br>
            <a:endParaRPr lang="en-US" sz="1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1400" b="1" dirty="0" smtClean="0">
                <a:solidFill>
                  <a:srgbClr val="000000"/>
                </a:solidFill>
              </a:rPr>
              <a:t>	</a:t>
            </a:r>
            <a:r>
              <a:rPr lang="en-US" sz="1400" b="1" u="sng" dirty="0" smtClean="0">
                <a:solidFill>
                  <a:srgbClr val="000000"/>
                </a:solidFill>
              </a:rPr>
              <a:t>Timing </a:t>
            </a:r>
            <a:r>
              <a:rPr lang="en-US" sz="1400" b="1" u="sng" dirty="0" smtClean="0"/>
              <a:t>Overhead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solidFill>
                  <a:schemeClr val="accent6"/>
                </a:solidFill>
              </a:rPr>
              <a:t>- TMR interrupt 			</a:t>
            </a:r>
            <a:r>
              <a:rPr lang="en-US" sz="1400" dirty="0" smtClean="0"/>
              <a:t>2 clocks</a:t>
            </a:r>
            <a:endParaRPr lang="en-US" sz="1400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accent6"/>
                </a:solidFill>
              </a:rPr>
              <a:t>	- Reset				</a:t>
            </a:r>
            <a:r>
              <a:rPr lang="en-US" sz="1400" dirty="0" smtClean="0"/>
              <a:t>2 clocks</a:t>
            </a:r>
          </a:p>
          <a:p>
            <a:pPr>
              <a:buNone/>
            </a:pPr>
            <a:r>
              <a:rPr lang="en-US" sz="1400" dirty="0" smtClean="0">
                <a:solidFill>
                  <a:schemeClr val="accent6"/>
                </a:solidFill>
              </a:rPr>
              <a:t>	- </a:t>
            </a:r>
            <a:r>
              <a:rPr lang="en-US" sz="1400" dirty="0" smtClean="0">
                <a:solidFill>
                  <a:srgbClr val="2D2DB9"/>
                </a:solidFill>
              </a:rPr>
              <a:t>Read variable data from good processors:	</a:t>
            </a:r>
            <a:r>
              <a:rPr lang="en-US" sz="1400" dirty="0" smtClean="0"/>
              <a:t>128 clocks 		(2 </a:t>
            </a:r>
            <a:r>
              <a:rPr lang="en-US" sz="1400" dirty="0" err="1" smtClean="0"/>
              <a:t>clks</a:t>
            </a:r>
            <a:r>
              <a:rPr lang="en-US" sz="1400" dirty="0" smtClean="0"/>
              <a:t>/inst, 64 bytes of RAM)</a:t>
            </a:r>
          </a:p>
          <a:p>
            <a:pPr>
              <a:buNone/>
            </a:pPr>
            <a:r>
              <a:rPr lang="en-US" sz="1400" dirty="0" smtClean="0">
                <a:solidFill>
                  <a:srgbClr val="2D2DB9"/>
                </a:solidFill>
              </a:rPr>
              <a:t> 	- Write variable data to reset processor:	</a:t>
            </a:r>
            <a:r>
              <a:rPr lang="en-US" sz="1400" dirty="0" smtClean="0"/>
              <a:t>128 clocks 		(2 </a:t>
            </a:r>
            <a:r>
              <a:rPr lang="en-US" sz="1400" dirty="0" err="1" smtClean="0"/>
              <a:t>clks</a:t>
            </a:r>
            <a:r>
              <a:rPr lang="en-US" sz="1400" dirty="0" smtClean="0"/>
              <a:t>/inst, 64 bytes of RAM) </a:t>
            </a:r>
            <a:br>
              <a:rPr lang="en-US" sz="1400" dirty="0" smtClean="0"/>
            </a:br>
            <a:r>
              <a:rPr lang="en-US" sz="1400" dirty="0" smtClean="0"/>
              <a:t>				__________________</a:t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2D2DB9"/>
                </a:solidFill>
              </a:rPr>
              <a:t>	</a:t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>			</a:t>
            </a:r>
            <a:r>
              <a:rPr lang="en-US" sz="1400" b="1" dirty="0" smtClean="0">
                <a:solidFill>
                  <a:srgbClr val="2D2DB9"/>
                </a:solidFill>
              </a:rPr>
              <a:t>Total 	260 clocks  = 2.6 us </a:t>
            </a:r>
            <a:r>
              <a:rPr lang="en-US" sz="1400" dirty="0" smtClean="0">
                <a:solidFill>
                  <a:srgbClr val="2D2DB9"/>
                </a:solidFill>
              </a:rPr>
              <a:t>	(100 MHz V5 Clock)</a:t>
            </a:r>
          </a:p>
          <a:p>
            <a:pPr>
              <a:buNone/>
            </a:pPr>
            <a:endParaRPr lang="en-US" sz="1400" dirty="0" smtClean="0">
              <a:solidFill>
                <a:srgbClr val="2D2DB9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2D2DB9"/>
                </a:solidFill>
              </a:rPr>
              <a:t> 						</a:t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>				</a:t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/>
            </a:r>
            <a:br>
              <a:rPr lang="en-US" sz="1400" dirty="0" smtClean="0">
                <a:solidFill>
                  <a:srgbClr val="2D2DB9"/>
                </a:solidFill>
              </a:rPr>
            </a:br>
            <a:endParaRPr lang="en-US" sz="1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“Design of a Radiation Tolerant Computing System Based on a Many-Core FPGA Architecture”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Reconfiguration Constraints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92100" y="863600"/>
            <a:ext cx="8575676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6"/>
                </a:solidFill>
              </a:rPr>
              <a:t>For our V5, the smallest quantum that can be partially reconfigured is 20 CLBs</a:t>
            </a:r>
            <a:r>
              <a:rPr lang="en-US" sz="1800" b="1" dirty="0" smtClean="0">
                <a:solidFill>
                  <a:schemeClr val="accent6"/>
                </a:solidFill>
              </a:rPr>
              <a:t/>
            </a:r>
            <a:br>
              <a:rPr lang="en-US" sz="1800" b="1" dirty="0" smtClean="0">
                <a:solidFill>
                  <a:schemeClr val="accent6"/>
                </a:solidFill>
              </a:rPr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600" dirty="0" smtClean="0"/>
              <a:t>- 1 CLB contains:	</a:t>
            </a:r>
            <a:r>
              <a:rPr lang="en-US" sz="1600" i="1" dirty="0" smtClean="0">
                <a:solidFill>
                  <a:srgbClr val="FF0000"/>
                </a:solidFill>
              </a:rPr>
              <a:t>2 Slices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- 1 Slice contains:</a:t>
            </a:r>
            <a:r>
              <a:rPr lang="en-US" sz="1600" dirty="0" smtClean="0">
                <a:solidFill>
                  <a:srgbClr val="FF0000"/>
                </a:solidFill>
              </a:rPr>
              <a:t>	</a:t>
            </a:r>
            <a:r>
              <a:rPr lang="en-US" sz="1600" i="1" dirty="0" smtClean="0">
                <a:solidFill>
                  <a:srgbClr val="FF0000"/>
                </a:solidFill>
              </a:rPr>
              <a:t>- four LUTs</a:t>
            </a:r>
          </a:p>
          <a:p>
            <a:pPr marL="1371600" lvl="2" indent="-457200" algn="l" eaLnBrk="0" hangingPunct="0">
              <a:spcBef>
                <a:spcPct val="20000"/>
              </a:spcBef>
            </a:pPr>
            <a:r>
              <a:rPr lang="en-US" sz="1600" i="1" dirty="0" smtClean="0">
                <a:solidFill>
                  <a:srgbClr val="FF0000"/>
                </a:solidFill>
              </a:rPr>
              <a:t>		- four storage elements</a:t>
            </a:r>
          </a:p>
          <a:p>
            <a:pPr marL="2286000" lvl="4" indent="-457200" algn="l" eaLnBrk="0" hangingPunct="0">
              <a:spcBef>
                <a:spcPct val="20000"/>
              </a:spcBef>
            </a:pPr>
            <a:r>
              <a:rPr lang="en-US" sz="1600" i="1" dirty="0" smtClean="0">
                <a:solidFill>
                  <a:srgbClr val="FF0000"/>
                </a:solidFill>
              </a:rPr>
              <a:t>- wide-function multiplexers	</a:t>
            </a:r>
          </a:p>
          <a:p>
            <a:pPr marL="2286000" lvl="4" indent="-457200" algn="l" eaLnBrk="0" hangingPunct="0">
              <a:spcBef>
                <a:spcPct val="20000"/>
              </a:spcBef>
            </a:pPr>
            <a:r>
              <a:rPr lang="en-US" sz="1600" i="1" dirty="0" smtClean="0">
                <a:solidFill>
                  <a:srgbClr val="FF0000"/>
                </a:solidFill>
              </a:rPr>
              <a:t>- carry logic</a:t>
            </a:r>
          </a:p>
          <a:p>
            <a:pPr marL="2286000" lvl="4" indent="-457200" algn="l" eaLnBrk="0" hangingPunct="0">
              <a:spcBef>
                <a:spcPct val="20000"/>
              </a:spcBef>
            </a:pPr>
            <a:endParaRPr lang="en-US" sz="1600" b="1" i="1" dirty="0" smtClean="0">
              <a:solidFill>
                <a:schemeClr val="accent6"/>
              </a:solidFill>
            </a:endParaRPr>
          </a:p>
          <a:p>
            <a:pPr marL="228600" lvl="4" indent="-228600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6"/>
                </a:solidFill>
              </a:rPr>
              <a:t>If you use BRAM in your design, </a:t>
            </a:r>
            <a:r>
              <a:rPr lang="en-US" sz="1800" u="sng" dirty="0" smtClean="0">
                <a:solidFill>
                  <a:schemeClr val="accent6"/>
                </a:solidFill>
              </a:rPr>
              <a:t>4 BRAMs </a:t>
            </a:r>
            <a:r>
              <a:rPr lang="en-US" sz="1800" dirty="0" smtClean="0">
                <a:solidFill>
                  <a:schemeClr val="accent6"/>
                </a:solidFill>
              </a:rPr>
              <a:t/>
            </a:r>
            <a:br>
              <a:rPr lang="en-US" sz="1800" dirty="0" smtClean="0">
                <a:solidFill>
                  <a:schemeClr val="accent6"/>
                </a:solidFill>
              </a:rPr>
            </a:br>
            <a:r>
              <a:rPr lang="en-US" sz="1800" dirty="0" smtClean="0">
                <a:solidFill>
                  <a:schemeClr val="accent6"/>
                </a:solidFill>
              </a:rPr>
              <a:t>must be partially reconfigured together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228600" lvl="4" indent="-228600" algn="l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514350" algn="l"/>
              </a:tabLst>
            </a:pPr>
            <a:r>
              <a:rPr lang="en-US" sz="1800" dirty="0" smtClean="0">
                <a:solidFill>
                  <a:schemeClr val="accent6"/>
                </a:solidFill>
              </a:rPr>
              <a:t>Care must be given to placing circuitry within</a:t>
            </a:r>
            <a:br>
              <a:rPr lang="en-US" sz="1800" dirty="0" smtClean="0">
                <a:solidFill>
                  <a:schemeClr val="accent6"/>
                </a:solidFill>
              </a:rPr>
            </a:br>
            <a:r>
              <a:rPr lang="en-US" sz="1800" dirty="0" smtClean="0">
                <a:solidFill>
                  <a:schemeClr val="accent6"/>
                </a:solidFill>
              </a:rPr>
              <a:t>the smallest partially reconfigured tile</a:t>
            </a:r>
          </a:p>
          <a:p>
            <a:pPr marL="457200" lvl="4" indent="-457200" algn="l" eaLnBrk="0" hangingPunct="0">
              <a:spcBef>
                <a:spcPct val="20000"/>
              </a:spcBef>
            </a:pPr>
            <a:endParaRPr lang="en-US" sz="1800" dirty="0" smtClean="0"/>
          </a:p>
          <a:p>
            <a:pPr marL="228600" lvl="4" indent="-228600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6"/>
                </a:solidFill>
              </a:rPr>
              <a:t>Bus Macros are used to provided fixed routing channels between tiles.</a:t>
            </a:r>
          </a:p>
        </p:txBody>
      </p:sp>
      <p:pic>
        <p:nvPicPr>
          <p:cNvPr id="7" name="Picture 6" descr="floorplan_3plus13_pBlaze.JPG"/>
          <p:cNvPicPr>
            <a:picLocks noChangeAspect="1"/>
          </p:cNvPicPr>
          <p:nvPr/>
        </p:nvPicPr>
        <p:blipFill>
          <a:blip r:embed="rId2" cstate="print"/>
          <a:srcRect l="48854" t="11283" r="17916" b="19517"/>
          <a:stretch>
            <a:fillRect/>
          </a:stretch>
        </p:blipFill>
        <p:spPr>
          <a:xfrm>
            <a:off x="5667375" y="1304925"/>
            <a:ext cx="3038475" cy="37623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loorplan_3plus13_pBlaze.JPG"/>
          <p:cNvPicPr>
            <a:picLocks noChangeAspect="1"/>
          </p:cNvPicPr>
          <p:nvPr/>
        </p:nvPicPr>
        <p:blipFill>
          <a:blip r:embed="rId2" cstate="print"/>
          <a:srcRect l="48854" t="11283" r="17916" b="19517"/>
          <a:stretch>
            <a:fillRect/>
          </a:stretch>
        </p:blipFill>
        <p:spPr>
          <a:xfrm>
            <a:off x="5267326" y="1219200"/>
            <a:ext cx="1161544" cy="14382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2962276" y="5476874"/>
            <a:ext cx="668027" cy="352425"/>
          </a:xfrm>
          <a:prstGeom prst="rect">
            <a:avLst/>
          </a:prstGeom>
          <a:solidFill>
            <a:srgbClr val="FFFF00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 of a </a:t>
            </a:r>
            <a:r>
              <a:rPr lang="en-US" i="1" dirty="0" smtClean="0"/>
              <a:t>picoBlaze</a:t>
            </a:r>
            <a:r>
              <a:rPr lang="en-US" dirty="0" smtClean="0"/>
              <a:t>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2100" y="863600"/>
            <a:ext cx="6099175" cy="536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1" indent="-457200" algn="l" eaLnBrk="0" hangingPunct="0">
              <a:spcBef>
                <a:spcPct val="20000"/>
              </a:spcBef>
            </a:pPr>
            <a:r>
              <a:rPr lang="en-US" sz="1800" b="1" dirty="0" smtClean="0"/>
              <a:t>Physical </a:t>
            </a:r>
            <a:r>
              <a:rPr lang="en-US" sz="1800" b="1" i="1" dirty="0" smtClean="0"/>
              <a:t>picoBlaze </a:t>
            </a:r>
            <a:r>
              <a:rPr lang="en-US" sz="1800" b="1" dirty="0" smtClean="0"/>
              <a:t>resource estimation:</a:t>
            </a:r>
            <a:endParaRPr lang="en-US" sz="1800" kern="0" dirty="0" smtClean="0">
              <a:latin typeface="+mn-lt"/>
            </a:endParaRPr>
          </a:p>
          <a:p>
            <a:pPr marL="2286000" lvl="4" indent="-457200" algn="l" eaLnBrk="0" hangingPunct="0">
              <a:spcBef>
                <a:spcPct val="20000"/>
              </a:spcBef>
            </a:pPr>
            <a:endParaRPr lang="en-US" sz="1800" kern="0" dirty="0" smtClean="0">
              <a:latin typeface="+mn-lt"/>
            </a:endParaRPr>
          </a:p>
          <a:p>
            <a:pPr marL="2286000" lvl="4" indent="-457200" algn="l" eaLnBrk="0" hangingPunct="0">
              <a:spcBef>
                <a:spcPct val="20000"/>
              </a:spcBef>
            </a:pPr>
            <a:r>
              <a:rPr lang="en-US" sz="1800" kern="0" dirty="0" smtClean="0">
                <a:latin typeface="+mn-lt"/>
              </a:rPr>
              <a:t>                          </a:t>
            </a:r>
          </a:p>
          <a:p>
            <a:pPr marL="2286000" lvl="4" indent="-457200" algn="l" eaLnBrk="0" hangingPunct="0">
              <a:spcBef>
                <a:spcPct val="20000"/>
              </a:spcBef>
            </a:pPr>
            <a:r>
              <a:rPr lang="en-US" sz="1800" kern="0" dirty="0" smtClean="0">
                <a:latin typeface="+mn-lt"/>
              </a:rPr>
              <a:t> 		</a:t>
            </a:r>
          </a:p>
          <a:p>
            <a:pPr marL="1371600" lvl="2" indent="-457200" algn="l" eaLnBrk="0" hangingPunct="0">
              <a:spcBef>
                <a:spcPct val="20000"/>
              </a:spcBef>
            </a:pPr>
            <a:endParaRPr lang="en-US" sz="1800" kern="0" dirty="0" smtClean="0">
              <a:latin typeface="+mn-lt"/>
            </a:endParaRPr>
          </a:p>
          <a:p>
            <a:pPr marL="1371600" lvl="2" indent="-457200" algn="l" eaLnBrk="0" hangingPunct="0">
              <a:spcBef>
                <a:spcPct val="20000"/>
              </a:spcBef>
            </a:pPr>
            <a:r>
              <a:rPr lang="en-US" sz="1800" kern="0" dirty="0" smtClean="0">
                <a:solidFill>
                  <a:srgbClr val="FF0000"/>
                </a:solidFill>
                <a:latin typeface="+mn-lt"/>
              </a:rPr>
              <a:t>- 24 CLBs, 1 BRAM</a:t>
            </a:r>
          </a:p>
          <a:p>
            <a:pPr marL="914400" lvl="1" indent="-457200" algn="l" eaLnBrk="0" hangingPunct="0">
              <a:spcBef>
                <a:spcPct val="20000"/>
              </a:spcBef>
            </a:pPr>
            <a:r>
              <a:rPr lang="en-US" sz="1800" b="1" dirty="0" smtClean="0"/>
              <a:t>PR </a:t>
            </a:r>
            <a:r>
              <a:rPr lang="en-US" sz="1800" b="1" u="sng" dirty="0" smtClean="0"/>
              <a:t>region</a:t>
            </a:r>
            <a:r>
              <a:rPr lang="en-US" sz="1800" b="1" dirty="0" smtClean="0"/>
              <a:t> resource use:</a:t>
            </a:r>
          </a:p>
          <a:p>
            <a:pPr marL="914400" lvl="1" indent="-457200" algn="l" eaLnBrk="0" hangingPunct="0">
              <a:spcBef>
                <a:spcPct val="20000"/>
              </a:spcBef>
            </a:pPr>
            <a:r>
              <a:rPr lang="en-US" sz="1800" b="1" dirty="0" smtClean="0"/>
              <a:t>	-  </a:t>
            </a:r>
            <a:r>
              <a:rPr lang="en-US" sz="1800" kern="0" dirty="0" smtClean="0">
                <a:latin typeface="+mn-lt"/>
              </a:rPr>
              <a:t>2 columns of 20 CLBs	</a:t>
            </a:r>
          </a:p>
          <a:p>
            <a:pPr marL="914400" lvl="1" indent="-457200" algn="l" eaLnBrk="0" hangingPunct="0">
              <a:spcBef>
                <a:spcPct val="20000"/>
              </a:spcBef>
            </a:pPr>
            <a:r>
              <a:rPr lang="en-US" sz="1800" b="1" kern="0" dirty="0" smtClean="0">
                <a:latin typeface="+mn-lt"/>
              </a:rPr>
              <a:t>	-  </a:t>
            </a:r>
            <a:r>
              <a:rPr lang="en-US" sz="1800" kern="0" dirty="0" smtClean="0">
                <a:latin typeface="+mn-lt"/>
              </a:rPr>
              <a:t>1 column of BRAM</a:t>
            </a:r>
            <a:endParaRPr lang="en-US" sz="1800" b="1" kern="0" dirty="0" smtClean="0">
              <a:latin typeface="+mn-lt"/>
            </a:endParaRPr>
          </a:p>
          <a:p>
            <a:pPr marL="914400" lvl="1" indent="-457200" algn="l" eaLnBrk="0" hangingPunct="0">
              <a:spcBef>
                <a:spcPct val="20000"/>
              </a:spcBef>
            </a:pPr>
            <a:r>
              <a:rPr lang="en-US" sz="1800" b="1" kern="0" dirty="0" err="1" smtClean="0">
                <a:latin typeface="+mn-lt"/>
              </a:rPr>
              <a:t>Bitstream</a:t>
            </a:r>
            <a:r>
              <a:rPr lang="en-US" sz="1800" b="1" kern="0" dirty="0" smtClean="0">
                <a:latin typeface="+mn-lt"/>
              </a:rPr>
              <a:t> file size(LX50T):</a:t>
            </a:r>
          </a:p>
          <a:p>
            <a:pPr marL="914400" lvl="1" indent="-457200" algn="l" eaLnBrk="0" hangingPunct="0">
              <a:spcBef>
                <a:spcPct val="20000"/>
              </a:spcBef>
            </a:pPr>
            <a:r>
              <a:rPr lang="en-US" sz="1800" b="1" kern="0" dirty="0" smtClean="0">
                <a:latin typeface="+mn-lt"/>
              </a:rPr>
              <a:t>	-  </a:t>
            </a:r>
            <a:r>
              <a:rPr lang="en-US" sz="1800" kern="0" dirty="0" smtClean="0">
                <a:latin typeface="+mn-lt"/>
              </a:rPr>
              <a:t>Partial bitstream for one PicoBlaze: 	31.2 KB	</a:t>
            </a:r>
          </a:p>
          <a:p>
            <a:pPr marL="914400" lvl="1" indent="-457200" algn="l" eaLnBrk="0" hangingPunct="0">
              <a:spcBef>
                <a:spcPct val="20000"/>
              </a:spcBef>
            </a:pPr>
            <a:r>
              <a:rPr lang="en-US" sz="1800" b="1" kern="0" dirty="0" smtClean="0">
                <a:latin typeface="+mn-lt"/>
              </a:rPr>
              <a:t>	-  </a:t>
            </a:r>
            <a:r>
              <a:rPr lang="en-US" sz="1800" kern="0" dirty="0" smtClean="0">
                <a:latin typeface="+mn-lt"/>
              </a:rPr>
              <a:t>Full bitstream:			1,716 KB</a:t>
            </a:r>
          </a:p>
          <a:p>
            <a:pPr marL="914400" lvl="1" indent="-457200" algn="l" eaLnBrk="0" hangingPunct="0">
              <a:spcBef>
                <a:spcPct val="20000"/>
              </a:spcBef>
            </a:pPr>
            <a:r>
              <a:rPr lang="en-US" sz="1800" b="1" kern="0" dirty="0" smtClean="0">
                <a:latin typeface="+mn-lt"/>
              </a:rPr>
              <a:t>Reconfiguration time:</a:t>
            </a:r>
          </a:p>
          <a:p>
            <a:pPr marL="914400" lvl="1" indent="-457200" algn="l" eaLnBrk="0" hangingPunct="0">
              <a:spcBef>
                <a:spcPct val="20000"/>
              </a:spcBef>
            </a:pPr>
            <a:r>
              <a:rPr lang="en-US" sz="1800" b="1" kern="0" dirty="0" smtClean="0">
                <a:latin typeface="+mn-lt"/>
              </a:rPr>
              <a:t>	-  </a:t>
            </a:r>
            <a:r>
              <a:rPr lang="en-US" sz="1800" kern="0" dirty="0" smtClean="0">
                <a:latin typeface="+mn-lt"/>
              </a:rPr>
              <a:t>Roughly 200 </a:t>
            </a:r>
            <a:r>
              <a:rPr lang="en-US" sz="1800" kern="0" dirty="0" err="1" smtClean="0">
                <a:latin typeface="+mn-lt"/>
              </a:rPr>
              <a:t>clks</a:t>
            </a:r>
            <a:r>
              <a:rPr lang="en-US" sz="1800" kern="0" dirty="0" smtClean="0">
                <a:latin typeface="+mn-lt"/>
              </a:rPr>
              <a:t>/Byte (measured)</a:t>
            </a:r>
            <a:endParaRPr lang="en-US" sz="1800" b="1" kern="0" dirty="0" smtClean="0">
              <a:latin typeface="+mn-lt"/>
            </a:endParaRPr>
          </a:p>
          <a:p>
            <a:pPr marL="914400" lvl="1" indent="-457200" algn="l" eaLnBrk="0" hangingPunct="0">
              <a:spcBef>
                <a:spcPct val="20000"/>
              </a:spcBef>
            </a:pPr>
            <a:r>
              <a:rPr lang="en-US" sz="1800" b="1" kern="0" dirty="0" smtClean="0">
                <a:latin typeface="+mn-lt"/>
              </a:rPr>
              <a:t>	-  </a:t>
            </a:r>
            <a:r>
              <a:rPr lang="en-US" sz="1800" kern="0" dirty="0" smtClean="0">
                <a:latin typeface="+mn-lt"/>
              </a:rPr>
              <a:t>Measured time:  </a:t>
            </a:r>
            <a:r>
              <a:rPr lang="en-US" sz="1800" b="1" kern="0" dirty="0" smtClean="0">
                <a:latin typeface="+mn-lt"/>
              </a:rPr>
              <a:t>66ms </a:t>
            </a:r>
            <a:r>
              <a:rPr lang="en-US" sz="1800" b="1" kern="0" dirty="0" smtClean="0">
                <a:latin typeface="+mn-lt"/>
              </a:rPr>
              <a:t>   </a:t>
            </a:r>
            <a:r>
              <a:rPr lang="en-US" sz="1800" kern="0" dirty="0" smtClean="0">
                <a:latin typeface="+mn-lt"/>
              </a:rPr>
              <a:t>(</a:t>
            </a:r>
            <a:r>
              <a:rPr lang="en-US" sz="1800" kern="0" dirty="0" smtClean="0">
                <a:latin typeface="+mn-lt"/>
              </a:rPr>
              <a:t>100 MHz </a:t>
            </a:r>
            <a:r>
              <a:rPr lang="en-US" sz="1800" kern="0" dirty="0" err="1" smtClean="0">
                <a:latin typeface="+mn-lt"/>
              </a:rPr>
              <a:t>clk</a:t>
            </a:r>
            <a:r>
              <a:rPr lang="en-US" sz="1800" kern="0" dirty="0" smtClean="0">
                <a:latin typeface="+mn-lt"/>
              </a:rPr>
              <a:t>)</a:t>
            </a:r>
          </a:p>
          <a:p>
            <a:pPr marL="914400" lvl="1" indent="-457200" algn="l" eaLnBrk="0" hangingPunct="0">
              <a:spcBef>
                <a:spcPct val="20000"/>
              </a:spcBef>
            </a:pPr>
            <a:r>
              <a:rPr lang="en-US" sz="1800" b="1" kern="0" dirty="0" smtClean="0">
                <a:latin typeface="+mn-lt"/>
              </a:rPr>
              <a:t>	-  </a:t>
            </a:r>
            <a:r>
              <a:rPr lang="en-US" sz="1800" kern="0" dirty="0" smtClean="0">
                <a:latin typeface="+mn-lt"/>
              </a:rPr>
              <a:t>Using </a:t>
            </a:r>
            <a:r>
              <a:rPr lang="en-US" sz="1800" kern="0" dirty="0" err="1" smtClean="0">
                <a:latin typeface="+mn-lt"/>
              </a:rPr>
              <a:t>MicroBlaze</a:t>
            </a:r>
            <a:r>
              <a:rPr lang="en-US" sz="1800" kern="0" dirty="0" smtClean="0">
                <a:latin typeface="+mn-lt"/>
              </a:rPr>
              <a:t> driven ICAP processor</a:t>
            </a:r>
            <a:endParaRPr lang="en-US" sz="1800" b="1" kern="0" dirty="0" smtClean="0">
              <a:latin typeface="+mn-lt"/>
            </a:endParaRPr>
          </a:p>
          <a:p>
            <a:pPr marL="914400" lvl="1" indent="-457200" algn="l" eaLnBrk="0" hangingPunct="0">
              <a:spcBef>
                <a:spcPct val="20000"/>
              </a:spcBef>
            </a:pPr>
            <a:r>
              <a:rPr lang="en-US" sz="1800" kern="0" dirty="0" smtClean="0">
                <a:latin typeface="+mn-lt"/>
              </a:rPr>
              <a:t>	</a:t>
            </a:r>
            <a:endParaRPr lang="en-US" sz="1800" b="1" dirty="0" smtClean="0"/>
          </a:p>
        </p:txBody>
      </p:sp>
      <p:pic>
        <p:nvPicPr>
          <p:cNvPr id="7" name="Picture 6" descr="pblaze_resour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637" y="1228724"/>
            <a:ext cx="3144029" cy="1266825"/>
          </a:xfrm>
          <a:prstGeom prst="rect">
            <a:avLst/>
          </a:prstGeom>
        </p:spPr>
      </p:pic>
      <p:pic>
        <p:nvPicPr>
          <p:cNvPr id="8" name="Picture 7" descr="pblaze_pr_pblo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7024" y="1000125"/>
            <a:ext cx="2258509" cy="452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8900" y="5600700"/>
            <a:ext cx="2466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single PicoBlaze PR region</a:t>
            </a:r>
            <a:endParaRPr lang="en-US" dirty="0"/>
          </a:p>
        </p:txBody>
      </p:sp>
      <p:sp>
        <p:nvSpPr>
          <p:cNvPr id="11" name="Donut 10"/>
          <p:cNvSpPr/>
          <p:nvPr/>
        </p:nvSpPr>
        <p:spPr bwMode="auto">
          <a:xfrm>
            <a:off x="5495925" y="1457327"/>
            <a:ext cx="314325" cy="390524"/>
          </a:xfrm>
          <a:prstGeom prst="donut">
            <a:avLst>
              <a:gd name="adj" fmla="val 4855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5619750" y="1047750"/>
            <a:ext cx="1495425" cy="41910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11" idx="4"/>
          </p:cNvCxnSpPr>
          <p:nvPr/>
        </p:nvCxnSpPr>
        <p:spPr bwMode="auto">
          <a:xfrm rot="16200000" flipH="1">
            <a:off x="4560095" y="2940843"/>
            <a:ext cx="3648073" cy="1462087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905251" y="3038475"/>
            <a:ext cx="2276474" cy="809625"/>
          </a:xfrm>
          <a:prstGeom prst="rect">
            <a:avLst/>
          </a:prstGeom>
          <a:solidFill>
            <a:srgbClr val="FFFF00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Smallest picoBlaze PR Tile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0000"/>
                </a:solidFill>
              </a:rPr>
              <a:t>	=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   40 CLB + 4BRAM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Chamber Testing</a:t>
            </a:r>
          </a:p>
          <a:p>
            <a:r>
              <a:rPr lang="en-US" b="1" i="1" dirty="0" err="1" smtClean="0">
                <a:solidFill>
                  <a:srgbClr val="0000FF"/>
                </a:solidFill>
              </a:rPr>
              <a:t>microBlaze</a:t>
            </a:r>
            <a:r>
              <a:rPr lang="en-US" b="1" dirty="0" smtClean="0">
                <a:solidFill>
                  <a:srgbClr val="0000FF"/>
                </a:solidFill>
              </a:rPr>
              <a:t> Soft Processor </a:t>
            </a:r>
          </a:p>
          <a:p>
            <a:pPr>
              <a:buNone/>
            </a:pPr>
            <a:endParaRPr lang="en-US" sz="1400" dirty="0" smtClean="0">
              <a:solidFill>
                <a:srgbClr val="2D2DB9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2D2DB9"/>
                </a:solidFill>
              </a:rPr>
              <a:t> 						</a:t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>				</a:t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/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/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/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/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/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/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/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/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/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/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/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/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/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/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/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/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>	</a:t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>	</a:t>
            </a:r>
            <a:r>
              <a:rPr lang="en-US" sz="1400" dirty="0" smtClean="0"/>
              <a:t>Shuttle Processor Board				Virtex-5/6/7</a:t>
            </a:r>
            <a:endParaRPr lang="en-US" sz="1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“Design of a Radiation Tolerant Computing System Based on a Many-Core FPGA Architecture”</a:t>
            </a:r>
            <a:endParaRPr lang="en-US" dirty="0"/>
          </a:p>
        </p:txBody>
      </p:sp>
      <p:pic>
        <p:nvPicPr>
          <p:cNvPr id="7" name="Picture 6" descr="shuttle_board_kev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46745" y="2981940"/>
            <a:ext cx="3793390" cy="1428540"/>
          </a:xfrm>
          <a:prstGeom prst="rect">
            <a:avLst/>
          </a:prstGeom>
        </p:spPr>
      </p:pic>
      <p:pic>
        <p:nvPicPr>
          <p:cNvPr id="9" name="Picture 8" descr="pblaze_pr_pbl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5494" y="1685214"/>
            <a:ext cx="2092093" cy="4191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5840104" y="2047164"/>
            <a:ext cx="990600" cy="676275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849629" y="2866314"/>
            <a:ext cx="990600" cy="676275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FF00"/>
                </a:solidFill>
              </a:rPr>
              <a:t>2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878204" y="3675939"/>
            <a:ext cx="990600" cy="676275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FF00"/>
                </a:solidFill>
              </a:rPr>
              <a:t>3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878204" y="4485564"/>
            <a:ext cx="990600" cy="676275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FFFF00"/>
                </a:solidFill>
              </a:rPr>
              <a:t>spare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6200000">
            <a:off x="4189107" y="1377235"/>
            <a:ext cx="128398" cy="2068703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16200000">
            <a:off x="4179582" y="1948736"/>
            <a:ext cx="128398" cy="2068703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16200000">
            <a:off x="4170056" y="3472737"/>
            <a:ext cx="128398" cy="2068703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 rot="16200000">
            <a:off x="4189106" y="4129962"/>
            <a:ext cx="128398" cy="2068703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sz="3200" b="1" dirty="0" smtClean="0"/>
              <a:t>Questions?</a:t>
            </a:r>
          </a:p>
          <a:p>
            <a:pPr>
              <a:buNone/>
            </a:pPr>
            <a:r>
              <a:rPr lang="en-US" sz="1400" dirty="0" smtClean="0">
                <a:solidFill>
                  <a:srgbClr val="2D2DB9"/>
                </a:solidFill>
              </a:rPr>
              <a:t> 						</a:t>
            </a:r>
            <a:br>
              <a:rPr lang="en-US" sz="1400" dirty="0" smtClean="0">
                <a:solidFill>
                  <a:srgbClr val="2D2DB9"/>
                </a:solidFill>
              </a:rPr>
            </a:br>
            <a:r>
              <a:rPr lang="en-US" sz="1400" dirty="0" smtClean="0">
                <a:solidFill>
                  <a:srgbClr val="2D2DB9"/>
                </a:solidFill>
              </a:rPr>
              <a:t>	</a:t>
            </a:r>
            <a:endParaRPr lang="en-US" sz="1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“Design of a Radiation Tolerant Computing System Based on a Many-Core FPGA Architecture”</a:t>
            </a:r>
            <a:endParaRPr lang="en-US" dirty="0"/>
          </a:p>
        </p:txBody>
      </p:sp>
      <p:pic>
        <p:nvPicPr>
          <p:cNvPr id="19" name="Picture 18" descr="Moonbas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3463" y="3470632"/>
            <a:ext cx="2102854" cy="210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ARES%20V%20in%20earths%20Orbi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7731" y="3992194"/>
            <a:ext cx="2281518" cy="145066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1" name="Picture 3" descr="C:\Documents and Settings\athomason\Desktop\Capstone Poster\210760main_aresI_launch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003" y="1281267"/>
            <a:ext cx="2066654" cy="4137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solar fla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6074" y="896884"/>
            <a:ext cx="2093811" cy="2093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Radiation has a detrimental effect</a:t>
            </a:r>
            <a:br>
              <a:rPr lang="en-US" sz="1800" dirty="0" smtClean="0"/>
            </a:br>
            <a:r>
              <a:rPr lang="en-US" sz="1800" dirty="0" smtClean="0"/>
              <a:t>on electronics in space environments.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The root cause is from electron/hole pairs creation</a:t>
            </a:r>
            <a:br>
              <a:rPr lang="en-US" sz="1800" dirty="0" smtClean="0"/>
            </a:br>
            <a:r>
              <a:rPr lang="en-US" sz="1800" dirty="0" smtClean="0"/>
              <a:t>as the radiation strikes the semiconductor </a:t>
            </a:r>
            <a:br>
              <a:rPr lang="en-US" sz="1800" dirty="0" smtClean="0"/>
            </a:br>
            <a:r>
              <a:rPr lang="en-US" sz="1800" dirty="0" smtClean="0"/>
              <a:t>portion of the device and ionizes the material.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 dirty="0"/>
          </a:p>
        </p:txBody>
      </p:sp>
      <p:pic>
        <p:nvPicPr>
          <p:cNvPr id="6" name="Picture 5" descr="solar fl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3675" y="735865"/>
            <a:ext cx="2237015" cy="2237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radiation_strike_on_M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766" y="3704463"/>
            <a:ext cx="3934968" cy="2135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2002" y="3648532"/>
            <a:ext cx="41714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 dirty="0" smtClean="0">
                <a:solidFill>
                  <a:srgbClr val="FF0000"/>
                </a:solidFill>
              </a:rPr>
              <a:t>Types</a:t>
            </a:r>
            <a:r>
              <a:rPr lang="en-US" u="sng" dirty="0" smtClean="0">
                <a:solidFill>
                  <a:srgbClr val="FF0000"/>
                </a:solidFill>
              </a:rPr>
              <a:t/>
            </a:r>
            <a:br>
              <a:rPr lang="en-US" u="sng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	</a:t>
            </a:r>
          </a:p>
          <a:p>
            <a:pPr algn="l">
              <a:buFontTx/>
              <a:buChar char="-"/>
              <a:tabLst>
                <a:tab pos="1257300" algn="l"/>
              </a:tabLst>
            </a:pPr>
            <a:r>
              <a:rPr lang="en-US" dirty="0" smtClean="0"/>
              <a:t> </a:t>
            </a:r>
            <a:r>
              <a:rPr lang="en-US" i="1" dirty="0" smtClean="0"/>
              <a:t>alpha particles</a:t>
            </a:r>
            <a:r>
              <a:rPr lang="en-US" dirty="0" smtClean="0"/>
              <a:t> </a:t>
            </a:r>
            <a:r>
              <a:rPr lang="en-US" sz="1200" dirty="0" smtClean="0"/>
              <a:t>	</a:t>
            </a:r>
            <a:r>
              <a:rPr lang="en-US" sz="1200" dirty="0" smtClean="0">
                <a:solidFill>
                  <a:schemeClr val="accent2"/>
                </a:solidFill>
              </a:rPr>
              <a:t>(Terrestrial, from packaging/doping)</a:t>
            </a:r>
            <a:br>
              <a:rPr lang="en-US" sz="1200" dirty="0" smtClean="0">
                <a:solidFill>
                  <a:schemeClr val="accent2"/>
                </a:solidFill>
              </a:rPr>
            </a:br>
            <a:endParaRPr lang="en-US" sz="1200" dirty="0" smtClean="0">
              <a:solidFill>
                <a:schemeClr val="accent2"/>
              </a:solidFill>
            </a:endParaRPr>
          </a:p>
          <a:p>
            <a:pPr algn="l">
              <a:buFontTx/>
              <a:buChar char="-"/>
              <a:tabLst>
                <a:tab pos="1257300" algn="l"/>
              </a:tabLst>
            </a:pPr>
            <a:r>
              <a:rPr lang="en-US" dirty="0" smtClean="0"/>
              <a:t> </a:t>
            </a:r>
            <a:r>
              <a:rPr lang="en-US" i="1" dirty="0" smtClean="0"/>
              <a:t>Neutrons </a:t>
            </a:r>
            <a:r>
              <a:rPr lang="en-US" sz="1200" dirty="0" smtClean="0"/>
              <a:t>	</a:t>
            </a:r>
            <a:r>
              <a:rPr lang="en-US" sz="1200" dirty="0" smtClean="0">
                <a:solidFill>
                  <a:schemeClr val="accent2"/>
                </a:solidFill>
              </a:rPr>
              <a:t>(Terrestrial, secondary effect from </a:t>
            </a:r>
            <a:br>
              <a:rPr lang="en-US" sz="1200" dirty="0" smtClean="0">
                <a:solidFill>
                  <a:schemeClr val="accent2"/>
                </a:solidFill>
              </a:rPr>
            </a:br>
            <a:r>
              <a:rPr lang="en-US" sz="1200" dirty="0" smtClean="0">
                <a:solidFill>
                  <a:schemeClr val="accent2"/>
                </a:solidFill>
              </a:rPr>
              <a:t> 	 Galactic Cosmic Rays entering atmosphere)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algn="l">
              <a:buFontTx/>
              <a:buChar char="-"/>
              <a:tabLst>
                <a:tab pos="1257300" algn="l"/>
              </a:tabLst>
            </a:pPr>
            <a:r>
              <a:rPr lang="en-US" sz="1200" dirty="0" smtClean="0"/>
              <a:t> </a:t>
            </a:r>
            <a:r>
              <a:rPr lang="en-US" i="1" dirty="0" smtClean="0"/>
              <a:t>Heavy ions </a:t>
            </a:r>
            <a:r>
              <a:rPr lang="en-US" sz="1200" dirty="0" smtClean="0"/>
              <a:t>	</a:t>
            </a:r>
            <a:r>
              <a:rPr lang="en-US" sz="1200" dirty="0" smtClean="0">
                <a:solidFill>
                  <a:schemeClr val="accent2"/>
                </a:solidFill>
              </a:rPr>
              <a:t>(Aerospace, direct ionization)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algn="l">
              <a:buFontTx/>
              <a:buChar char="-"/>
              <a:tabLst>
                <a:tab pos="1257300" algn="l"/>
              </a:tabLst>
            </a:pPr>
            <a:r>
              <a:rPr lang="en-US" dirty="0" smtClean="0"/>
              <a:t> </a:t>
            </a:r>
            <a:r>
              <a:rPr lang="en-US" i="1" dirty="0" smtClean="0"/>
              <a:t>Proton</a:t>
            </a:r>
            <a:r>
              <a:rPr lang="en-US" sz="1200" dirty="0" smtClean="0"/>
              <a:t>	</a:t>
            </a:r>
            <a:r>
              <a:rPr lang="en-US" sz="1200" dirty="0" smtClean="0">
                <a:solidFill>
                  <a:schemeClr val="accent2"/>
                </a:solidFill>
              </a:rPr>
              <a:t>(Aerospace, secondary effect)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Two types of failures mechanics are induced by radiation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00FF"/>
                </a:solidFill>
              </a:rPr>
              <a:t>1) Total Ionizing Dose (TID)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 smtClean="0">
              <a:solidFill>
                <a:srgbClr val="0000FF"/>
              </a:solidFill>
            </a:endParaRPr>
          </a:p>
          <a:p>
            <a:pPr lvl="2"/>
            <a:r>
              <a:rPr lang="en-US" dirty="0" smtClean="0"/>
              <a:t>The cumulative, long term ionizing damage to the device materials</a:t>
            </a:r>
          </a:p>
          <a:p>
            <a:pPr lvl="2"/>
            <a:r>
              <a:rPr lang="en-US" dirty="0" smtClean="0"/>
              <a:t>Caused by low energy protons &amp; electrons</a:t>
            </a:r>
            <a:br>
              <a:rPr lang="en-US" dirty="0" smtClean="0"/>
            </a:br>
            <a:endParaRPr lang="en-US" dirty="0" smtClean="0"/>
          </a:p>
          <a:p>
            <a:pPr lvl="2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	2) Single Event Effects (SEE)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 smtClean="0">
              <a:solidFill>
                <a:srgbClr val="0000FF"/>
              </a:solidFill>
            </a:endParaRPr>
          </a:p>
          <a:p>
            <a:pPr lvl="2"/>
            <a:r>
              <a:rPr lang="en-US" dirty="0" smtClean="0"/>
              <a:t>Transient spikes caused by Heavy Ions and protons</a:t>
            </a:r>
          </a:p>
          <a:p>
            <a:pPr lvl="2"/>
            <a:r>
              <a:rPr lang="en-US" dirty="0" smtClean="0"/>
              <a:t>Can be both destructive &amp; non-destructive </a:t>
            </a:r>
          </a:p>
          <a:p>
            <a:pPr lvl="2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diation_effects_in_M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2925" y="1528953"/>
            <a:ext cx="3481500" cy="2214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(TID)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1) Total Ionizing Dose (TID)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sz="1600" dirty="0" smtClean="0"/>
              <a:t>As the electron/holes try to recombine, </a:t>
            </a:r>
            <a:br>
              <a:rPr lang="en-US" sz="1600" dirty="0" smtClean="0"/>
            </a:br>
            <a:r>
              <a:rPr lang="en-US" sz="1600" dirty="0" smtClean="0"/>
              <a:t>they experience different mobility </a:t>
            </a:r>
            <a:br>
              <a:rPr lang="en-US" sz="1600" dirty="0" smtClean="0"/>
            </a:br>
            <a:r>
              <a:rPr lang="en-US" sz="1600" dirty="0" smtClean="0"/>
              <a:t>rates (µ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 &gt; µ</a:t>
            </a:r>
            <a:r>
              <a:rPr lang="en-US" sz="1600" baseline="-25000" dirty="0" smtClean="0"/>
              <a:t>p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endParaRPr lang="en-US" sz="1600" dirty="0" smtClean="0"/>
          </a:p>
          <a:p>
            <a:pPr lvl="1"/>
            <a:r>
              <a:rPr lang="en-US" sz="1600" dirty="0" smtClean="0"/>
              <a:t>Over time, the ionized particles can get </a:t>
            </a:r>
            <a:br>
              <a:rPr lang="en-US" sz="1600" dirty="0" smtClean="0"/>
            </a:br>
            <a:r>
              <a:rPr lang="en-US" sz="1600" dirty="0" smtClean="0"/>
              <a:t>trapped in the oxide or substrate of the </a:t>
            </a:r>
            <a:br>
              <a:rPr lang="en-US" sz="1600" dirty="0" smtClean="0"/>
            </a:br>
            <a:r>
              <a:rPr lang="en-US" sz="1600" dirty="0" smtClean="0"/>
              <a:t>device prior to recombination</a:t>
            </a:r>
            <a:br>
              <a:rPr lang="en-US" sz="1600" dirty="0" smtClean="0"/>
            </a:br>
            <a:endParaRPr lang="en-US" sz="1600" dirty="0" smtClean="0"/>
          </a:p>
          <a:p>
            <a:pPr lvl="1"/>
            <a:r>
              <a:rPr lang="en-US" sz="1600" dirty="0" smtClean="0"/>
              <a:t>This can lead to: 	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			</a:t>
            </a:r>
            <a:r>
              <a:rPr lang="en-US" sz="1600" dirty="0" smtClean="0">
                <a:solidFill>
                  <a:srgbClr val="FF0000"/>
                </a:solidFill>
              </a:rPr>
              <a:t>- Threshold Shifting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 			- Leakage Current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 			- Timing Skew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2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(SEEs)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2) Single Event Effects (SEEs)</a:t>
            </a:r>
            <a:r>
              <a:rPr lang="en-US" sz="1800" dirty="0" smtClean="0">
                <a:solidFill>
                  <a:srgbClr val="0000FF"/>
                </a:solidFill>
              </a:rPr>
              <a:t/>
            </a:r>
            <a:br>
              <a:rPr lang="en-US" sz="1800" dirty="0" smtClean="0">
                <a:solidFill>
                  <a:srgbClr val="0000FF"/>
                </a:solidFill>
              </a:rPr>
            </a:br>
            <a:endParaRPr lang="en-US" sz="1800" dirty="0" smtClean="0">
              <a:solidFill>
                <a:srgbClr val="0000FF"/>
              </a:solidFill>
            </a:endParaRP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Transient voltage/current induced in devices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This can lead to both Non-Destructive and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Destructive effects</a:t>
            </a:r>
          </a:p>
          <a:p>
            <a:pPr marL="285750" lvl="1">
              <a:buNone/>
            </a:pPr>
            <a:endParaRPr lang="en-US" sz="1400" u="sng" dirty="0" smtClean="0"/>
          </a:p>
          <a:p>
            <a:pPr marL="285750" lvl="1">
              <a:buNone/>
            </a:pPr>
            <a:endParaRPr lang="en-US" sz="1400" u="sng" dirty="0" smtClean="0"/>
          </a:p>
          <a:p>
            <a:pPr marL="0" lvl="1" indent="0">
              <a:buNone/>
              <a:tabLst>
                <a:tab pos="2971800" algn="l"/>
              </a:tabLst>
            </a:pPr>
            <a:endParaRPr lang="en-US" sz="1400" b="1" u="sng" dirty="0" smtClean="0">
              <a:solidFill>
                <a:schemeClr val="accent2"/>
              </a:solidFill>
            </a:endParaRPr>
          </a:p>
          <a:p>
            <a:pPr marL="0" lvl="1" indent="0">
              <a:buNone/>
              <a:tabLst>
                <a:tab pos="2971800" algn="l"/>
              </a:tabLst>
            </a:pPr>
            <a:endParaRPr lang="en-US" sz="1400" b="1" u="sng" dirty="0" smtClean="0">
              <a:solidFill>
                <a:schemeClr val="accent2"/>
              </a:solidFill>
            </a:endParaRPr>
          </a:p>
          <a:p>
            <a:pPr marL="0" lvl="1" indent="0">
              <a:buNone/>
              <a:tabLst>
                <a:tab pos="2971800" algn="l"/>
              </a:tabLst>
            </a:pPr>
            <a:r>
              <a:rPr lang="en-US" sz="1400" b="1" u="sng" dirty="0" smtClean="0">
                <a:solidFill>
                  <a:schemeClr val="accent2"/>
                </a:solidFill>
              </a:rPr>
              <a:t>Non-Destructive</a:t>
            </a:r>
            <a:r>
              <a:rPr lang="en-US" sz="1400" b="1" dirty="0" smtClean="0">
                <a:solidFill>
                  <a:schemeClr val="accent2"/>
                </a:solidFill>
              </a:rPr>
              <a:t>	</a:t>
            </a:r>
            <a:r>
              <a:rPr lang="en-US" sz="1400" b="1" u="sng" dirty="0" smtClean="0">
                <a:solidFill>
                  <a:schemeClr val="accent2"/>
                </a:solidFill>
              </a:rPr>
              <a:t>Behavior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Single Event Transient (SET)</a:t>
            </a:r>
            <a:r>
              <a:rPr lang="en-US" sz="1400" dirty="0" smtClean="0"/>
              <a:t>	</a:t>
            </a:r>
            <a:r>
              <a:rPr lang="en-US" sz="1400" i="1" dirty="0" smtClean="0"/>
              <a:t>A transient spike of voltage/current noise, can cause gate switching</a:t>
            </a:r>
            <a:br>
              <a:rPr lang="en-US" sz="1400" i="1" dirty="0" smtClean="0"/>
            </a:br>
            <a:r>
              <a:rPr lang="en-US" sz="1400" b="1" dirty="0" smtClean="0"/>
              <a:t>Single Event Upset (SEU)</a:t>
            </a:r>
            <a:r>
              <a:rPr lang="en-US" sz="1400" dirty="0" smtClean="0"/>
              <a:t>	</a:t>
            </a:r>
            <a:r>
              <a:rPr lang="en-US" sz="1400" i="1" dirty="0" smtClean="0"/>
              <a:t>A transient captured in a storage device (FF/RAM) as a state change</a:t>
            </a:r>
            <a:br>
              <a:rPr lang="en-US" sz="1400" i="1" dirty="0" smtClean="0"/>
            </a:br>
            <a:r>
              <a:rPr lang="en-US" sz="1400" b="1" dirty="0" smtClean="0"/>
              <a:t>Single Event </a:t>
            </a:r>
            <a:r>
              <a:rPr lang="en-US" sz="1400" b="1" dirty="0" err="1" smtClean="0"/>
              <a:t>Func</a:t>
            </a:r>
            <a:r>
              <a:rPr lang="en-US" sz="1400" b="1" dirty="0" smtClean="0"/>
              <a:t>. </a:t>
            </a:r>
            <a:r>
              <a:rPr lang="en-US" sz="1400" b="1" dirty="0" smtClean="0"/>
              <a:t>Interrupt (SEFI)</a:t>
            </a:r>
            <a:r>
              <a:rPr lang="en-US" sz="1400" dirty="0" smtClean="0"/>
              <a:t>	</a:t>
            </a:r>
            <a:r>
              <a:rPr lang="en-US" sz="1400" i="1" dirty="0" smtClean="0"/>
              <a:t>A fault that cannot be recovered from using a reset.</a:t>
            </a:r>
            <a:br>
              <a:rPr lang="en-US" sz="1400" i="1" dirty="0" smtClean="0"/>
            </a:br>
            <a:r>
              <a:rPr lang="en-US" sz="1400" b="1" dirty="0" smtClean="0"/>
              <a:t>Multi-Bit Upsets (MBU)</a:t>
            </a:r>
            <a:r>
              <a:rPr lang="en-US" sz="1400" dirty="0" smtClean="0"/>
              <a:t>	</a:t>
            </a:r>
            <a:r>
              <a:rPr lang="en-US" sz="1400" i="1" dirty="0" smtClean="0"/>
              <a:t>Multiple, simultaneous SEUs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 marL="0" lvl="1" indent="0">
              <a:buNone/>
              <a:tabLst>
                <a:tab pos="2971800" algn="l"/>
              </a:tabLst>
            </a:pPr>
            <a:r>
              <a:rPr lang="en-US" sz="1400" b="1" u="sng" dirty="0" smtClean="0">
                <a:solidFill>
                  <a:schemeClr val="accent2"/>
                </a:solidFill>
              </a:rPr>
              <a:t>Destructive</a:t>
            </a:r>
            <a:r>
              <a:rPr lang="en-US" sz="1400" b="1" dirty="0" smtClean="0">
                <a:solidFill>
                  <a:schemeClr val="accent2"/>
                </a:solidFill>
              </a:rPr>
              <a:t>	</a:t>
            </a:r>
            <a:r>
              <a:rPr lang="en-US" sz="1400" b="1" u="sng" dirty="0" smtClean="0">
                <a:solidFill>
                  <a:schemeClr val="accent2"/>
                </a:solidFill>
              </a:rPr>
              <a:t>Behavior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Single Event Latchup(SEL)</a:t>
            </a:r>
            <a:r>
              <a:rPr lang="en-US" sz="1400" dirty="0" smtClean="0"/>
              <a:t>	</a:t>
            </a:r>
            <a:r>
              <a:rPr lang="en-US" sz="1400" i="1" dirty="0" smtClean="0"/>
              <a:t>Transient biases the parasitic bipolar SCR in CMOS causing latchup</a:t>
            </a:r>
            <a:br>
              <a:rPr lang="en-US" sz="1400" i="1" dirty="0" smtClean="0"/>
            </a:br>
            <a:r>
              <a:rPr lang="en-US" sz="1400" b="1" dirty="0" smtClean="0"/>
              <a:t>Single Event Burnout (SEB)</a:t>
            </a:r>
            <a:r>
              <a:rPr lang="en-US" sz="1400" dirty="0" smtClean="0"/>
              <a:t>	</a:t>
            </a:r>
            <a:r>
              <a:rPr lang="en-US" sz="1400" i="1" dirty="0" smtClean="0"/>
              <a:t>Transient causes the device to draw high current which damages part</a:t>
            </a:r>
            <a:br>
              <a:rPr lang="en-US" sz="1400" i="1" dirty="0" smtClean="0"/>
            </a:br>
            <a:r>
              <a:rPr lang="en-US" sz="1400" b="1" dirty="0" smtClean="0"/>
              <a:t>Single Event Gate Rupture (SEGR)</a:t>
            </a:r>
            <a:r>
              <a:rPr lang="en-US" sz="1400" dirty="0" smtClean="0"/>
              <a:t>	</a:t>
            </a:r>
            <a:r>
              <a:rPr lang="en-US" sz="1400" i="1" dirty="0" smtClean="0"/>
              <a:t>The energy is enough to damage the gate oxide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 dirty="0"/>
          </a:p>
        </p:txBody>
      </p:sp>
      <p:pic>
        <p:nvPicPr>
          <p:cNvPr id="9" name="Picture 8" descr="radiation_transient_M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3100" y="1000125"/>
            <a:ext cx="2743199" cy="2749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of TIDs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1) Current Mitigation Techniques (TID)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/>
            </a:r>
            <a:br>
              <a:rPr lang="en-US" sz="18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- Parts can be “hardened” to TID through: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 	- layout techniques (sizing of </a:t>
            </a:r>
            <a:r>
              <a:rPr lang="en-US" sz="1600" dirty="0" err="1" smtClean="0">
                <a:solidFill>
                  <a:schemeClr val="accent6"/>
                </a:solidFill>
              </a:rPr>
              <a:t>Q</a:t>
            </a:r>
            <a:r>
              <a:rPr lang="en-US" sz="1600" baseline="-25000" dirty="0" err="1" smtClean="0">
                <a:solidFill>
                  <a:schemeClr val="accent6"/>
                </a:solidFill>
              </a:rPr>
              <a:t>crit</a:t>
            </a:r>
            <a:r>
              <a:rPr lang="en-US" sz="1600" dirty="0" smtClean="0">
                <a:solidFill>
                  <a:schemeClr val="accent6"/>
                </a:solidFill>
              </a:rPr>
              <a:t>, enclosed layout)</a:t>
            </a:r>
            <a:br>
              <a:rPr lang="en-US" sz="1600" dirty="0" smtClean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 	- guard rings</a:t>
            </a:r>
            <a:br>
              <a:rPr lang="en-US" sz="1600" dirty="0" smtClean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 	- substrate doping</a:t>
            </a:r>
            <a:br>
              <a:rPr lang="en-US" sz="1600" dirty="0" smtClean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	- redundant circuitry</a:t>
            </a:r>
          </a:p>
          <a:p>
            <a:pPr>
              <a:buNone/>
            </a:pPr>
            <a:endParaRPr lang="en-US" sz="1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	- Parts are specified in terms of: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 	- “the amount of energy that can be tolerated by ionizing particles before </a:t>
            </a:r>
            <a:br>
              <a:rPr lang="en-US" sz="1600" dirty="0" smtClean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	    the part performance is out of spec”</a:t>
            </a:r>
            <a:br>
              <a:rPr lang="en-US" sz="1600" dirty="0" smtClean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/>
            </a:r>
            <a:br>
              <a:rPr lang="en-US" sz="1600" dirty="0" smtClean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 	- units are given in </a:t>
            </a:r>
            <a:r>
              <a:rPr lang="en-US" sz="1600" dirty="0" err="1" smtClean="0">
                <a:solidFill>
                  <a:schemeClr val="accent6"/>
                </a:solidFill>
              </a:rPr>
              <a:t>krad</a:t>
            </a:r>
            <a:r>
              <a:rPr lang="en-US" sz="1600" dirty="0" smtClean="0">
                <a:solidFill>
                  <a:schemeClr val="accent6"/>
                </a:solidFill>
              </a:rPr>
              <a:t> (Si), typically 300krad+</a:t>
            </a:r>
            <a:r>
              <a:rPr lang="en-US" sz="1600" dirty="0" smtClean="0">
                <a:solidFill>
                  <a:srgbClr val="0000FF"/>
                </a:solidFill>
              </a:rPr>
              <a:t/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	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	- Shielding </a:t>
            </a:r>
            <a:r>
              <a:rPr lang="en-US" sz="1600" u="sng" dirty="0" smtClean="0">
                <a:solidFill>
                  <a:schemeClr val="tx2"/>
                </a:solidFill>
              </a:rPr>
              <a:t>Does </a:t>
            </a:r>
            <a:r>
              <a:rPr lang="en-US" sz="1600" dirty="0" smtClean="0">
                <a:solidFill>
                  <a:schemeClr val="tx2"/>
                </a:solidFill>
              </a:rPr>
              <a:t>Help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 	- low energy protons/electrons can be stopped at the expense of weight</a:t>
            </a:r>
            <a:r>
              <a:rPr lang="en-US" sz="1400" dirty="0" smtClean="0">
                <a:solidFill>
                  <a:schemeClr val="accent6"/>
                </a:solidFill>
              </a:rPr>
              <a:t/>
            </a:r>
            <a:br>
              <a:rPr lang="en-US" sz="1400" dirty="0" smtClean="0">
                <a:solidFill>
                  <a:schemeClr val="accent6"/>
                </a:solidFill>
              </a:rPr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 lvl="2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of SEEs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2) Current Mitigation Techniques (SEEs)</a:t>
            </a:r>
          </a:p>
          <a:p>
            <a:pPr>
              <a:buNone/>
            </a:pPr>
            <a:endParaRPr lang="en-US" sz="16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	- Triple Modular Redundancy (TMR)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endParaRPr lang="en-US" sz="16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	- Reboot/Recovery Sequences</a:t>
            </a:r>
            <a:r>
              <a:rPr lang="en-US" sz="1600" dirty="0" smtClean="0">
                <a:solidFill>
                  <a:schemeClr val="accent6"/>
                </a:solidFill>
              </a:rPr>
              <a:t> 	</a:t>
            </a:r>
            <a:r>
              <a:rPr lang="en-US" sz="1600" dirty="0" smtClean="0">
                <a:solidFill>
                  <a:srgbClr val="0000FF"/>
                </a:solidFill>
              </a:rPr>
              <a:t/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/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	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/>
            </a:r>
            <a:br>
              <a:rPr lang="en-US" sz="1600" dirty="0" smtClean="0">
                <a:solidFill>
                  <a:srgbClr val="0000FF"/>
                </a:solidFill>
              </a:rPr>
            </a:br>
            <a:endParaRPr lang="en-US" sz="16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	- Shielding </a:t>
            </a:r>
            <a:r>
              <a:rPr lang="en-US" sz="1600" u="sng" dirty="0" smtClean="0">
                <a:solidFill>
                  <a:schemeClr val="tx2"/>
                </a:solidFill>
              </a:rPr>
              <a:t>Does NOT </a:t>
            </a:r>
            <a:r>
              <a:rPr lang="en-US" sz="1600" dirty="0" smtClean="0">
                <a:solidFill>
                  <a:schemeClr val="tx2"/>
                </a:solidFill>
              </a:rPr>
              <a:t>eliminate all SEEs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 	- impractical to shield against high energy particles and Heavy Ions due to </a:t>
            </a:r>
            <a:br>
              <a:rPr lang="en-US" sz="1600" dirty="0" smtClean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   	   necessary mass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 dirty="0"/>
          </a:p>
        </p:txBody>
      </p:sp>
      <p:pic>
        <p:nvPicPr>
          <p:cNvPr id="1026" name="Picture 2" descr="Static_TM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225" y="1479549"/>
            <a:ext cx="3789246" cy="225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 of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Radiation Hardening = Slower Performance</a:t>
            </a:r>
          </a:p>
          <a:p>
            <a:pPr>
              <a:buNone/>
            </a:pPr>
            <a:r>
              <a:rPr lang="en-US" sz="1400" dirty="0" smtClean="0">
                <a:solidFill>
                  <a:schemeClr val="tx2"/>
                </a:solidFill>
              </a:rPr>
              <a:t/>
            </a:r>
            <a:br>
              <a:rPr lang="en-US" sz="14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- All TID mitigation techniques lead to slower performance 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endParaRPr lang="en-US" sz="16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endParaRPr lang="en-US" sz="16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- TID mitigation </a:t>
            </a:r>
            <a:r>
              <a:rPr lang="en-US" sz="1600" b="1" u="sng" dirty="0" smtClean="0">
                <a:solidFill>
                  <a:srgbClr val="FF0000"/>
                </a:solidFill>
              </a:rPr>
              <a:t>DOES NOT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prevent SEEs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“Design of a Radiation Tolerant Computing System Based on a Many-Core FPGA Architecture”</a:t>
            </a:r>
            <a:endParaRPr lang="en-US" dirty="0"/>
          </a:p>
        </p:txBody>
      </p:sp>
      <p:pic>
        <p:nvPicPr>
          <p:cNvPr id="7" name="Picture 6" descr="RHESE_HPP_Performance_Plo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7825" y="1855701"/>
            <a:ext cx="5442060" cy="3497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D_Presentation_09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29507</TotalTime>
  <Words>832</Words>
  <Application>Microsoft Office PowerPoint</Application>
  <PresentationFormat>On-screen Show (4:3)</PresentationFormat>
  <Paragraphs>272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MAPLD_Presentation_09</vt:lpstr>
      <vt:lpstr>Design of a Radiation Tolerant Computing System Based on a Many-Core FPGA Architecture</vt:lpstr>
      <vt:lpstr>Acknowledgements </vt:lpstr>
      <vt:lpstr>Motivation</vt:lpstr>
      <vt:lpstr>Motivation</vt:lpstr>
      <vt:lpstr>Motivation (TID)</vt:lpstr>
      <vt:lpstr>Motivation (SEEs)</vt:lpstr>
      <vt:lpstr>Mitigation of TIDs</vt:lpstr>
      <vt:lpstr>Mitigation of SEEs</vt:lpstr>
      <vt:lpstr>Drawback of Mitigation</vt:lpstr>
      <vt:lpstr>FPGAs &amp; Radiation</vt:lpstr>
      <vt:lpstr>FPGAs as a Solution?</vt:lpstr>
      <vt:lpstr>Many-Core Architecture</vt:lpstr>
      <vt:lpstr>Many-Core Architecture</vt:lpstr>
      <vt:lpstr>Many-Core Architecture</vt:lpstr>
      <vt:lpstr>Many-Core Architecture</vt:lpstr>
      <vt:lpstr>System Prototyping</vt:lpstr>
      <vt:lpstr>System Demonstration</vt:lpstr>
      <vt:lpstr>System Demonstration</vt:lpstr>
      <vt:lpstr>System Demonstration</vt:lpstr>
      <vt:lpstr>System Demonstration</vt:lpstr>
      <vt:lpstr>System Demonstration</vt:lpstr>
      <vt:lpstr>Timing/Area Impact</vt:lpstr>
      <vt:lpstr>Partial Reconfiguration Constraints</vt:lpstr>
      <vt:lpstr>PR of a picoBlaze Core</vt:lpstr>
      <vt:lpstr>Next Step</vt:lpstr>
      <vt:lpstr>Future Work</vt:lpstr>
    </vt:vector>
  </TitlesOfParts>
  <Company>Montana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Die-To-Die Coaxial Interconnect System For Use In System-In-Package Applications</dc:title>
  <dc:creator>Chris McIntosh</dc:creator>
  <cp:lastModifiedBy>lameres</cp:lastModifiedBy>
  <cp:revision>843</cp:revision>
  <dcterms:created xsi:type="dcterms:W3CDTF">2004-02-21T02:56:01Z</dcterms:created>
  <dcterms:modified xsi:type="dcterms:W3CDTF">2009-09-03T12:58:42Z</dcterms:modified>
</cp:coreProperties>
</file>