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4" r:id="rId4"/>
    <p:sldId id="269" r:id="rId5"/>
    <p:sldId id="270" r:id="rId6"/>
    <p:sldId id="282" r:id="rId7"/>
    <p:sldId id="283" r:id="rId8"/>
    <p:sldId id="284" r:id="rId9"/>
    <p:sldId id="272" r:id="rId10"/>
    <p:sldId id="281" r:id="rId11"/>
    <p:sldId id="285" r:id="rId12"/>
    <p:sldId id="273" r:id="rId13"/>
    <p:sldId id="274" r:id="rId14"/>
    <p:sldId id="275" r:id="rId15"/>
    <p:sldId id="276" r:id="rId16"/>
    <p:sldId id="277" r:id="rId17"/>
    <p:sldId id="278" r:id="rId18"/>
    <p:sldId id="268" r:id="rId19"/>
    <p:sldId id="266" r:id="rId20"/>
    <p:sldId id="267" r:id="rId21"/>
    <p:sldId id="280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1518" autoAdjust="0"/>
  </p:normalViewPr>
  <p:slideViewPr>
    <p:cSldViewPr>
      <p:cViewPr varScale="1">
        <p:scale>
          <a:sx n="92" d="100"/>
          <a:sy n="92" d="100"/>
        </p:scale>
        <p:origin x="-15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14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259A-C500-4295-9FDA-6BCC6D77B5D2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014C-4D92-4501-9E2D-0184BA0180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numerous in-house IRADs involving science instruments, interfacing and on-board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Example of what SC2.0</a:t>
            </a:r>
            <a:r>
              <a:rPr lang="en-US" baseline="0" dirty="0" smtClean="0"/>
              <a:t> would be used for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Scientists like the idea of getting more of their data down to the ground, which require on-board processing.  Many IRADs w/ science instruments to prove these techniques.</a:t>
            </a: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8E679-F64D-43F1-B6AC-8C98AC177E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http://commons.wikimedia.org/wiki/Category:Diagrams_of_the_International_Space_Station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130E-6C24-41AC-B5E5-AAA3A7919A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E014C-4D92-4501-9E2D-0184BA0180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C9AE-2802-43CD-936F-EE74906B8E1F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82C2-79AE-48C6-B4F2-C8C14F933D46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B05A3-7BA6-4427-91F0-DE53383F2EF5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A80-C5B4-441D-8171-FDBB8F188999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6E8-D8F9-4E8C-9294-3DDC077AAC07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9B64-2717-4287-B223-E862B02214A6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658F-8B70-433D-8385-CDE1E9C21484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5CCE-B5BF-498F-8BA0-FFE668D4B226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B312-203F-4482-8E8A-D7DE1EE312D7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C6F9-1274-4A34-85FB-F830AEC35890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31815-9F1A-403E-A4BF-0E4A79DA891B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254C-F03F-4941-A703-F8623B90F27B}" type="datetime1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5E072-5BE2-4707-992D-05149C3FAE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c/c8/ELC-1_and_ELC-2_on_ISS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Logo_STS-129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228851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SpaceCube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Current Missions and </a:t>
            </a:r>
            <a:br>
              <a:rPr lang="en-US" dirty="0" smtClean="0"/>
            </a:br>
            <a:r>
              <a:rPr lang="en-US" dirty="0" smtClean="0"/>
              <a:t>Ongoing Platform Advancements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Dave Petrick</a:t>
            </a:r>
          </a:p>
          <a:p>
            <a:r>
              <a:rPr lang="en-US" dirty="0" smtClean="0"/>
              <a:t>NASA/GSFC</a:t>
            </a:r>
          </a:p>
          <a:p>
            <a:r>
              <a:rPr lang="en-US" dirty="0" smtClean="0"/>
              <a:t>Code 587</a:t>
            </a:r>
          </a:p>
          <a:p>
            <a:endParaRPr lang="en-US" dirty="0"/>
          </a:p>
          <a:p>
            <a:r>
              <a:rPr lang="en-US" dirty="0" smtClean="0"/>
              <a:t>9/3/2009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38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572000"/>
            <a:ext cx="238956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NOTE: Handout 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7" name="Straight Arrow Connector 16"/>
          <p:cNvCxnSpPr>
            <a:stCxn id="31" idx="2"/>
          </p:cNvCxnSpPr>
          <p:nvPr/>
        </p:nvCxnSpPr>
        <p:spPr>
          <a:xfrm rot="16200000" flipH="1">
            <a:off x="1692519" y="2989507"/>
            <a:ext cx="13256" cy="1630905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133600" y="3810000"/>
            <a:ext cx="762000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848894" y="35425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2400" y="36576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962400" y="3962400"/>
            <a:ext cx="11430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848894" y="4075906"/>
            <a:ext cx="228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91400" y="3810000"/>
            <a:ext cx="990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3429000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90889" y="3429000"/>
            <a:ext cx="102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Out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447800" y="1371600"/>
            <a:ext cx="6324600" cy="4800600"/>
            <a:chOff x="1676400" y="1371600"/>
            <a:chExt cx="6324600" cy="4800600"/>
          </a:xfrm>
        </p:grpSpPr>
        <p:sp>
          <p:nvSpPr>
            <p:cNvPr id="16" name="Rectangle 15"/>
            <p:cNvSpPr/>
            <p:nvPr/>
          </p:nvSpPr>
          <p:spPr>
            <a:xfrm>
              <a:off x="5486400" y="2057400"/>
              <a:ext cx="2286000" cy="3581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34000" y="1905000"/>
              <a:ext cx="2286000" cy="358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Aeroflex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1676400"/>
              <a:ext cx="3048000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 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4191000"/>
              <a:ext cx="3048000" cy="1752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Xilinx 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09800" y="21336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PPC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CDH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657600" y="21336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57600" y="4572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4572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PPC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CDH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43600" y="26670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u="sng" dirty="0" smtClean="0">
                  <a:solidFill>
                    <a:schemeClr val="tx1"/>
                  </a:solidFill>
                </a:rPr>
                <a:t>8-bit </a:t>
              </a:r>
              <a:r>
                <a:rPr lang="en-US" u="sng" dirty="0" err="1" smtClean="0">
                  <a:solidFill>
                    <a:schemeClr val="tx1"/>
                  </a:solidFill>
                </a:rPr>
                <a:t>uP</a:t>
              </a:r>
              <a:endParaRPr lang="en-US" u="sng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H/S App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RHBS App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3962400"/>
              <a:ext cx="11430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FPGA Cores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6400" y="1371600"/>
              <a:ext cx="6324600" cy="48006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dirty="0" smtClean="0">
                  <a:solidFill>
                    <a:schemeClr val="tx1"/>
                  </a:solidFill>
                </a:rPr>
                <a:t>Processor Card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MISSE-7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Block Diagrams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Block Diagrams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066800"/>
            <a:ext cx="7239000" cy="5181600"/>
            <a:chOff x="1066800" y="1066800"/>
            <a:chExt cx="7239000" cy="5181600"/>
          </a:xfrm>
        </p:grpSpPr>
        <p:sp>
          <p:nvSpPr>
            <p:cNvPr id="6" name="Rectangle 5"/>
            <p:cNvSpPr/>
            <p:nvPr/>
          </p:nvSpPr>
          <p:spPr>
            <a:xfrm>
              <a:off x="1066800" y="28956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MAIN CDH PPC_0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 flipH="1" flipV="1">
              <a:off x="761206" y="3810000"/>
              <a:ext cx="4115594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66800" y="48768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CIB UART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4102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PIC USRT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43434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SDRAM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66800" y="3810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BOOT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66800" y="2057400"/>
              <a:ext cx="1219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86000" y="5638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286000" y="51054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286000" y="45720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286000" y="4038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86000" y="3276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781800" y="18288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Spare PPC_1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5563394" y="1980406"/>
              <a:ext cx="13716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248400" y="2209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781800" y="12954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CODE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248400" y="15240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267200" y="18288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CMD_TLM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66800" y="10668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TMR SCRUBBER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81800" y="27432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RedundantDCM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52800" y="35052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GPIO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2819400" y="37338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3"/>
            </p:cNvCxnSpPr>
            <p:nvPr/>
          </p:nvCxnSpPr>
          <p:spPr>
            <a:xfrm>
              <a:off x="5486400" y="2057400"/>
              <a:ext cx="762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781800" y="4800600"/>
              <a:ext cx="1219200" cy="83820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MicroBlaze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 flipH="1" flipV="1">
              <a:off x="5563394" y="5485606"/>
              <a:ext cx="13716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248400" y="5181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781800" y="5715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CODE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6248400" y="5943600"/>
              <a:ext cx="533400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267200" y="5334000"/>
              <a:ext cx="1219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CMD_TLM BRAM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81800" y="4038600"/>
              <a:ext cx="12192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RedundantDCM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19800" y="1219200"/>
              <a:ext cx="22860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019800" y="3886200"/>
              <a:ext cx="2286000" cy="2362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4572000" y="3733800"/>
              <a:ext cx="2819400" cy="79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0"/>
            </p:cNvCxnSpPr>
            <p:nvPr/>
          </p:nvCxnSpPr>
          <p:spPr>
            <a:xfrm rot="5400000" flipH="1" flipV="1">
              <a:off x="7086997" y="3733403"/>
              <a:ext cx="609600" cy="794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48200" y="37338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DCM RST/STAT</a:t>
              </a:r>
              <a:endParaRPr lang="en-US" sz="1400" dirty="0"/>
            </a:p>
          </p:txBody>
        </p:sp>
        <p:cxnSp>
          <p:nvCxnSpPr>
            <p:cNvPr id="41" name="Straight Connector 40"/>
            <p:cNvCxnSpPr>
              <a:endCxn id="23" idx="1"/>
            </p:cNvCxnSpPr>
            <p:nvPr/>
          </p:nvCxnSpPr>
          <p:spPr>
            <a:xfrm>
              <a:off x="2819400" y="2057400"/>
              <a:ext cx="14478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6200000">
              <a:off x="2477989" y="13320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PLB_0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 rot="16200000">
              <a:off x="5906989" y="27798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PLB_1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5906989" y="4380011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PLB_2</a:t>
              </a:r>
              <a:endParaRPr lang="en-US" sz="14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819400" y="5562600"/>
              <a:ext cx="14478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86400" y="5562600"/>
              <a:ext cx="76200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Enjoy the Space Shuttle launch!!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Conduct ops and analyze radiation data</a:t>
            </a:r>
          </a:p>
          <a:p>
            <a:r>
              <a:rPr lang="en-US" dirty="0" smtClean="0"/>
              <a:t>Improve RHBS algorithms and incorporate OS</a:t>
            </a:r>
          </a:p>
          <a:p>
            <a:r>
              <a:rPr lang="en-US" dirty="0" smtClean="0"/>
              <a:t>Collaboration with industry partners and universities</a:t>
            </a:r>
          </a:p>
          <a:p>
            <a:r>
              <a:rPr lang="en-US" dirty="0" smtClean="0"/>
              <a:t>Upload improved FPGA/SW designs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SpaceCube 1.5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err="1"/>
              <a:t>SpaceCube</a:t>
            </a:r>
            <a:r>
              <a:rPr lang="en-US" dirty="0"/>
              <a:t> </a:t>
            </a:r>
            <a:r>
              <a:rPr lang="en-US" dirty="0" smtClean="0"/>
              <a:t>1.5 Processor Card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Collaboration with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perationally </a:t>
            </a:r>
            <a:r>
              <a:rPr lang="en-US" b="1" dirty="0" smtClean="0"/>
              <a:t>R</a:t>
            </a:r>
            <a:r>
              <a:rPr lang="en-US" dirty="0" smtClean="0"/>
              <a:t>esponsive </a:t>
            </a:r>
            <a:r>
              <a:rPr lang="en-US" b="1" dirty="0" smtClean="0"/>
              <a:t>S</a:t>
            </a:r>
            <a:r>
              <a:rPr lang="en-US" dirty="0" smtClean="0"/>
              <a:t>pace (ORS)</a:t>
            </a:r>
          </a:p>
          <a:p>
            <a:pPr lvl="1">
              <a:defRPr/>
            </a:pPr>
            <a:r>
              <a:rPr lang="en-US" dirty="0" smtClean="0"/>
              <a:t>COTS components</a:t>
            </a:r>
          </a:p>
          <a:p>
            <a:pPr lvl="2">
              <a:defRPr/>
            </a:pPr>
            <a:r>
              <a:rPr lang="en-US" dirty="0" smtClean="0"/>
              <a:t>Targets small-scale, responsive</a:t>
            </a:r>
          </a:p>
          <a:p>
            <a:pPr lvl="2">
              <a:defRPr/>
            </a:pPr>
            <a:r>
              <a:rPr lang="en-US" smtClean="0"/>
              <a:t>Short-duration suborbital, near-space, and orbital flights</a:t>
            </a:r>
          </a:p>
          <a:p>
            <a:pPr lvl="1">
              <a:defRPr/>
            </a:pPr>
            <a:r>
              <a:rPr lang="en-US" smtClean="0"/>
              <a:t>Features </a:t>
            </a:r>
            <a:r>
              <a:rPr lang="en-US" dirty="0" smtClean="0"/>
              <a:t>inherited from </a:t>
            </a:r>
            <a:r>
              <a:rPr lang="en-US" dirty="0" err="1" smtClean="0"/>
              <a:t>SpaceCube</a:t>
            </a:r>
            <a:r>
              <a:rPr lang="en-US" dirty="0" smtClean="0"/>
              <a:t> 1.0</a:t>
            </a:r>
          </a:p>
          <a:p>
            <a:pPr lvl="2">
              <a:defRPr/>
            </a:pPr>
            <a:r>
              <a:rPr lang="en-US" dirty="0" smtClean="0"/>
              <a:t>4” x 4” Form-Factor</a:t>
            </a:r>
          </a:p>
          <a:p>
            <a:pPr lvl="2">
              <a:defRPr/>
            </a:pPr>
            <a:r>
              <a:rPr lang="en-US" dirty="0" smtClean="0"/>
              <a:t>Stackable Architecture</a:t>
            </a:r>
          </a:p>
          <a:p>
            <a:pPr lvl="2">
              <a:defRPr/>
            </a:pPr>
            <a:r>
              <a:rPr lang="en-US" dirty="0" smtClean="0"/>
              <a:t>Legacy flight interfaces (RS-422/LVDS)</a:t>
            </a:r>
          </a:p>
          <a:p>
            <a:pPr lvl="2">
              <a:defRPr/>
            </a:pPr>
            <a:r>
              <a:rPr lang="en-US" dirty="0" smtClean="0"/>
              <a:t>Power card compatibility</a:t>
            </a:r>
          </a:p>
          <a:p>
            <a:pPr lvl="1">
              <a:defRPr/>
            </a:pPr>
            <a:r>
              <a:rPr lang="en-US" dirty="0" smtClean="0"/>
              <a:t>Bridge to </a:t>
            </a:r>
            <a:r>
              <a:rPr lang="en-US" dirty="0" err="1" smtClean="0"/>
              <a:t>SpaceCube</a:t>
            </a:r>
            <a:r>
              <a:rPr lang="en-US" dirty="0" smtClean="0"/>
              <a:t> 2.0</a:t>
            </a:r>
          </a:p>
          <a:p>
            <a:pPr lvl="2">
              <a:defRPr/>
            </a:pPr>
            <a:r>
              <a:rPr lang="en-US" dirty="0" smtClean="0"/>
              <a:t>Transition to Xilinx Virtex-5 FPGA / PowerPC 440</a:t>
            </a:r>
          </a:p>
          <a:p>
            <a:pPr lvl="2">
              <a:defRPr/>
            </a:pPr>
            <a:r>
              <a:rPr lang="en-US" dirty="0" smtClean="0"/>
              <a:t>“Plug and Play” Gigabit interfaces (SATA, Ethernet)</a:t>
            </a:r>
            <a:r>
              <a:rPr lang="en-US" dirty="0"/>
              <a:t> 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High-speed DDR2 SDRAM memories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1.5: Processor Card</a:t>
            </a:r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143000" y="1676400"/>
          <a:ext cx="6602412" cy="4171950"/>
        </p:xfrm>
        <a:graphic>
          <a:graphicData uri="http://schemas.openxmlformats.org/presentationml/2006/ole">
            <p:oleObj spid="_x0000_s28674" name="Visio" r:id="rId4" imgW="6604432" imgH="4174652" progId="Visio.Drawing.11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SpaceCube 1.5: SMART/ORS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6248400" cy="48006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Sma</a:t>
            </a:r>
            <a:r>
              <a:rPr lang="en-US" sz="1400" dirty="0" smtClean="0"/>
              <a:t>ll </a:t>
            </a:r>
            <a:r>
              <a:rPr lang="en-US" sz="1400" b="1" dirty="0" smtClean="0"/>
              <a:t>R</a:t>
            </a:r>
            <a:r>
              <a:rPr lang="en-US" sz="1400" dirty="0" smtClean="0"/>
              <a:t>ocket/Spacecraft </a:t>
            </a:r>
            <a:r>
              <a:rPr lang="en-US" sz="1400" b="1" dirty="0" smtClean="0"/>
              <a:t>T</a:t>
            </a:r>
            <a:r>
              <a:rPr lang="en-US" sz="1400" dirty="0" smtClean="0"/>
              <a:t>echnologies (SMART) </a:t>
            </a:r>
          </a:p>
          <a:p>
            <a:pPr lvl="1"/>
            <a:r>
              <a:rPr lang="en-US" sz="1200" dirty="0" smtClean="0"/>
              <a:t>Joint program between NASA and ORS</a:t>
            </a:r>
          </a:p>
          <a:p>
            <a:r>
              <a:rPr lang="en-US" sz="1400" dirty="0" smtClean="0"/>
              <a:t>Objectives</a:t>
            </a:r>
          </a:p>
          <a:p>
            <a:pPr lvl="1"/>
            <a:r>
              <a:rPr lang="en-US" sz="1200" dirty="0" smtClean="0"/>
              <a:t>Develop faster, leaner, and more efficient approach to space flight</a:t>
            </a:r>
          </a:p>
          <a:p>
            <a:pPr lvl="1"/>
            <a:r>
              <a:rPr lang="en-US" sz="1200" dirty="0" smtClean="0"/>
              <a:t>Maturation of miniaturized avionics for small launch vehicles, flight safety, and spacecraft applications</a:t>
            </a:r>
          </a:p>
          <a:p>
            <a:pPr lvl="1"/>
            <a:r>
              <a:rPr lang="en-US" sz="1200" dirty="0" smtClean="0"/>
              <a:t>Reconfigurable payload structure for accommodating various subsystems</a:t>
            </a:r>
          </a:p>
          <a:p>
            <a:pPr lvl="1"/>
            <a:r>
              <a:rPr lang="en-US" sz="1200" dirty="0" smtClean="0"/>
              <a:t>Demonstration of technologies applicable to future rocket balloon flights</a:t>
            </a:r>
          </a:p>
          <a:p>
            <a:r>
              <a:rPr lang="en-US" sz="1400" dirty="0" smtClean="0"/>
              <a:t>Series of sounding rocket flights</a:t>
            </a:r>
          </a:p>
          <a:p>
            <a:pPr lvl="1"/>
            <a:r>
              <a:rPr lang="en-US" sz="1200" b="1" dirty="0" smtClean="0"/>
              <a:t>First launch: Summer 2010 </a:t>
            </a:r>
            <a:r>
              <a:rPr lang="en-US" sz="1200" dirty="0" smtClean="0"/>
              <a:t>on a Terrier Improved-Orion sounding rocket</a:t>
            </a:r>
          </a:p>
          <a:p>
            <a:endParaRPr lang="en-US" sz="1400" dirty="0" smtClean="0"/>
          </a:p>
          <a:p>
            <a:r>
              <a:rPr lang="en-US" sz="1400" dirty="0" smtClean="0"/>
              <a:t>Micro-satellite platform with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SpaceCube</a:t>
            </a:r>
            <a:r>
              <a:rPr lang="en-US" sz="1400" b="1" dirty="0" smtClean="0"/>
              <a:t> 1.5 </a:t>
            </a:r>
            <a:r>
              <a:rPr lang="en-US" sz="1400" dirty="0" smtClean="0"/>
              <a:t>as payload avionics</a:t>
            </a:r>
          </a:p>
          <a:p>
            <a:pPr lvl="1"/>
            <a:r>
              <a:rPr lang="en-US" sz="1200" dirty="0" smtClean="0"/>
              <a:t>Ingest data from </a:t>
            </a:r>
          </a:p>
          <a:p>
            <a:pPr lvl="2"/>
            <a:r>
              <a:rPr lang="en-US" sz="1100" dirty="0" err="1" smtClean="0"/>
              <a:t>RocketCam</a:t>
            </a:r>
            <a:endParaRPr lang="en-US" sz="1100" dirty="0" smtClean="0"/>
          </a:p>
          <a:p>
            <a:pPr lvl="2"/>
            <a:r>
              <a:rPr lang="en-US" sz="1100" dirty="0" smtClean="0"/>
              <a:t>2 x </a:t>
            </a:r>
            <a:r>
              <a:rPr lang="en-US" sz="1100" dirty="0" err="1" smtClean="0"/>
              <a:t>GigE</a:t>
            </a:r>
            <a:r>
              <a:rPr lang="en-US" sz="1100" dirty="0" smtClean="0"/>
              <a:t> Industrial Cameras</a:t>
            </a:r>
          </a:p>
          <a:p>
            <a:pPr lvl="2"/>
            <a:r>
              <a:rPr lang="en-US" sz="1100" dirty="0" smtClean="0"/>
              <a:t>Inertial Measurement Unit (IMU)</a:t>
            </a:r>
          </a:p>
          <a:p>
            <a:pPr lvl="2"/>
            <a:r>
              <a:rPr lang="en-US" sz="1100" dirty="0" smtClean="0"/>
              <a:t>GPS</a:t>
            </a:r>
          </a:p>
          <a:p>
            <a:pPr lvl="2"/>
            <a:r>
              <a:rPr lang="en-US" sz="1100" dirty="0" smtClean="0"/>
              <a:t>Sensors (pressure, thermal, acceleration)</a:t>
            </a:r>
          </a:p>
          <a:p>
            <a:pPr lvl="1"/>
            <a:r>
              <a:rPr lang="en-US" sz="1200" dirty="0" smtClean="0"/>
              <a:t>Cameras validate interfaces and document flight and deployment of parachute</a:t>
            </a:r>
          </a:p>
          <a:p>
            <a:pPr lvl="1"/>
            <a:r>
              <a:rPr lang="en-US" sz="1200" dirty="0" smtClean="0"/>
              <a:t>Record data telemetry on two commercial SATA Solid State Drives (SSD)</a:t>
            </a:r>
          </a:p>
          <a:p>
            <a:pPr lvl="1"/>
            <a:r>
              <a:rPr lang="en-US" sz="1200" dirty="0" smtClean="0"/>
              <a:t>Downlink reduced telemetry through transponder (10Mb/s)</a:t>
            </a:r>
          </a:p>
        </p:txBody>
      </p:sp>
      <p:pic>
        <p:nvPicPr>
          <p:cNvPr id="5122" name="Picture 2" descr="http://sites.wff.nasa.gov/code840/multimedia/Black_Brant_at_Wallops.jpg"/>
          <p:cNvPicPr>
            <a:picLocks noChangeAspect="1" noChangeArrowheads="1"/>
          </p:cNvPicPr>
          <p:nvPr/>
        </p:nvPicPr>
        <p:blipFill>
          <a:blip r:embed="rId3" cstate="print"/>
          <a:srcRect l="34349" r="26276"/>
          <a:stretch>
            <a:fillRect/>
          </a:stretch>
        </p:blipFill>
        <p:spPr bwMode="auto">
          <a:xfrm>
            <a:off x="6096000" y="1295400"/>
            <a:ext cx="2950823" cy="497658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143000"/>
          </a:xfrm>
        </p:spPr>
        <p:txBody>
          <a:bodyPr/>
          <a:lstStyle/>
          <a:p>
            <a:r>
              <a:rPr lang="en-US" dirty="0" smtClean="0"/>
              <a:t>SMART System</a:t>
            </a:r>
            <a:endParaRPr lang="en-US" dirty="0"/>
          </a:p>
        </p:txBody>
      </p:sp>
      <p:pic>
        <p:nvPicPr>
          <p:cNvPr id="24583" name="Picture 7" descr="Z:\SMART_V0.3.1_Lightband_IF2.jpg"/>
          <p:cNvPicPr>
            <a:picLocks noChangeAspect="1" noChangeArrowheads="1"/>
          </p:cNvPicPr>
          <p:nvPr/>
        </p:nvPicPr>
        <p:blipFill>
          <a:blip r:embed="rId3" cstate="print"/>
          <a:srcRect l="23012" t="12709" r="22751" b="18275"/>
          <a:stretch>
            <a:fillRect/>
          </a:stretch>
        </p:blipFill>
        <p:spPr bwMode="auto">
          <a:xfrm>
            <a:off x="5562600" y="381000"/>
            <a:ext cx="3195484" cy="2857500"/>
          </a:xfrm>
          <a:prstGeom prst="rect">
            <a:avLst/>
          </a:prstGeom>
          <a:noFill/>
        </p:spPr>
      </p:pic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228600" y="1600200"/>
          <a:ext cx="5900738" cy="4572000"/>
        </p:xfrm>
        <a:graphic>
          <a:graphicData uri="http://schemas.openxmlformats.org/presentationml/2006/ole">
            <p:oleObj spid="_x0000_s29698" name="Visio" r:id="rId4" imgW="9427640" imgH="7303682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81800" y="1676400"/>
            <a:ext cx="1981200" cy="2971800"/>
            <a:chOff x="6781800" y="1676400"/>
            <a:chExt cx="1981200" cy="2971800"/>
          </a:xfrm>
        </p:grpSpPr>
        <p:sp>
          <p:nvSpPr>
            <p:cNvPr id="7" name="TextBox 6"/>
            <p:cNvSpPr txBox="1"/>
            <p:nvPr/>
          </p:nvSpPr>
          <p:spPr>
            <a:xfrm>
              <a:off x="6781800" y="3733800"/>
              <a:ext cx="19812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SpaceCube</a:t>
              </a:r>
              <a:r>
                <a:rPr lang="en-US" b="1" dirty="0" smtClean="0"/>
                <a:t> 1.5</a:t>
              </a:r>
            </a:p>
            <a:p>
              <a:pPr algn="ctr"/>
              <a:r>
                <a:rPr lang="en-US" dirty="0" smtClean="0"/>
                <a:t>in sounding rocket payload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rot="16200000" flipV="1">
              <a:off x="6667500" y="2628900"/>
              <a:ext cx="20574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SpaceCube</a:t>
            </a:r>
            <a:r>
              <a:rPr lang="en-US" dirty="0" smtClean="0"/>
              <a:t> 1.5: Status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Small Form Factor requires careful device selection and constrains I/O resources</a:t>
            </a:r>
          </a:p>
          <a:p>
            <a:pPr lvl="1"/>
            <a:r>
              <a:rPr lang="en-US" dirty="0" smtClean="0"/>
              <a:t>Finding SATA solution (chose SATA IP Core)</a:t>
            </a:r>
          </a:p>
          <a:p>
            <a:r>
              <a:rPr lang="en-US" dirty="0" smtClean="0"/>
              <a:t>Improvements: </a:t>
            </a:r>
          </a:p>
          <a:p>
            <a:pPr lvl="1"/>
            <a:r>
              <a:rPr lang="en-US" dirty="0" smtClean="0"/>
              <a:t>Compact/Rugged gigabit connectors capable of meeting </a:t>
            </a:r>
            <a:r>
              <a:rPr lang="en-US" b="1" dirty="0" smtClean="0"/>
              <a:t>ALL</a:t>
            </a:r>
            <a:r>
              <a:rPr lang="en-US" dirty="0" smtClean="0"/>
              <a:t> SATA specifications</a:t>
            </a:r>
          </a:p>
          <a:p>
            <a:r>
              <a:rPr lang="en-US" dirty="0" smtClean="0"/>
              <a:t>Status:</a:t>
            </a:r>
          </a:p>
          <a:p>
            <a:pPr lvl="1"/>
            <a:r>
              <a:rPr lang="en-US" dirty="0" smtClean="0"/>
              <a:t>Completing schematic phase, initiating layout phase</a:t>
            </a:r>
          </a:p>
          <a:p>
            <a:pPr lvl="1"/>
            <a:r>
              <a:rPr lang="en-US" dirty="0" smtClean="0"/>
              <a:t>FPGA/Software implementation of key interfaces proceeding on development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828800" y="1143000"/>
            <a:ext cx="5410200" cy="2209800"/>
            <a:chOff x="914400" y="1295400"/>
            <a:chExt cx="6324600" cy="2743200"/>
          </a:xfrm>
        </p:grpSpPr>
        <p:sp>
          <p:nvSpPr>
            <p:cNvPr id="6" name="Rectangle 5"/>
            <p:cNvSpPr/>
            <p:nvPr/>
          </p:nvSpPr>
          <p:spPr>
            <a:xfrm>
              <a:off x="5867557" y="2132944"/>
              <a:ext cx="1371443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Mission Unique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108" y="1981200"/>
              <a:ext cx="137144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SpaceCube2 </a:t>
              </a:r>
              <a:r>
                <a:rPr lang="en-US" dirty="0">
                  <a:solidFill>
                    <a:schemeClr val="tx1"/>
                  </a:solidFill>
                </a:rPr>
                <a:t>Processor Card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1981200"/>
              <a:ext cx="1371444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Power Card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4659" y="1957552"/>
              <a:ext cx="1371444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Mission Unique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5673" y="1981200"/>
              <a:ext cx="1371443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Memory Card</a:t>
              </a:r>
            </a:p>
          </p:txBody>
        </p: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rot="5400000" flipH="1" flipV="1">
              <a:off x="1485823" y="1867943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085531" y="1865972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683382" y="1864002"/>
              <a:ext cx="228600" cy="18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6284019" y="1864930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01050" y="1752600"/>
              <a:ext cx="4799124" cy="1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3086459" y="3463274"/>
              <a:ext cx="228600" cy="37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685239" y="3464202"/>
              <a:ext cx="228600" cy="18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6284019" y="3463159"/>
              <a:ext cx="228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00758" y="3581400"/>
              <a:ext cx="3201273" cy="1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44"/>
            <p:cNvSpPr txBox="1">
              <a:spLocks noChangeArrowheads="1"/>
            </p:cNvSpPr>
            <p:nvPr/>
          </p:nvSpPr>
          <p:spPr bwMode="auto">
            <a:xfrm>
              <a:off x="3544888" y="1295400"/>
              <a:ext cx="21383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cPCI / SATA / PCIe</a:t>
              </a:r>
            </a:p>
          </p:txBody>
        </p:sp>
        <p:sp>
          <p:nvSpPr>
            <p:cNvPr id="21" name="TextBox 45"/>
            <p:cNvSpPr txBox="1">
              <a:spLocks noChangeArrowheads="1"/>
            </p:cNvSpPr>
            <p:nvPr/>
          </p:nvSpPr>
          <p:spPr bwMode="auto">
            <a:xfrm>
              <a:off x="3314700" y="3668713"/>
              <a:ext cx="30067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Mission Unique High-speed</a:t>
              </a:r>
            </a:p>
          </p:txBody>
        </p:sp>
      </p:grpSp>
      <p:sp>
        <p:nvSpPr>
          <p:cNvPr id="22" name="Title 58"/>
          <p:cNvSpPr txBox="1">
            <a:spLocks/>
          </p:cNvSpPr>
          <p:nvPr/>
        </p:nvSpPr>
        <p:spPr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2.0 Overview</a:t>
            </a:r>
          </a:p>
        </p:txBody>
      </p: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304800" y="4267200"/>
            <a:ext cx="5943600" cy="1714500"/>
            <a:chOff x="1600200" y="2286000"/>
            <a:chExt cx="5943600" cy="2057400"/>
          </a:xfrm>
        </p:grpSpPr>
        <p:sp>
          <p:nvSpPr>
            <p:cNvPr id="24" name="Rectangle 23"/>
            <p:cNvSpPr/>
            <p:nvPr/>
          </p:nvSpPr>
          <p:spPr>
            <a:xfrm>
              <a:off x="1600200" y="26289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MIL-STD-1750A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00200" y="29718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RAD6000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00200" y="33147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RAD750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0200" y="3657600"/>
              <a:ext cx="18288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tx1"/>
                  </a:solidFill>
                </a:rPr>
                <a:t>SpaceCube</a:t>
              </a:r>
              <a:r>
                <a:rPr lang="en-US" dirty="0">
                  <a:solidFill>
                    <a:schemeClr val="tx1"/>
                  </a:solidFill>
                </a:rPr>
                <a:t> 1.0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290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290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90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&lt; 500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290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3000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290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MIPS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577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4577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$250K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577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$200K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577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$60K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577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Cost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864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15W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864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864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864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5-15W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864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Power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00200" y="4000500"/>
              <a:ext cx="18288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SpaceCube 2.0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290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5000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577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$75K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864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10-20W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15100" y="26289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0.2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515100" y="29718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2.33</a:t>
              </a:r>
              <a:r>
                <a:rPr lang="en-US" sz="1400" baseline="50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15100" y="33147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30</a:t>
              </a:r>
              <a:r>
                <a:rPr lang="en-US" sz="1400" baseline="50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515100" y="36576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400</a:t>
              </a:r>
              <a:r>
                <a:rPr lang="en-US" sz="1400" baseline="50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5100" y="2286000"/>
              <a:ext cx="1028700" cy="342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</a:rPr>
                <a:t>MIPS/W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515100" y="4000500"/>
              <a:ext cx="1028700" cy="342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500</a:t>
              </a:r>
              <a:r>
                <a:rPr lang="en-US" sz="1400" baseline="50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6248400" y="5181600"/>
            <a:ext cx="219964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Notes:</a:t>
            </a:r>
          </a:p>
          <a:p>
            <a:r>
              <a:rPr lang="en-US" sz="1000" dirty="0">
                <a:latin typeface="Calibri" pitchFamily="34" charset="0"/>
              </a:rPr>
              <a:t>1 – typical, 35 MIPS at 15 watts</a:t>
            </a:r>
          </a:p>
          <a:p>
            <a:r>
              <a:rPr lang="en-US" sz="1000" dirty="0">
                <a:latin typeface="Calibri" pitchFamily="34" charset="0"/>
              </a:rPr>
              <a:t>2 – typical, 450 MIPS at 15 watts</a:t>
            </a:r>
          </a:p>
          <a:p>
            <a:r>
              <a:rPr lang="en-US" sz="1000" dirty="0" smtClean="0">
                <a:latin typeface="Calibri" pitchFamily="34" charset="0"/>
              </a:rPr>
              <a:t>3 – </a:t>
            </a:r>
            <a:r>
              <a:rPr lang="en-US" sz="1000" dirty="0">
                <a:latin typeface="Calibri" pitchFamily="34" charset="0"/>
              </a:rPr>
              <a:t>3000 MIPS at 7.5 watts (measured)</a:t>
            </a:r>
          </a:p>
          <a:p>
            <a:r>
              <a:rPr lang="en-US" sz="1000" dirty="0" smtClean="0">
                <a:latin typeface="Calibri" pitchFamily="34" charset="0"/>
              </a:rPr>
              <a:t>4 </a:t>
            </a:r>
            <a:r>
              <a:rPr lang="en-US" sz="1000" dirty="0">
                <a:latin typeface="Calibri" pitchFamily="34" charset="0"/>
              </a:rPr>
              <a:t>– 5000 MIPS at 10 watts (calculated)</a:t>
            </a:r>
          </a:p>
        </p:txBody>
      </p:sp>
      <p:sp>
        <p:nvSpPr>
          <p:cNvPr id="64" name="TextBox 101"/>
          <p:cNvSpPr txBox="1">
            <a:spLocks noChangeArrowheads="1"/>
          </p:cNvSpPr>
          <p:nvPr/>
        </p:nvSpPr>
        <p:spPr bwMode="auto">
          <a:xfrm>
            <a:off x="2057400" y="38100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>
                <a:latin typeface="Calibri" pitchFamily="34" charset="0"/>
              </a:rPr>
              <a:t>Flight Processor Comparison</a:t>
            </a:r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>
          <a:xfrm>
            <a:off x="32004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63422" y="152400"/>
            <a:ext cx="8306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atin typeface="Calibri" pitchFamily="34" charset="0"/>
              </a:rPr>
              <a:t>SpaceCube</a:t>
            </a:r>
            <a:r>
              <a:rPr lang="en-US" sz="4400" dirty="0">
                <a:latin typeface="Calibri" pitchFamily="34" charset="0"/>
              </a:rPr>
              <a:t> 2.0 Processor Interfaces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3600" y="22860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6"/>
          <p:cNvSpPr txBox="1">
            <a:spLocks noChangeArrowheads="1"/>
          </p:cNvSpPr>
          <p:nvPr/>
        </p:nvSpPr>
        <p:spPr bwMode="auto">
          <a:xfrm>
            <a:off x="6381750" y="2057400"/>
            <a:ext cx="1390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LVDS/SpaceWire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3600" y="3200400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7"/>
          <p:cNvSpPr txBox="1">
            <a:spLocks noChangeArrowheads="1"/>
          </p:cNvSpPr>
          <p:nvPr/>
        </p:nvSpPr>
        <p:spPr bwMode="auto">
          <a:xfrm>
            <a:off x="6721475" y="2971800"/>
            <a:ext cx="822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Ethernet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943600" y="41148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3"/>
          <p:cNvSpPr txBox="1">
            <a:spLocks noChangeArrowheads="1"/>
          </p:cNvSpPr>
          <p:nvPr/>
        </p:nvSpPr>
        <p:spPr bwMode="auto">
          <a:xfrm>
            <a:off x="6172200" y="3886200"/>
            <a:ext cx="193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Multi-Gbps Transceivers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00400" y="1828800"/>
            <a:ext cx="2743200" cy="3657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086100" y="1371600"/>
            <a:ext cx="287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SpaceCube 2.0 Processor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3300" y="2057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LEON 3FT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43300" y="3200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SIRF </a:t>
            </a:r>
            <a:r>
              <a:rPr lang="en-US" dirty="0" err="1">
                <a:solidFill>
                  <a:schemeClr val="tx1"/>
                </a:solidFill>
              </a:rPr>
              <a:t>Virtex</a:t>
            </a:r>
            <a:r>
              <a:rPr lang="en-US" dirty="0">
                <a:solidFill>
                  <a:schemeClr val="tx1"/>
                </a:solidFill>
              </a:rPr>
              <a:t> 5 FX130T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86300" y="26289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2.0 GB </a:t>
            </a:r>
            <a:r>
              <a:rPr lang="en-US" dirty="0">
                <a:solidFill>
                  <a:schemeClr val="tx1"/>
                </a:solidFill>
              </a:rPr>
              <a:t>FLASH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86300" y="37719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.0 GB </a:t>
            </a:r>
            <a:r>
              <a:rPr lang="en-US" dirty="0">
                <a:solidFill>
                  <a:schemeClr val="tx1"/>
                </a:solidFill>
              </a:rPr>
              <a:t>RAM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43300" y="4343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SIRF </a:t>
            </a:r>
            <a:r>
              <a:rPr lang="en-US" dirty="0" err="1">
                <a:solidFill>
                  <a:schemeClr val="tx1"/>
                </a:solidFill>
              </a:rPr>
              <a:t>Virtex</a:t>
            </a:r>
            <a:r>
              <a:rPr lang="en-US" dirty="0">
                <a:solidFill>
                  <a:schemeClr val="tx1"/>
                </a:solidFill>
              </a:rPr>
              <a:t> 5 FX130T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43600" y="50292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3"/>
          <p:cNvSpPr txBox="1">
            <a:spLocks noChangeArrowheads="1"/>
          </p:cNvSpPr>
          <p:nvPr/>
        </p:nvSpPr>
        <p:spPr bwMode="auto">
          <a:xfrm>
            <a:off x="6365875" y="4800600"/>
            <a:ext cx="1520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JTAG/Serial Debug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4400" y="22860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66"/>
          <p:cNvSpPr txBox="1">
            <a:spLocks noChangeArrowheads="1"/>
          </p:cNvSpPr>
          <p:nvPr/>
        </p:nvSpPr>
        <p:spPr bwMode="auto">
          <a:xfrm>
            <a:off x="1792288" y="2057400"/>
            <a:ext cx="493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cPCI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14400" y="2971800"/>
            <a:ext cx="2286000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87"/>
          <p:cNvSpPr txBox="1">
            <a:spLocks noChangeArrowheads="1"/>
          </p:cNvSpPr>
          <p:nvPr/>
        </p:nvSpPr>
        <p:spPr bwMode="auto">
          <a:xfrm>
            <a:off x="1752600" y="2743200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SATA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914400" y="36576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3"/>
          <p:cNvSpPr txBox="1">
            <a:spLocks noChangeArrowheads="1"/>
          </p:cNvSpPr>
          <p:nvPr/>
        </p:nvSpPr>
        <p:spPr bwMode="auto">
          <a:xfrm>
            <a:off x="1143000" y="3429000"/>
            <a:ext cx="1938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Multi-Gbps Transceivers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4400" y="43434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3"/>
          <p:cNvSpPr txBox="1">
            <a:spLocks noChangeArrowheads="1"/>
          </p:cNvSpPr>
          <p:nvPr/>
        </p:nvSpPr>
        <p:spPr bwMode="auto">
          <a:xfrm>
            <a:off x="1652588" y="4114800"/>
            <a:ext cx="7477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PCIe/x8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14400" y="5029200"/>
            <a:ext cx="2286000" cy="317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33"/>
          <p:cNvSpPr txBox="1">
            <a:spLocks noChangeArrowheads="1"/>
          </p:cNvSpPr>
          <p:nvPr/>
        </p:nvSpPr>
        <p:spPr bwMode="auto">
          <a:xfrm>
            <a:off x="1387475" y="4800600"/>
            <a:ext cx="1241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I2C/CAN/GPIO</a:t>
            </a:r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GSFC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Small, light-weight, reconfigurable multi-processor platform for space flight applications demanding extreme processing capabilities</a:t>
            </a:r>
          </a:p>
          <a:p>
            <a:r>
              <a:rPr lang="en-US" sz="2000" dirty="0" smtClean="0"/>
              <a:t>Stackable architecture</a:t>
            </a:r>
          </a:p>
          <a:p>
            <a:r>
              <a:rPr lang="en-US" sz="2000" dirty="0" smtClean="0"/>
              <a:t>Based on Xilinx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4 FX60 FPGAs, 2 per processor card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7" name="Picture 3" descr="C:\Users\djpetrick\Pictures\Picasa Exports\Enclosure Assembly\Assembly 3.JPG"/>
          <p:cNvPicPr>
            <a:picLocks noChangeAspect="1" noChangeArrowheads="1"/>
          </p:cNvPicPr>
          <p:nvPr/>
        </p:nvPicPr>
        <p:blipFill>
          <a:blip r:embed="rId3" cstate="print"/>
          <a:srcRect l="5033" t="8947" r="7735" b="1584"/>
          <a:stretch>
            <a:fillRect/>
          </a:stretch>
        </p:blipFill>
        <p:spPr bwMode="auto">
          <a:xfrm>
            <a:off x="4724401" y="2743200"/>
            <a:ext cx="4061460" cy="3124200"/>
          </a:xfrm>
          <a:prstGeom prst="rect">
            <a:avLst/>
          </a:prstGeom>
          <a:noFill/>
        </p:spPr>
      </p:pic>
      <p:pic>
        <p:nvPicPr>
          <p:cNvPr id="1028" name="Picture 4" descr="C:\Users\djpetrick\Pictures\Picasa Exports\Enclosure Assembly\Processor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1" y="2743201"/>
            <a:ext cx="4169833" cy="3127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94460" y="236220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Processor Card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661660" y="23622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Flight Box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Mechanical: 7.5-lbs,   5”x5”x7”</a:t>
            </a:r>
          </a:p>
          <a:p>
            <a:r>
              <a:rPr lang="en-US" dirty="0" smtClean="0"/>
              <a:t>Power: 37W (STS-125 Application)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94360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Xilinx FPGAs, 2 </a:t>
            </a:r>
            <a:r>
              <a:rPr lang="en-US" dirty="0" err="1" smtClean="0"/>
              <a:t>Aeroflex</a:t>
            </a:r>
            <a:r>
              <a:rPr lang="en-US" dirty="0" smtClean="0"/>
              <a:t> FPGAs</a:t>
            </a:r>
          </a:p>
          <a:p>
            <a:r>
              <a:rPr lang="en-US" dirty="0" smtClean="0"/>
              <a:t>1GB SDRAM, 1GB Flash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19812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flight demonstration on STS-125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SpaceCube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2.0 Development Paths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3124200"/>
            <a:ext cx="34290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 err="1">
                <a:solidFill>
                  <a:schemeClr val="tx1"/>
                </a:solidFill>
              </a:rPr>
              <a:t>SpaceCube</a:t>
            </a:r>
            <a:r>
              <a:rPr lang="en-US" u="sng" dirty="0">
                <a:solidFill>
                  <a:schemeClr val="tx1"/>
                </a:solidFill>
              </a:rPr>
              <a:t> 2.0 Processor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Based on </a:t>
            </a:r>
            <a:r>
              <a:rPr lang="en-US" sz="1400" dirty="0" err="1">
                <a:solidFill>
                  <a:schemeClr val="tx1"/>
                </a:solidFill>
              </a:rPr>
              <a:t>cPCI</a:t>
            </a:r>
            <a:r>
              <a:rPr lang="en-US" sz="1400" dirty="0">
                <a:solidFill>
                  <a:schemeClr val="tx1"/>
                </a:solidFill>
              </a:rPr>
              <a:t> form factor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LEON 3FT </a:t>
            </a:r>
            <a:r>
              <a:rPr lang="en-US" sz="1400" dirty="0" err="1">
                <a:solidFill>
                  <a:schemeClr val="tx1"/>
                </a:solidFill>
              </a:rPr>
              <a:t>Rad</a:t>
            </a:r>
            <a:r>
              <a:rPr lang="en-US" sz="1400" dirty="0">
                <a:solidFill>
                  <a:schemeClr val="tx1"/>
                </a:solidFill>
              </a:rPr>
              <a:t>-Hard Processor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GBs of memory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4x 450-MHz PowerPC, 2x logic of SC1.0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More I/O including gigabit capability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Apprx</a:t>
            </a:r>
            <a:r>
              <a:rPr lang="en-US" sz="1400" dirty="0">
                <a:solidFill>
                  <a:schemeClr val="tx1"/>
                </a:solidFill>
              </a:rPr>
              <a:t> 2-lbs, 10-W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2000" y="1524000"/>
            <a:ext cx="4953000" cy="1601788"/>
            <a:chOff x="762000" y="1524000"/>
            <a:chExt cx="4953000" cy="1601788"/>
          </a:xfrm>
        </p:grpSpPr>
        <p:sp>
          <p:nvSpPr>
            <p:cNvPr id="6" name="Rectangle 5"/>
            <p:cNvSpPr/>
            <p:nvPr/>
          </p:nvSpPr>
          <p:spPr>
            <a:xfrm>
              <a:off x="2438400" y="1524000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ISS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Radiation Results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Years of Ops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1524000"/>
              <a:ext cx="1600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Rocket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Xilinx </a:t>
              </a:r>
              <a:r>
                <a:rPr lang="en-US" sz="1400" dirty="0" smtClean="0">
                  <a:solidFill>
                    <a:schemeClr val="tx1"/>
                  </a:solidFill>
                </a:rPr>
                <a:t>V5FX </a:t>
              </a:r>
              <a:r>
                <a:rPr lang="en-US" sz="1400" dirty="0">
                  <a:solidFill>
                    <a:schemeClr val="tx1"/>
                  </a:solidFill>
                </a:rPr>
                <a:t>Design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-</a:t>
              </a:r>
              <a:r>
                <a:rPr lang="en-US" sz="1400" dirty="0">
                  <a:solidFill>
                    <a:schemeClr val="tx1"/>
                  </a:solidFill>
                </a:rPr>
                <a:t>Gigabit Interfaces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1524000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RNS Cube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-Lessons Learned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-Flight Heritage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>
              <a:off x="2857500" y="2781300"/>
              <a:ext cx="68738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343401" y="2971800"/>
              <a:ext cx="304800" cy="3175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752600" y="2971800"/>
              <a:ext cx="30638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257300" y="26289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762500" y="2628900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495800" y="2819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447800" y="2819400"/>
              <a:ext cx="4572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953000" y="2971800"/>
            <a:ext cx="3810000" cy="2057400"/>
            <a:chOff x="4953000" y="2971800"/>
            <a:chExt cx="3810000" cy="2057400"/>
          </a:xfrm>
        </p:grpSpPr>
        <p:sp>
          <p:nvSpPr>
            <p:cNvPr id="9" name="Rectangle 8"/>
            <p:cNvSpPr/>
            <p:nvPr/>
          </p:nvSpPr>
          <p:spPr>
            <a:xfrm>
              <a:off x="6019800" y="2971800"/>
              <a:ext cx="274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Xilinx SIRF Chip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 </a:t>
              </a:r>
              <a:r>
                <a:rPr lang="en-US" sz="1400" b="1" dirty="0">
                  <a:solidFill>
                    <a:schemeClr val="tx1"/>
                  </a:solidFill>
                </a:rPr>
                <a:t>S</a:t>
              </a:r>
              <a:r>
                <a:rPr lang="en-US" sz="1400" dirty="0">
                  <a:solidFill>
                    <a:schemeClr val="tx1"/>
                  </a:solidFill>
                </a:rPr>
                <a:t>EE </a:t>
              </a:r>
              <a:r>
                <a:rPr lang="en-US" sz="1400" b="1" dirty="0">
                  <a:solidFill>
                    <a:schemeClr val="tx1"/>
                  </a:solidFill>
                </a:rPr>
                <a:t>I</a:t>
              </a:r>
              <a:r>
                <a:rPr lang="en-US" sz="1400" dirty="0">
                  <a:solidFill>
                    <a:schemeClr val="tx1"/>
                  </a:solidFill>
                </a:rPr>
                <a:t>mmune </a:t>
              </a:r>
              <a:r>
                <a:rPr lang="en-US" sz="1400" b="1" dirty="0">
                  <a:solidFill>
                    <a:schemeClr val="tx1"/>
                  </a:solidFill>
                </a:rPr>
                <a:t>R</a:t>
              </a:r>
              <a:r>
                <a:rPr lang="en-US" sz="1400" dirty="0">
                  <a:solidFill>
                    <a:schemeClr val="tx1"/>
                  </a:solidFill>
                </a:rPr>
                <a:t>econfigurable </a:t>
              </a:r>
              <a:r>
                <a:rPr lang="en-US" sz="1400" b="1" dirty="0">
                  <a:solidFill>
                    <a:schemeClr val="tx1"/>
                  </a:solidFill>
                </a:rPr>
                <a:t>F</a:t>
              </a:r>
              <a:r>
                <a:rPr lang="en-US" sz="1400" dirty="0">
                  <a:solidFill>
                    <a:schemeClr val="tx1"/>
                  </a:solidFill>
                </a:rPr>
                <a:t>PGA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- XRTC participation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19800" y="4114800"/>
              <a:ext cx="27432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u="sng" dirty="0">
                  <a:solidFill>
                    <a:schemeClr val="tx1"/>
                  </a:solidFill>
                </a:rPr>
                <a:t>Leveraging Other Work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 Instrument data processing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1400" b="1" dirty="0">
                  <a:solidFill>
                    <a:schemeClr val="tx1"/>
                  </a:solidFill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</a:rPr>
                <a:t>Industry/</a:t>
              </a:r>
              <a:r>
                <a:rPr lang="en-US" sz="1400" dirty="0" err="1">
                  <a:solidFill>
                    <a:schemeClr val="tx1"/>
                  </a:solidFill>
                </a:rPr>
                <a:t>Univ</a:t>
              </a:r>
              <a:r>
                <a:rPr lang="en-US" sz="1400" dirty="0">
                  <a:solidFill>
                    <a:schemeClr val="tx1"/>
                  </a:solidFill>
                </a:rPr>
                <a:t> SC1.0 users</a:t>
              </a:r>
            </a:p>
          </p:txBody>
        </p:sp>
        <p:cxnSp>
          <p:nvCxnSpPr>
            <p:cNvPr id="19" name="Straight Arrow Connector 18"/>
            <p:cNvCxnSpPr>
              <a:stCxn id="9" idx="1"/>
            </p:cNvCxnSpPr>
            <p:nvPr/>
          </p:nvCxnSpPr>
          <p:spPr>
            <a:xfrm rot="10800000">
              <a:off x="4953000" y="3429000"/>
              <a:ext cx="1066800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953000" y="4495800"/>
              <a:ext cx="1066800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05000" y="5029200"/>
            <a:ext cx="4743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</a:rPr>
              <a:t>Main Goals: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Retain processing power of </a:t>
            </a:r>
            <a:r>
              <a:rPr lang="en-US" sz="2000" dirty="0" err="1" smtClean="0">
                <a:solidFill>
                  <a:srgbClr val="FF0000"/>
                </a:solidFill>
              </a:rPr>
              <a:t>SpaceCube</a:t>
            </a:r>
            <a:r>
              <a:rPr lang="en-US" sz="2000" dirty="0" smtClean="0">
                <a:solidFill>
                  <a:srgbClr val="FF0000"/>
                </a:solidFill>
              </a:rPr>
              <a:t> 1.0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Add gigabit interfaces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Improving overall reliability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571500" y="228600"/>
            <a:ext cx="7997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SpaceCube On-Board Data Processing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8700" y="5257800"/>
          <a:ext cx="6972300" cy="937641"/>
        </p:xfrm>
        <a:graphic>
          <a:graphicData uri="http://schemas.openxmlformats.org/drawingml/2006/table">
            <a:tbl>
              <a:tblPr/>
              <a:tblGrid>
                <a:gridCol w="69723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On-Board </a:t>
                      </a: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HyperSpectral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Data Processing IRAD ---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Left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:  California Wildfire Scene,  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Center</a:t>
                      </a: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:  On-Board Wildfire Detection and Temperature Characterization,  Right:  On-Board Product Generation for Direct Downlink to Emergency Services Personnel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22" name="Picture 0" descr="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1143000"/>
            <a:ext cx="7175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48600" y="6400800"/>
            <a:ext cx="1295400" cy="365125"/>
          </a:xfrm>
        </p:spPr>
        <p:txBody>
          <a:bodyPr/>
          <a:lstStyle/>
          <a:p>
            <a:pPr>
              <a:defRPr/>
            </a:pPr>
            <a:fld id="{8A74139C-DB02-444D-B7D2-53EF1B38EF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CDH: Command and Data Handling</a:t>
            </a:r>
          </a:p>
          <a:p>
            <a:r>
              <a:rPr lang="en-US" dirty="0" smtClean="0"/>
              <a:t>ELC: Express Logistics Carrier</a:t>
            </a:r>
          </a:p>
          <a:p>
            <a:r>
              <a:rPr lang="en-US" dirty="0" smtClean="0"/>
              <a:t>ESTO: Earth Science Technology Office</a:t>
            </a:r>
          </a:p>
          <a:p>
            <a:r>
              <a:rPr lang="en-US" dirty="0" smtClean="0"/>
              <a:t>FPGA: Field Programmable Gate Array</a:t>
            </a:r>
          </a:p>
          <a:p>
            <a:r>
              <a:rPr lang="en-US" dirty="0" smtClean="0"/>
              <a:t>IRAD: Internal Research and Design</a:t>
            </a:r>
          </a:p>
          <a:p>
            <a:r>
              <a:rPr lang="en-US" dirty="0" smtClean="0"/>
              <a:t>ISS: International Space Station</a:t>
            </a:r>
          </a:p>
          <a:p>
            <a:r>
              <a:rPr lang="en-US" dirty="0" smtClean="0"/>
              <a:t>MISSE: Materials ISS Experiment</a:t>
            </a:r>
          </a:p>
          <a:p>
            <a:r>
              <a:rPr lang="en-US" dirty="0" smtClean="0"/>
              <a:t>NRL: Naval Research Laboratory</a:t>
            </a:r>
          </a:p>
          <a:p>
            <a:r>
              <a:rPr lang="en-US" dirty="0" smtClean="0"/>
              <a:t>ORS: Operationally Responsive Space</a:t>
            </a:r>
          </a:p>
          <a:p>
            <a:r>
              <a:rPr lang="en-US" dirty="0" smtClean="0"/>
              <a:t>OS: Operating System</a:t>
            </a:r>
          </a:p>
          <a:p>
            <a:r>
              <a:rPr lang="en-US" dirty="0" smtClean="0"/>
              <a:t>PCI: Peripheral Component Interconnect</a:t>
            </a:r>
          </a:p>
          <a:p>
            <a:r>
              <a:rPr lang="en-US" dirty="0" smtClean="0"/>
              <a:t>PPC: PowerPC</a:t>
            </a:r>
          </a:p>
          <a:p>
            <a:r>
              <a:rPr lang="en-US" dirty="0" smtClean="0"/>
              <a:t>RHBS: Radiation-Hardened By Software</a:t>
            </a:r>
          </a:p>
          <a:p>
            <a:r>
              <a:rPr lang="en-US" dirty="0" smtClean="0"/>
              <a:t>RNS: Relative Navigation Sensors</a:t>
            </a:r>
          </a:p>
          <a:p>
            <a:r>
              <a:rPr lang="en-US" dirty="0" smtClean="0"/>
              <a:t>SATA: Serial Advanced Technology Attachment</a:t>
            </a:r>
          </a:p>
          <a:p>
            <a:r>
              <a:rPr lang="en-US" dirty="0" smtClean="0"/>
              <a:t>SEE: Single Event Effect</a:t>
            </a:r>
          </a:p>
          <a:p>
            <a:r>
              <a:rPr lang="en-US" dirty="0" smtClean="0"/>
              <a:t>TMR: Triple Module Redundancy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Current Tasks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1.0: RNS flight spare to ISS (Nov 09)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Platform for testing radiation mitigation techniques starting with </a:t>
            </a:r>
            <a:r>
              <a:rPr lang="en-US" dirty="0" err="1" smtClean="0"/>
              <a:t>Rad</a:t>
            </a:r>
            <a:r>
              <a:rPr lang="en-US" dirty="0" smtClean="0"/>
              <a:t>-Hard by Software (RHBS)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Collaborating with industry and universities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1.5: Sounding Rocket Avionics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b="1" dirty="0" smtClean="0"/>
              <a:t>O</a:t>
            </a:r>
            <a:r>
              <a:rPr lang="en-US" dirty="0" smtClean="0"/>
              <a:t>perationally </a:t>
            </a:r>
            <a:r>
              <a:rPr lang="en-US" b="1" dirty="0" smtClean="0"/>
              <a:t>R</a:t>
            </a:r>
            <a:r>
              <a:rPr lang="en-US" dirty="0" smtClean="0"/>
              <a:t>esponsive </a:t>
            </a:r>
            <a:r>
              <a:rPr lang="en-US" b="1" dirty="0" smtClean="0"/>
              <a:t>S</a:t>
            </a:r>
            <a:r>
              <a:rPr lang="en-US" dirty="0" smtClean="0"/>
              <a:t>pace payload funding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Feature Xilinx </a:t>
            </a:r>
            <a:r>
              <a:rPr lang="en-US" dirty="0" err="1" smtClean="0"/>
              <a:t>Virtex</a:t>
            </a:r>
            <a:r>
              <a:rPr lang="en-US" dirty="0" smtClean="0"/>
              <a:t> 5 FX100 with gigabit interfaces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SpaceCube</a:t>
            </a:r>
            <a:r>
              <a:rPr lang="en-US" dirty="0" smtClean="0"/>
              <a:t> 2.0: Increased performance over SC1.X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ESTO funding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Prototype FY10,  Engineering Unit FY12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 missions requiring high data rates and/or onboard science data processing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nasa.gov/images/content/160549main_jsc2006e43514_hi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5864660" cy="4399541"/>
          </a:xfrm>
          <a:prstGeom prst="rect">
            <a:avLst/>
          </a:prstGeom>
          <a:noFill/>
        </p:spPr>
      </p:pic>
      <p:pic>
        <p:nvPicPr>
          <p:cNvPr id="7" name="Picture 4" descr="http://upload.wikimedia.org/wikipedia/commons/thumb/c/c2/Logo_STS-129.jpg/201px-Logo_STS-129.jpg">
            <a:hlinkClick r:id="rId4" tooltip="Logo STS-129.jpg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838200"/>
            <a:ext cx="1695722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13715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Materials International Space Station Experiment</a:t>
            </a:r>
          </a:p>
          <a:p>
            <a:r>
              <a:rPr lang="en-US" dirty="0" smtClean="0"/>
              <a:t>Payload</a:t>
            </a:r>
            <a:r>
              <a:rPr lang="en-US" baseline="0" dirty="0" smtClean="0"/>
              <a:t> Lead: </a:t>
            </a:r>
            <a:r>
              <a:rPr lang="en-US" dirty="0" smtClean="0"/>
              <a:t>Naval Research Lab</a:t>
            </a:r>
          </a:p>
          <a:p>
            <a:r>
              <a:rPr lang="en-US" dirty="0" smtClean="0"/>
              <a:t>STS-129 Shuttle Atlantis, November 12,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2895600" cy="365125"/>
          </a:xfrm>
        </p:spPr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pic>
        <p:nvPicPr>
          <p:cNvPr id="9" name="Picture 10" descr="File:ELC-1 and ELC-2 on IS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209800"/>
            <a:ext cx="2585211" cy="254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 descr="http://space.skyrocket.de/img_sat/elc_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4191000"/>
            <a:ext cx="2900172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2971800" y="3048000"/>
            <a:ext cx="1380506" cy="1457983"/>
            <a:chOff x="2971800" y="3048000"/>
            <a:chExt cx="1380506" cy="1457983"/>
          </a:xfrm>
        </p:grpSpPr>
        <p:sp>
          <p:nvSpPr>
            <p:cNvPr id="11" name="TextBox 10"/>
            <p:cNvSpPr txBox="1"/>
            <p:nvPr/>
          </p:nvSpPr>
          <p:spPr>
            <a:xfrm>
              <a:off x="2971800" y="3048000"/>
              <a:ext cx="13805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MISSE-7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3083235" y="4003365"/>
              <a:ext cx="1000782" cy="44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58200" cy="4525963"/>
          </a:xfrm>
        </p:spPr>
        <p:txBody>
          <a:bodyPr/>
          <a:lstStyle/>
          <a:p>
            <a:r>
              <a:rPr lang="en-US" dirty="0" smtClean="0"/>
              <a:t>Flight spare </a:t>
            </a:r>
            <a:r>
              <a:rPr lang="en-US" dirty="0" err="1" smtClean="0"/>
              <a:t>SpaceCube</a:t>
            </a:r>
            <a:r>
              <a:rPr lang="en-US" dirty="0" smtClean="0"/>
              <a:t> from HST SM4, STS-125</a:t>
            </a:r>
          </a:p>
          <a:p>
            <a:pPr lvl="1"/>
            <a:r>
              <a:rPr lang="en-US" dirty="0" smtClean="0"/>
              <a:t>Re-engineered box for MISSE-7/ELC interface</a:t>
            </a:r>
          </a:p>
          <a:p>
            <a:pPr lvl="1"/>
            <a:r>
              <a:rPr lang="en-US" dirty="0" smtClean="0"/>
              <a:t>Built adapter plate, custom harness, new software</a:t>
            </a:r>
          </a:p>
          <a:p>
            <a:pPr lvl="1"/>
            <a:r>
              <a:rPr lang="en-US" dirty="0" smtClean="0"/>
              <a:t>Delivered box to NRL in 9 months!</a:t>
            </a:r>
          </a:p>
          <a:p>
            <a:r>
              <a:rPr lang="en-US" dirty="0" smtClean="0"/>
              <a:t>Test bed for radiation mitigation techniques</a:t>
            </a:r>
          </a:p>
          <a:p>
            <a:pPr lvl="1"/>
            <a:r>
              <a:rPr lang="en-US" dirty="0" smtClean="0"/>
              <a:t>Start with “Radiation-Hardened by Software”</a:t>
            </a:r>
          </a:p>
          <a:p>
            <a:r>
              <a:rPr lang="en-US" dirty="0" smtClean="0"/>
              <a:t>Supports compressed file uploads</a:t>
            </a:r>
          </a:p>
          <a:p>
            <a:r>
              <a:rPr lang="en-US" dirty="0" smtClean="0"/>
              <a:t>Operations from a laptop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MISSE7\docs\Photos\Closeout\Enclosure Assembly\CIMG4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95600"/>
            <a:ext cx="2743200" cy="3505200"/>
          </a:xfrm>
          <a:prstGeom prst="round2DiagRect">
            <a:avLst>
              <a:gd name="adj1" fmla="val 6411"/>
              <a:gd name="adj2" fmla="val 54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1371600"/>
            <a:ext cx="33700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MISSE-7 Express Pallet Integration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124200" y="3352800"/>
            <a:ext cx="2590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 descr="http://www.nasa.gov/images/content/365825main_MISS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638800" cy="54821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1981200"/>
            <a:ext cx="34746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MISSE-7 Express Pallet Ready to Fly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581400" y="4114800"/>
            <a:ext cx="1219200" cy="10668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Block Diagrams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MAPLD 2009 - Session 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028700" y="3771900"/>
            <a:ext cx="1219200" cy="5334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7800" y="472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GROUND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62000" y="1828800"/>
            <a:ext cx="7467600" cy="3505200"/>
            <a:chOff x="762000" y="1828800"/>
            <a:chExt cx="7467600" cy="3505200"/>
          </a:xfrm>
        </p:grpSpPr>
        <p:sp>
          <p:nvSpPr>
            <p:cNvPr id="8" name="Rectangle 7"/>
            <p:cNvSpPr/>
            <p:nvPr/>
          </p:nvSpPr>
          <p:spPr>
            <a:xfrm>
              <a:off x="762000" y="2209800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ISS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14600" y="2209800"/>
              <a:ext cx="1371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ELC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Avionics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67200" y="1828800"/>
              <a:ext cx="3962400" cy="3505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MISSE-7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19600" y="2209800"/>
              <a:ext cx="36576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Comm</a:t>
              </a:r>
              <a:r>
                <a:rPr lang="en-US" dirty="0" smtClean="0">
                  <a:solidFill>
                    <a:schemeClr val="tx1"/>
                  </a:solidFill>
                </a:rPr>
                <a:t> Interface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19600" y="4038600"/>
              <a:ext cx="1371600" cy="1219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SpaceCube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4420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182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58681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7468394" y="3733006"/>
              <a:ext cx="609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246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5532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7818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104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2390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67600" y="3733800"/>
              <a:ext cx="7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019800" y="4038600"/>
              <a:ext cx="2057400" cy="121920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Other Experiments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135188" y="2743200"/>
              <a:ext cx="379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86200" y="2743200"/>
              <a:ext cx="37941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00400" y="35052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Video Interface (STS-125)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00400" y="3505200"/>
            <a:ext cx="31242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</a:t>
            </a:r>
            <a:r>
              <a:rPr lang="en-US" dirty="0" err="1" smtClean="0">
                <a:solidFill>
                  <a:schemeClr val="tx1"/>
                </a:solidFill>
              </a:rPr>
              <a:t>Comm</a:t>
            </a:r>
            <a:r>
              <a:rPr lang="en-US" dirty="0" smtClean="0">
                <a:solidFill>
                  <a:schemeClr val="tx1"/>
                </a:solidFill>
              </a:rPr>
              <a:t>/Power Adapter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MISSE-7 </a:t>
            </a:r>
            <a:r>
              <a:rPr lang="en-US" dirty="0" err="1" smtClean="0"/>
              <a:t>SpaceCube</a:t>
            </a:r>
            <a:r>
              <a:rPr lang="en-US" dirty="0" smtClean="0"/>
              <a:t> Block Diagrams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MAPLD 2009 - Session 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E072-5BE2-4707-992D-05149C3FAE0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00400" y="21336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00400" y="28194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Processor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48768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Power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00400" y="4191000"/>
            <a:ext cx="3124200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Processor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133600" y="3657600"/>
            <a:ext cx="1066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133600" y="3962400"/>
            <a:ext cx="10668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90600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38200" y="37338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CMD/TLM</a:t>
            </a:r>
            <a:endParaRPr lang="en-US" dirty="0"/>
          </a:p>
        </p:txBody>
      </p:sp>
      <p:cxnSp>
        <p:nvCxnSpPr>
          <p:cNvPr id="52" name="Elbow Connector 51"/>
          <p:cNvCxnSpPr>
            <a:stCxn id="45" idx="3"/>
            <a:endCxn id="42" idx="3"/>
          </p:cNvCxnSpPr>
          <p:nvPr/>
        </p:nvCxnSpPr>
        <p:spPr>
          <a:xfrm flipV="1">
            <a:off x="6324600" y="2476500"/>
            <a:ext cx="1588" cy="2743200"/>
          </a:xfrm>
          <a:prstGeom prst="bentConnector3">
            <a:avLst>
              <a:gd name="adj1" fmla="val 38757002"/>
            </a:avLst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324600" y="3657600"/>
            <a:ext cx="609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47" idx="3"/>
            <a:endCxn id="43" idx="3"/>
          </p:cNvCxnSpPr>
          <p:nvPr/>
        </p:nvCxnSpPr>
        <p:spPr>
          <a:xfrm flipV="1">
            <a:off x="6324600" y="3162300"/>
            <a:ext cx="1588" cy="685800"/>
          </a:xfrm>
          <a:prstGeom prst="bentConnector3">
            <a:avLst>
              <a:gd name="adj1" fmla="val 14395466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54"/>
          <p:cNvCxnSpPr>
            <a:stCxn id="46" idx="3"/>
          </p:cNvCxnSpPr>
          <p:nvPr/>
        </p:nvCxnSpPr>
        <p:spPr>
          <a:xfrm flipV="1">
            <a:off x="6324600" y="3962400"/>
            <a:ext cx="1588" cy="571500"/>
          </a:xfrm>
          <a:prstGeom prst="bentConnector4">
            <a:avLst>
              <a:gd name="adj1" fmla="val 14949123"/>
              <a:gd name="adj2" fmla="val 100000"/>
            </a:avLst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838200" y="2971800"/>
            <a:ext cx="1295400" cy="1752600"/>
          </a:xfrm>
          <a:prstGeom prst="rect">
            <a:avLst/>
          </a:prstGeom>
          <a:noFill/>
          <a:ln w="158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MISSE-7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410200" y="28956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New Interfaces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10200" y="4267200"/>
            <a:ext cx="9144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 New Interfaces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1247</Words>
  <Application>Microsoft Office PowerPoint</Application>
  <PresentationFormat>On-screen Show (4:3)</PresentationFormat>
  <Paragraphs>329</Paragraphs>
  <Slides>22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Visio</vt:lpstr>
      <vt:lpstr>SpaceCube:  Current Missions and  Ongoing Platform Advancements</vt:lpstr>
      <vt:lpstr>GSFC SpaceCube</vt:lpstr>
      <vt:lpstr>Current Tasks</vt:lpstr>
      <vt:lpstr>MISSE-7 Overview</vt:lpstr>
      <vt:lpstr>MISSE-7 SpaceCube</vt:lpstr>
      <vt:lpstr>MISSE-7 SpaceCube</vt:lpstr>
      <vt:lpstr>MISSE-7 SpaceCube</vt:lpstr>
      <vt:lpstr>MISSE-7 SpaceCube Block Diagrams</vt:lpstr>
      <vt:lpstr>MISSE-7 SpaceCube Block Diagrams</vt:lpstr>
      <vt:lpstr>Slide 10</vt:lpstr>
      <vt:lpstr>MISSE-7 SpaceCube Block Diagrams </vt:lpstr>
      <vt:lpstr>MISSE-7 SpaceCube Future Work</vt:lpstr>
      <vt:lpstr>SpaceCube 1.5 Overview</vt:lpstr>
      <vt:lpstr>SpaceCube 1.5: Processor Card</vt:lpstr>
      <vt:lpstr>SpaceCube 1.5: SMART/ORS</vt:lpstr>
      <vt:lpstr>SMART System</vt:lpstr>
      <vt:lpstr>SpaceCube 1.5: Status &amp; Future Work</vt:lpstr>
      <vt:lpstr>Slide 18</vt:lpstr>
      <vt:lpstr>Slide 19</vt:lpstr>
      <vt:lpstr>Slide 20</vt:lpstr>
      <vt:lpstr>Slide 21</vt:lpstr>
      <vt:lpstr>Acronyms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SpaceCube Status</dc:title>
  <dc:creator>Dave Petrick</dc:creator>
  <cp:lastModifiedBy>dpetrick</cp:lastModifiedBy>
  <cp:revision>145</cp:revision>
  <dcterms:created xsi:type="dcterms:W3CDTF">2009-06-10T14:48:58Z</dcterms:created>
  <dcterms:modified xsi:type="dcterms:W3CDTF">2009-08-26T15:07:18Z</dcterms:modified>
</cp:coreProperties>
</file>