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8" r:id="rId4"/>
    <p:sldId id="269" r:id="rId5"/>
    <p:sldId id="257" r:id="rId6"/>
    <p:sldId id="270" r:id="rId7"/>
    <p:sldId id="259" r:id="rId8"/>
    <p:sldId id="260" r:id="rId9"/>
    <p:sldId id="271" r:id="rId10"/>
    <p:sldId id="272" r:id="rId11"/>
    <p:sldId id="261" r:id="rId12"/>
    <p:sldId id="263" r:id="rId13"/>
    <p:sldId id="262" r:id="rId14"/>
    <p:sldId id="275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81529" autoAdjust="0"/>
  </p:normalViewPr>
  <p:slideViewPr>
    <p:cSldViewPr>
      <p:cViewPr varScale="1">
        <p:scale>
          <a:sx n="90" d="100"/>
          <a:sy n="90" d="100"/>
        </p:scale>
        <p:origin x="-15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259A-C500-4295-9FDA-6BCC6D77B5D2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E014C-4D92-4501-9E2D-0184BA01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</a:t>
            </a:r>
            <a:r>
              <a:rPr lang="en-US" baseline="0" dirty="0" smtClean="0"/>
              <a:t> payload on the </a:t>
            </a:r>
            <a:r>
              <a:rPr lang="en-US" dirty="0" smtClean="0"/>
              <a:t>Space Shuttle</a:t>
            </a:r>
            <a:r>
              <a:rPr lang="en-US" baseline="0" dirty="0" smtClean="0"/>
              <a:t> mission to service the Hubble Space Telescope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-Example</a:t>
            </a:r>
            <a:r>
              <a:rPr lang="en-US" baseline="0" dirty="0" smtClean="0"/>
              <a:t> FPGA design</a:t>
            </a:r>
          </a:p>
          <a:p>
            <a:r>
              <a:rPr lang="en-US" baseline="0" dirty="0" smtClean="0"/>
              <a:t>-Using hardware Floating Point Unit</a:t>
            </a:r>
          </a:p>
          <a:p>
            <a:r>
              <a:rPr lang="en-US" baseline="0" dirty="0" smtClean="0"/>
              <a:t>-Custom Cores: Cam, Edge (hardware acceleration), USRT</a:t>
            </a:r>
          </a:p>
          <a:p>
            <a:r>
              <a:rPr lang="en-US" baseline="0" dirty="0" smtClean="0"/>
              <a:t>-In this case, POSE UART talked w/ other POSE algorithm, traded solutions</a:t>
            </a:r>
          </a:p>
          <a:p>
            <a:r>
              <a:rPr lang="en-US" baseline="0" dirty="0" smtClean="0"/>
              <a:t>-Internal Scrubbing, watch in telemetry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-Developers</a:t>
            </a:r>
            <a:r>
              <a:rPr lang="en-US" baseline="0" dirty="0" smtClean="0"/>
              <a:t> did tremendous amount of simulation testing</a:t>
            </a:r>
          </a:p>
          <a:p>
            <a:r>
              <a:rPr lang="en-US" baseline="0" dirty="0" smtClean="0"/>
              <a:t>-Spent a few months in Alabama testing w/ Engineering RNS system</a:t>
            </a:r>
          </a:p>
          <a:p>
            <a:r>
              <a:rPr lang="en-US" baseline="0" dirty="0" smtClean="0"/>
              <a:t>-Hubble Aft bulk head shown, used 1/10</a:t>
            </a:r>
            <a:r>
              <a:rPr lang="en-US" baseline="30000" dirty="0" smtClean="0"/>
              <a:t>th</a:t>
            </a:r>
            <a:r>
              <a:rPr lang="en-US" baseline="0" dirty="0" smtClean="0"/>
              <a:t> scale model for rendezvous testing</a:t>
            </a:r>
          </a:p>
          <a:p>
            <a:r>
              <a:rPr lang="en-US" baseline="0" dirty="0" smtClean="0"/>
              <a:t>-Testing w/ flight system in our clean room.  SCM installed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-Image w/ SCM installed, during deploy.</a:t>
            </a:r>
          </a:p>
          <a:p>
            <a:r>
              <a:rPr lang="en-US" baseline="0" dirty="0" smtClean="0"/>
              <a:t>-Image </a:t>
            </a:r>
            <a:r>
              <a:rPr lang="en-US" baseline="0" dirty="0" smtClean="0">
                <a:sym typeface="Wingdings" pitchFamily="2" charset="2"/>
              </a:rPr>
              <a:t> Cube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smtClean="0">
                <a:sym typeface="Wingdings" pitchFamily="2" charset="2"/>
              </a:rPr>
              <a:t> Hardware Edge Detection  PPC searches for known edges using internal models</a:t>
            </a:r>
          </a:p>
          <a:p>
            <a:r>
              <a:rPr lang="en-US" baseline="0" dirty="0" smtClean="0">
                <a:sym typeface="Wingdings" pitchFamily="2" charset="2"/>
              </a:rPr>
              <a:t>-Once acquired, receive relative position and orientation</a:t>
            </a:r>
          </a:p>
          <a:p>
            <a:r>
              <a:rPr lang="en-US" baseline="0" dirty="0" smtClean="0">
                <a:sym typeface="Wingdings" pitchFamily="2" charset="2"/>
              </a:rPr>
              <a:t>-Flight image overlaid with position estimate at this exact time.  Tracking solutions sent down in telemetry.  80-90%</a:t>
            </a:r>
          </a:p>
          <a:p>
            <a:r>
              <a:rPr lang="en-US" baseline="0" dirty="0" smtClean="0">
                <a:sym typeface="Wingdings" pitchFamily="2" charset="2"/>
              </a:rPr>
              <a:t>-Dead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-No other processor available would have been able to support the huge on-board</a:t>
            </a:r>
            <a:r>
              <a:rPr lang="en-US" baseline="0" dirty="0" smtClean="0"/>
              <a:t> processing demands of RNS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SpaceCube</a:t>
            </a:r>
            <a:r>
              <a:rPr lang="en-US" baseline="0" dirty="0" smtClean="0"/>
              <a:t> was easy for the SW developers to use, rapid development</a:t>
            </a:r>
            <a:endParaRPr lang="en-US" baseline="0" dirty="0"/>
          </a:p>
          <a:p>
            <a:r>
              <a:rPr lang="en-US" baseline="0" dirty="0" smtClean="0"/>
              <a:t>-FPGA hardware acceleration of the tracking algorithms was key in achieving our 3-Hz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-created with compressed images with our tracking solution superimposed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~20-30x</a:t>
            </a:r>
            <a:r>
              <a:rPr lang="en-US" baseline="0" dirty="0" smtClean="0"/>
              <a:t> speed-up</a:t>
            </a:r>
          </a:p>
          <a:p>
            <a:r>
              <a:rPr lang="en-US" baseline="0" dirty="0" smtClean="0"/>
              <a:t>-Red lines are edges we are looking for</a:t>
            </a:r>
          </a:p>
          <a:p>
            <a:r>
              <a:rPr lang="en-US" baseline="0" dirty="0" smtClean="0"/>
              <a:t>-Deploy video shows telescope being moved by the crew member over the RNS cameras.</a:t>
            </a:r>
          </a:p>
          <a:p>
            <a:r>
              <a:rPr lang="en-US" baseline="0" dirty="0" smtClean="0"/>
              <a:t>-Watch it reacquire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-Analyze</a:t>
            </a:r>
            <a:r>
              <a:rPr lang="en-US" baseline="0" dirty="0" smtClean="0"/>
              <a:t> all data, improve the system.</a:t>
            </a:r>
          </a:p>
          <a:p>
            <a:r>
              <a:rPr lang="en-US" baseline="0" dirty="0" smtClean="0"/>
              <a:t>-Possible flight to ISS in the works</a:t>
            </a:r>
          </a:p>
          <a:p>
            <a:r>
              <a:rPr lang="en-US" baseline="0" dirty="0" smtClean="0"/>
              <a:t>-ISS cube </a:t>
            </a:r>
            <a:r>
              <a:rPr lang="en-US" baseline="0" dirty="0" smtClean="0">
                <a:sym typeface="Wingdings" pitchFamily="2" charset="2"/>
              </a:rPr>
              <a:t> Session E</a:t>
            </a:r>
          </a:p>
          <a:p>
            <a:r>
              <a:rPr lang="en-US" baseline="0" dirty="0" smtClean="0">
                <a:sym typeface="Wingdings" pitchFamily="2" charset="2"/>
              </a:rPr>
              <a:t>-Shows the </a:t>
            </a:r>
            <a:r>
              <a:rPr lang="en-US" baseline="0" dirty="0" smtClean="0">
                <a:sym typeface="Wingdings" pitchFamily="2" charset="2"/>
              </a:rPr>
              <a:t>flexibility </a:t>
            </a:r>
            <a:r>
              <a:rPr lang="en-US" baseline="0" dirty="0" smtClean="0">
                <a:sym typeface="Wingdings" pitchFamily="2" charset="2"/>
              </a:rPr>
              <a:t>of </a:t>
            </a:r>
            <a:r>
              <a:rPr lang="en-US" baseline="0" dirty="0" err="1" smtClean="0">
                <a:sym typeface="Wingdings" pitchFamily="2" charset="2"/>
              </a:rPr>
              <a:t>SpaceCube</a:t>
            </a:r>
            <a:r>
              <a:rPr lang="en-US" baseline="0" dirty="0" smtClean="0">
                <a:sym typeface="Wingdings" pitchFamily="2" charset="2"/>
              </a:rPr>
              <a:t>.  Reconfigure, ready for launch in </a:t>
            </a:r>
            <a:r>
              <a:rPr lang="en-US" baseline="0" smtClean="0">
                <a:sym typeface="Wingdings" pitchFamily="2" charset="2"/>
              </a:rPr>
              <a:t>9 </a:t>
            </a:r>
            <a:r>
              <a:rPr lang="en-US" baseline="0" smtClean="0">
                <a:sym typeface="Wingdings" pitchFamily="2" charset="2"/>
              </a:rPr>
              <a:t>months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seconds until release</a:t>
            </a:r>
          </a:p>
          <a:p>
            <a:r>
              <a:rPr lang="en-US" dirty="0" err="1" smtClean="0"/>
              <a:t>Apprx</a:t>
            </a:r>
            <a:r>
              <a:rPr lang="en-US" dirty="0" smtClean="0"/>
              <a:t> 4 minutes</a:t>
            </a:r>
            <a:r>
              <a:rPr lang="en-US" baseline="0" dirty="0" smtClean="0"/>
              <a:t> long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-Amazing footage.</a:t>
            </a:r>
          </a:p>
          <a:p>
            <a:r>
              <a:rPr lang="en-US" baseline="0" dirty="0" smtClean="0"/>
              <a:t>-From mid-range camera during the release of the telescope.</a:t>
            </a:r>
          </a:p>
          <a:p>
            <a:r>
              <a:rPr lang="en-US" baseline="0" dirty="0" smtClean="0"/>
              <a:t>-This is what we saw in mission control right after release.  Needless to say, we were pretty excited.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-Team of a few dozen engineers </a:t>
            </a:r>
            <a:r>
              <a:rPr lang="en-US" baseline="0" dirty="0" smtClean="0"/>
              <a:t>and supporting contractors at </a:t>
            </a:r>
            <a:r>
              <a:rPr lang="en-US" baseline="0" dirty="0" smtClean="0"/>
              <a:t>Goddard worked tirelessly for 3 years to make this happen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-Took a lot of people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-team to get the box ready for flight delivery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-Each card has 4 PowerPCs</a:t>
            </a:r>
          </a:p>
          <a:p>
            <a:r>
              <a:rPr lang="en-US" dirty="0" smtClean="0"/>
              <a:t>-Base system is power card and processor card.  ~4”x4”x4”</a:t>
            </a:r>
          </a:p>
          <a:p>
            <a:r>
              <a:rPr lang="en-US" dirty="0" smtClean="0"/>
              <a:t>-Stackable </a:t>
            </a:r>
            <a:r>
              <a:rPr lang="en-US" dirty="0" smtClean="0">
                <a:sym typeface="Wingdings" pitchFamily="2" charset="2"/>
              </a:rPr>
              <a:t> make custom cards  VIM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-27-months from concept to flight delivery.  Our team worked extremely hard, building 4 dozen or so cards, prototypes, engineering units, application developers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Aeroflex</a:t>
            </a:r>
            <a:r>
              <a:rPr lang="en-US" dirty="0" smtClean="0"/>
              <a:t>:</a:t>
            </a:r>
            <a:r>
              <a:rPr lang="en-US" baseline="0" dirty="0" smtClean="0"/>
              <a:t>  service FPGA for board and Xilinx, 8-bit </a:t>
            </a:r>
            <a:r>
              <a:rPr lang="en-US" baseline="0" dirty="0" err="1" smtClean="0"/>
              <a:t>uP</a:t>
            </a:r>
            <a:r>
              <a:rPr lang="en-US" baseline="0" dirty="0" smtClean="0"/>
              <a:t> w/ peripherals</a:t>
            </a:r>
          </a:p>
          <a:p>
            <a:r>
              <a:rPr lang="en-US" baseline="0" dirty="0" smtClean="0"/>
              <a:t>-Redundant FPGA/software code in Flash</a:t>
            </a:r>
          </a:p>
          <a:p>
            <a:r>
              <a:rPr lang="en-US" dirty="0" smtClean="0"/>
              <a:t>-Flight</a:t>
            </a:r>
            <a:r>
              <a:rPr lang="en-US" baseline="0" dirty="0" smtClean="0"/>
              <a:t> boards assembled by SEAKR</a:t>
            </a:r>
          </a:p>
          <a:p>
            <a:r>
              <a:rPr lang="en-US" baseline="0" dirty="0" smtClean="0"/>
              <a:t>-Goal: No green space!  Might be able to fit a few more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-SCM docking mechanism,</a:t>
            </a:r>
            <a:r>
              <a:rPr lang="en-US" baseline="0" dirty="0" smtClean="0"/>
              <a:t> </a:t>
            </a:r>
            <a:r>
              <a:rPr lang="en-US" dirty="0" smtClean="0"/>
              <a:t>installed during EVA to</a:t>
            </a:r>
            <a:r>
              <a:rPr lang="en-US" baseline="0" dirty="0" smtClean="0"/>
              <a:t> enable robotic mission</a:t>
            </a:r>
          </a:p>
          <a:p>
            <a:r>
              <a:rPr lang="en-US" baseline="0" dirty="0" smtClean="0"/>
              <a:t>-Teaser images, recorded on board, compressed and sent down to our ground terminal during mission</a:t>
            </a:r>
          </a:p>
          <a:p>
            <a:r>
              <a:rPr lang="en-US" baseline="0" dirty="0" smtClean="0"/>
              <a:t>-RNS had the best seat in the house for viewing the telescope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SpaceCube</a:t>
            </a:r>
            <a:r>
              <a:rPr lang="en-US" baseline="0" dirty="0" smtClean="0"/>
              <a:t>: Brain of RNS, various operations, complex system</a:t>
            </a:r>
            <a:endParaRPr lang="en-US" dirty="0" smtClean="0"/>
          </a:p>
          <a:p>
            <a:r>
              <a:rPr lang="en-US" dirty="0" smtClean="0"/>
              <a:t>-POSE:</a:t>
            </a:r>
            <a:r>
              <a:rPr lang="en-US" baseline="0" dirty="0" smtClean="0"/>
              <a:t> 3D Images tracking using 2D images,</a:t>
            </a:r>
          </a:p>
          <a:p>
            <a:r>
              <a:rPr lang="en-US" baseline="0" dirty="0" smtClean="0"/>
              <a:t>1 developed at GSFC, other delivered from AOS in Huntsville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-Ops: full commanding, record, playback compressed, download</a:t>
            </a:r>
            <a:r>
              <a:rPr lang="en-US" baseline="0" dirty="0" smtClean="0"/>
              <a:t> raw images at GSFC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-Since this is MAPLD, I should highlight # of FPGAs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-Hardware visible</a:t>
            </a:r>
            <a:r>
              <a:rPr lang="en-US" baseline="0" dirty="0" smtClean="0"/>
              <a:t> in one of our </a:t>
            </a:r>
            <a:r>
              <a:rPr lang="en-US" baseline="0" dirty="0" err="1" smtClean="0"/>
              <a:t>cleanrooms</a:t>
            </a:r>
            <a:endParaRPr lang="en-US" baseline="0" dirty="0" smtClean="0"/>
          </a:p>
          <a:p>
            <a:r>
              <a:rPr lang="en-US" baseline="0" dirty="0" smtClean="0"/>
              <a:t>-Back of the shuttle, by the docking </a:t>
            </a:r>
            <a:r>
              <a:rPr lang="en-US" baseline="0" dirty="0" smtClean="0"/>
              <a:t>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-Crew picture</a:t>
            </a:r>
          </a:p>
          <a:p>
            <a:r>
              <a:rPr lang="en-US" dirty="0" smtClean="0"/>
              <a:t>-Payload</a:t>
            </a:r>
            <a:r>
              <a:rPr lang="en-US" baseline="0" dirty="0" smtClean="0"/>
              <a:t> bay camera during payload surveys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-Lot</a:t>
            </a:r>
            <a:r>
              <a:rPr lang="en-US" baseline="0" dirty="0" smtClean="0"/>
              <a:t> going on here, </a:t>
            </a:r>
            <a:r>
              <a:rPr lang="en-US" baseline="0" dirty="0" err="1" smtClean="0"/>
              <a:t>SpaceCube</a:t>
            </a:r>
            <a:r>
              <a:rPr lang="en-US" baseline="0" dirty="0" smtClean="0"/>
              <a:t> on the left</a:t>
            </a:r>
          </a:p>
          <a:p>
            <a:r>
              <a:rPr lang="en-US" baseline="0" dirty="0" smtClean="0"/>
              <a:t>-Showing the various data paths for the system</a:t>
            </a:r>
          </a:p>
          <a:p>
            <a:r>
              <a:rPr lang="en-US" baseline="0" dirty="0" smtClean="0"/>
              <a:t>-Explain camera images: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-Image tracking on Processor 1</a:t>
            </a:r>
          </a:p>
          <a:p>
            <a:pPr>
              <a:buFontTx/>
              <a:buChar char="-"/>
            </a:pPr>
            <a:r>
              <a:rPr lang="en-US" baseline="0" dirty="0" smtClean="0"/>
              <a:t>-Recorded to HDs</a:t>
            </a:r>
          </a:p>
          <a:p>
            <a:pPr>
              <a:buFontTx/>
              <a:buChar char="-"/>
            </a:pPr>
            <a:r>
              <a:rPr lang="en-US" baseline="0" dirty="0" smtClean="0"/>
              <a:t>-Compression on VIM, also has recording feature</a:t>
            </a:r>
          </a:p>
          <a:p>
            <a:pPr>
              <a:buFontTx/>
              <a:buChar char="-"/>
            </a:pPr>
            <a:r>
              <a:rPr lang="en-US" baseline="0" dirty="0" smtClean="0"/>
              <a:t>-AGC on Processor 2, also has KU downlink for playback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A881-A22F-4B09-9805-556A6F367DDF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6D87-0DC0-4043-B5A9-2C66DB25B87F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1D2E-1C52-4CFA-B098-6B653C85F360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0737-A6C7-450B-9EC4-C2D6258DC368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201-48DC-4C5D-AA7E-81BD0A940D7B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545A-300D-410C-B9E3-D60F6B28F0A5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44B4-D974-4189-8534-33770DCB42E9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318-F0FD-412E-BE6E-7C8B25A80A23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A111-A523-4E3A-98C5-6953A3A324A8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6DAC-2302-4C6F-9C6B-A55DBDEA0E1D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A9DB-9B40-45A4-A461-652C02E2F0A4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9019-13BA-4F5A-BC6E-C67D9561E661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petrick\Desktop\MAPLD2009\RNS\rns3_depl_gnfir_msm_001.mpg" TargetMode="External"/><Relationship Id="rId1" Type="http://schemas.openxmlformats.org/officeDocument/2006/relationships/video" Target="file:///C:\Users\dpetrick\Desktop\MAPLD2009\RNS\rns1_rend_001.mpg" TargetMode="Externa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petrick\Desktop\MAPLD2009\RNS\RNS2_HST_Release.wmv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b="1" dirty="0" smtClean="0"/>
              <a:t>Application of SpaceCube in a Space Flight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33800"/>
            <a:ext cx="3505200" cy="17526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Dave Petrick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NASA/GSFC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9/1/2009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pic>
        <p:nvPicPr>
          <p:cNvPr id="1027" name="Picture 3" descr="C:\Projects\SpaceCube\MISSION\Photos\sts125_patch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2470548" cy="31194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Xilinx FPGA Design(s)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152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Heavy PowerPC usage</a:t>
            </a:r>
          </a:p>
          <a:p>
            <a:r>
              <a:rPr lang="en-US" dirty="0" smtClean="0"/>
              <a:t>Logic: 62.5-125MHz,  Processor: 250MHz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Used 3 of 4 </a:t>
            </a:r>
            <a:r>
              <a:rPr lang="en-US" sz="3200" dirty="0" err="1" smtClean="0"/>
              <a:t>Xilinxs</a:t>
            </a:r>
            <a:r>
              <a:rPr lang="en-US" sz="3200" dirty="0" smtClean="0"/>
              <a:t> at 60-80% resource utilization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34290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PowerPC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09800" y="4800600"/>
            <a:ext cx="1066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5334000"/>
            <a:ext cx="426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5" idx="3"/>
            <a:endCxn id="7" idx="1"/>
          </p:cNvCxnSpPr>
          <p:nvPr/>
        </p:nvCxnSpPr>
        <p:spPr>
          <a:xfrm>
            <a:off x="1524000" y="3848100"/>
            <a:ext cx="533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14800" y="5791200"/>
            <a:ext cx="914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SDRAM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5791200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5791200"/>
            <a:ext cx="1066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Camera 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5791200"/>
            <a:ext cx="1066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Edge 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5257800"/>
            <a:ext cx="12954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Clock/Reset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3505200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FCB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3581400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576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OPB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009900" y="4457700"/>
            <a:ext cx="17526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4290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2672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4384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066800" y="55626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34200" y="4038600"/>
            <a:ext cx="990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62.5-MHz </a:t>
            </a:r>
            <a:r>
              <a:rPr lang="en-US" dirty="0" smtClean="0">
                <a:solidFill>
                  <a:schemeClr val="tx1"/>
                </a:solidFill>
              </a:rPr>
              <a:t>USRT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14800" y="4038600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43600" y="4038600"/>
            <a:ext cx="914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Debug UART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53000" y="4038600"/>
            <a:ext cx="914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POSE UART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1722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1628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816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67200" y="38100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1" idx="3"/>
            <a:endCxn id="22" idx="1"/>
          </p:cNvCxnSpPr>
          <p:nvPr/>
        </p:nvCxnSpPr>
        <p:spPr>
          <a:xfrm>
            <a:off x="1828800" y="61341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410200" y="5181600"/>
            <a:ext cx="1447800" cy="990600"/>
            <a:chOff x="5486400" y="5486400"/>
            <a:chExt cx="1447800" cy="990600"/>
          </a:xfrm>
        </p:grpSpPr>
        <p:sp>
          <p:nvSpPr>
            <p:cNvPr id="61" name="Rectangle 60"/>
            <p:cNvSpPr/>
            <p:nvPr/>
          </p:nvSpPr>
          <p:spPr>
            <a:xfrm>
              <a:off x="5486400" y="56388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62600" y="55626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38800" y="5486400"/>
              <a:ext cx="1295400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Self-Scrubber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(XTMR)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62000" y="2743200"/>
            <a:ext cx="740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High-Level Example Xilinx Design (POSE #1 FPGA on Processor Card 1)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18509"/>
          <a:stretch>
            <a:fillRect/>
          </a:stretch>
        </p:blipFill>
        <p:spPr bwMode="auto">
          <a:xfrm>
            <a:off x="152400" y="2743200"/>
            <a:ext cx="5105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endCxn id="13" idx="4"/>
          </p:cNvCxnSpPr>
          <p:nvPr/>
        </p:nvCxnSpPr>
        <p:spPr>
          <a:xfrm rot="10800000">
            <a:off x="1626495" y="4761675"/>
            <a:ext cx="2265072" cy="62642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2089047" y="3585579"/>
            <a:ext cx="1879270" cy="172576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71470" y="3300021"/>
            <a:ext cx="1510048" cy="146165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hubble_edge_image_for_dave.jpg"/>
          <p:cNvPicPr>
            <a:picLocks noChangeAspect="1"/>
          </p:cNvPicPr>
          <p:nvPr/>
        </p:nvPicPr>
        <p:blipFill>
          <a:blip r:embed="rId4" cstate="print"/>
          <a:srcRect l="10526" t="4163" r="10526" b="8713"/>
          <a:stretch>
            <a:fillRect/>
          </a:stretch>
        </p:blipFill>
        <p:spPr bwMode="auto">
          <a:xfrm>
            <a:off x="6400800" y="685800"/>
            <a:ext cx="244094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2" descr="SC20.jpg"/>
          <p:cNvPicPr>
            <a:picLocks noChangeAspect="1"/>
          </p:cNvPicPr>
          <p:nvPr/>
        </p:nvPicPr>
        <p:blipFill>
          <a:blip r:embed="rId5" cstate="print"/>
          <a:srcRect l="12962" r="22221" b="-375"/>
          <a:stretch>
            <a:fillRect/>
          </a:stretch>
        </p:blipFill>
        <p:spPr bwMode="auto">
          <a:xfrm>
            <a:off x="3810000" y="685800"/>
            <a:ext cx="2292351" cy="2357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685800"/>
            <a:ext cx="23622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038600" y="6096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hape 10"/>
          <p:cNvCxnSpPr>
            <a:stCxn id="6" idx="3"/>
            <a:endCxn id="4" idx="1"/>
          </p:cNvCxnSpPr>
          <p:nvPr/>
        </p:nvCxnSpPr>
        <p:spPr>
          <a:xfrm>
            <a:off x="6102351" y="1864519"/>
            <a:ext cx="298449" cy="238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10" idx="6"/>
            <a:endCxn id="6" idx="2"/>
          </p:cNvCxnSpPr>
          <p:nvPr/>
        </p:nvCxnSpPr>
        <p:spPr>
          <a:xfrm flipV="1">
            <a:off x="4343400" y="3043238"/>
            <a:ext cx="612776" cy="3205162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3"/>
            <a:endCxn id="6" idx="1"/>
          </p:cNvCxnSpPr>
          <p:nvPr/>
        </p:nvCxnSpPr>
        <p:spPr>
          <a:xfrm flipV="1">
            <a:off x="3505200" y="1864519"/>
            <a:ext cx="304800" cy="238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jects\SpaceCube\docs\Photos\FRL3\HST Aft1.JPG"/>
          <p:cNvPicPr>
            <a:picLocks noChangeAspect="1" noChangeArrowheads="1"/>
          </p:cNvPicPr>
          <p:nvPr/>
        </p:nvPicPr>
        <p:blipFill>
          <a:blip r:embed="rId7" cstate="print"/>
          <a:srcRect l="28736" t="7663" r="11494" b="7663"/>
          <a:stretch>
            <a:fillRect/>
          </a:stretch>
        </p:blipFill>
        <p:spPr bwMode="auto">
          <a:xfrm>
            <a:off x="5486400" y="3124200"/>
            <a:ext cx="3388659" cy="360044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28600" y="6019800"/>
            <a:ext cx="1066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Bay Testing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3200400"/>
            <a:ext cx="32320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MSFC Flight Robotics Lab Testing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685800"/>
            <a:ext cx="118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</a:p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Barrage of System Testing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52400" y="13716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2400" y="6858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s\SpaceCube\MISSION\rns_edges_from_john\HST at RIP - RN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4953000" cy="4953000"/>
          </a:xfrm>
          <a:prstGeom prst="rect">
            <a:avLst/>
          </a:prstGeom>
          <a:noFill/>
        </p:spPr>
      </p:pic>
      <p:pic>
        <p:nvPicPr>
          <p:cNvPr id="4099" name="Picture 3" descr="C:\Projects\SpaceCube\MISSION\rns_edges_from_john\rns3_rip_ed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219200"/>
            <a:ext cx="4953000" cy="5029200"/>
          </a:xfrm>
          <a:prstGeom prst="rect">
            <a:avLst/>
          </a:prstGeom>
          <a:noFill/>
        </p:spPr>
      </p:pic>
      <p:pic>
        <p:nvPicPr>
          <p:cNvPr id="1027" name="Picture 3" descr="C:\Projects\SpaceCube\MISSION\rns_edges_from_john\rns3_rip_edge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1" y="1234598"/>
            <a:ext cx="4952999" cy="5013802"/>
          </a:xfrm>
          <a:prstGeom prst="rect">
            <a:avLst/>
          </a:prstGeom>
          <a:noFill/>
        </p:spPr>
      </p:pic>
      <p:pic>
        <p:nvPicPr>
          <p:cNvPr id="6" name="Picture 2" descr="RNS3 GNFIR-Flight Comparis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219200"/>
            <a:ext cx="496358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Tracking Algorithms on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GNFIR pose estima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828800"/>
            <a:ext cx="4114800" cy="435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28600" y="1447800"/>
            <a:ext cx="8763000" cy="5032177"/>
            <a:chOff x="228600" y="1447800"/>
            <a:chExt cx="8763000" cy="5032177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2667000" y="6172200"/>
              <a:ext cx="190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RNS Tracking Solution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4724400" y="6172200"/>
              <a:ext cx="1905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Flight Image</a:t>
              </a: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8600" y="1447800"/>
              <a:ext cx="8763000" cy="5032177"/>
              <a:chOff x="228600" y="1447800"/>
              <a:chExt cx="8763000" cy="503217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28600" y="1447800"/>
                <a:ext cx="8763000" cy="5032177"/>
                <a:chOff x="228600" y="1447800"/>
                <a:chExt cx="8763000" cy="503217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28600" y="1447800"/>
                  <a:ext cx="411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Long Range Camera on Rendezvous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4724400" y="1447800"/>
                  <a:ext cx="4267200" cy="5032177"/>
                  <a:chOff x="4724400" y="1447800"/>
                  <a:chExt cx="4267200" cy="5032177"/>
                </a:xfrm>
              </p:grpSpPr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724400" y="1447800"/>
                    <a:ext cx="419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Short Range Camera on Deploy</a:t>
                    </a:r>
                    <a:endParaRPr lang="en-US" dirty="0"/>
                  </a:p>
                </p:txBody>
              </p:sp>
              <p:sp>
                <p:nvSpPr>
                  <p:cNvPr id="9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6172200"/>
                    <a:ext cx="19050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>
                        <a:latin typeface="Calibri" pitchFamily="34" charset="0"/>
                      </a:rPr>
                      <a:t>RNS Tracking Solution</a:t>
                    </a:r>
                  </a:p>
                </p:txBody>
              </p:sp>
            </p:grpSp>
          </p:grpSp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228600" y="6172200"/>
                <a:ext cx="1905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Flight Image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0 L 0.22031 0.027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RNS Results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SpaceCube</a:t>
            </a:r>
            <a:r>
              <a:rPr lang="en-US" dirty="0" smtClean="0"/>
              <a:t> enabled RNS to meet all objectives</a:t>
            </a:r>
          </a:p>
          <a:p>
            <a:pPr lvl="1"/>
            <a:r>
              <a:rPr lang="en-US" dirty="0" smtClean="0"/>
              <a:t>Recorded 6 hours of camera and GPS data</a:t>
            </a:r>
          </a:p>
          <a:p>
            <a:pPr lvl="1"/>
            <a:r>
              <a:rPr lang="en-US" dirty="0" smtClean="0"/>
              <a:t>Successfully tracked HST during rendezvous for 21 minutes and deploy for 15 minutes</a:t>
            </a:r>
          </a:p>
          <a:p>
            <a:pPr lvl="1"/>
            <a:r>
              <a:rPr lang="en-US" dirty="0" smtClean="0"/>
              <a:t>Sent 100,000+ compressed images to ground</a:t>
            </a:r>
          </a:p>
          <a:p>
            <a:endParaRPr lang="en-US" dirty="0" smtClean="0"/>
          </a:p>
          <a:p>
            <a:r>
              <a:rPr lang="en-US" dirty="0" err="1" smtClean="0"/>
              <a:t>SpaceCube</a:t>
            </a:r>
            <a:r>
              <a:rPr lang="en-US" dirty="0" smtClean="0"/>
              <a:t> powered for 60 hours (8 in SAA)</a:t>
            </a:r>
          </a:p>
          <a:p>
            <a:pPr lvl="1"/>
            <a:r>
              <a:rPr lang="en-US" dirty="0" smtClean="0"/>
              <a:t>2 configuration SEUs in SAA scrubbed out</a:t>
            </a:r>
          </a:p>
          <a:p>
            <a:pPr lvl="1"/>
            <a:r>
              <a:rPr lang="en-US" dirty="0" smtClean="0"/>
              <a:t>1 PowerPC SEE that watchdog repaired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HST Tracking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Rendezvous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715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Deploy</a:t>
            </a:r>
            <a:endParaRPr lang="en-US" dirty="0"/>
          </a:p>
        </p:txBody>
      </p:sp>
      <p:pic>
        <p:nvPicPr>
          <p:cNvPr id="11" name="rns1_rend_00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219200"/>
            <a:ext cx="4495800" cy="4495800"/>
          </a:xfrm>
          <a:prstGeom prst="rect">
            <a:avLst/>
          </a:prstGeom>
        </p:spPr>
      </p:pic>
      <p:pic>
        <p:nvPicPr>
          <p:cNvPr id="12" name="rns3_depl_gnfir_msm_001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12192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6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525963"/>
          </a:xfrm>
        </p:spPr>
        <p:txBody>
          <a:bodyPr/>
          <a:lstStyle/>
          <a:p>
            <a:r>
              <a:rPr lang="en-US" dirty="0" smtClean="0"/>
              <a:t>Just completed raw imagery downloads at GSFC</a:t>
            </a:r>
            <a:endParaRPr lang="en-US" dirty="0"/>
          </a:p>
          <a:p>
            <a:r>
              <a:rPr lang="en-US" dirty="0" smtClean="0"/>
              <a:t>Looking for another flight for RNS hardware</a:t>
            </a:r>
          </a:p>
          <a:p>
            <a:pPr lvl="1"/>
            <a:r>
              <a:rPr lang="en-US" dirty="0" smtClean="0"/>
              <a:t>Possible ISS flight for robotic demonstration</a:t>
            </a:r>
          </a:p>
          <a:p>
            <a:pPr lvl="1"/>
            <a:r>
              <a:rPr lang="en-US" dirty="0" smtClean="0"/>
              <a:t>Hubble Robotic De-orbit Mission?</a:t>
            </a:r>
          </a:p>
          <a:p>
            <a:r>
              <a:rPr lang="en-US" dirty="0" smtClean="0"/>
              <a:t>Flight spare SpaceCube going to ISS (STS-129)</a:t>
            </a:r>
          </a:p>
          <a:p>
            <a:pPr lvl="1"/>
            <a:r>
              <a:rPr lang="en-US" dirty="0" smtClean="0"/>
              <a:t>Serve as NASA test bed for radiation mitigation</a:t>
            </a:r>
          </a:p>
          <a:p>
            <a:r>
              <a:rPr lang="en-US" dirty="0" smtClean="0"/>
              <a:t>Building two new versions of SpaceCube</a:t>
            </a:r>
          </a:p>
          <a:p>
            <a:pPr lvl="1"/>
            <a:r>
              <a:rPr lang="en-US" dirty="0" smtClean="0"/>
              <a:t>Covered in Session E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RNS2_HST_Releas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990600"/>
            <a:ext cx="6879167" cy="515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SpaceCube</a:t>
            </a:r>
            <a:r>
              <a:rPr lang="en-US" dirty="0" smtClean="0"/>
              <a:t> 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25908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/>
              <a:t>Mike Lin</a:t>
            </a:r>
          </a:p>
          <a:p>
            <a:pPr>
              <a:buNone/>
            </a:pPr>
            <a:r>
              <a:rPr lang="en-US" sz="7200" dirty="0" smtClean="0"/>
              <a:t>Walt Bradley</a:t>
            </a:r>
          </a:p>
          <a:p>
            <a:pPr>
              <a:buNone/>
            </a:pPr>
            <a:r>
              <a:rPr lang="en-US" sz="7200" dirty="0" smtClean="0"/>
              <a:t>Dave </a:t>
            </a:r>
            <a:r>
              <a:rPr lang="en-US" sz="7200" dirty="0" err="1" smtClean="0"/>
              <a:t>Petrick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Gordon </a:t>
            </a:r>
            <a:r>
              <a:rPr lang="en-US" sz="7200" dirty="0" err="1" smtClean="0"/>
              <a:t>Seagrave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John Godfrey</a:t>
            </a:r>
          </a:p>
          <a:p>
            <a:pPr>
              <a:buNone/>
            </a:pPr>
            <a:r>
              <a:rPr lang="en-US" sz="7200" dirty="0" smtClean="0"/>
              <a:t>Beverly Settles</a:t>
            </a:r>
          </a:p>
          <a:p>
            <a:pPr>
              <a:buNone/>
            </a:pPr>
            <a:r>
              <a:rPr lang="en-US" sz="7200" dirty="0" smtClean="0"/>
              <a:t>Tracy Price</a:t>
            </a:r>
          </a:p>
          <a:p>
            <a:pPr>
              <a:buNone/>
            </a:pPr>
            <a:r>
              <a:rPr lang="en-US" sz="7200" dirty="0" smtClean="0"/>
              <a:t>Gary Crum</a:t>
            </a:r>
          </a:p>
          <a:p>
            <a:pPr>
              <a:buNone/>
            </a:pPr>
            <a:r>
              <a:rPr lang="en-US" sz="7200" dirty="0" smtClean="0"/>
              <a:t>Robin Ripley</a:t>
            </a:r>
          </a:p>
          <a:p>
            <a:pPr>
              <a:buNone/>
            </a:pPr>
            <a:r>
              <a:rPr lang="en-US" sz="7200" dirty="0" smtClean="0"/>
              <a:t>Dan Espinosa</a:t>
            </a:r>
          </a:p>
          <a:p>
            <a:pPr>
              <a:buNone/>
            </a:pPr>
            <a:r>
              <a:rPr lang="en-US" sz="7200" dirty="0" smtClean="0"/>
              <a:t>Alessandro Geist</a:t>
            </a:r>
          </a:p>
          <a:p>
            <a:pPr>
              <a:buNone/>
            </a:pPr>
            <a:r>
              <a:rPr lang="en-US" sz="7200" dirty="0" smtClean="0"/>
              <a:t>Dorian </a:t>
            </a:r>
            <a:r>
              <a:rPr lang="en-US" sz="7200" dirty="0" err="1" smtClean="0"/>
              <a:t>Seagrave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Wayne Greenwood</a:t>
            </a:r>
          </a:p>
          <a:p>
            <a:pPr>
              <a:buNone/>
            </a:pPr>
            <a:r>
              <a:rPr lang="en-US" sz="7200" dirty="0" smtClean="0"/>
              <a:t>Frank </a:t>
            </a:r>
            <a:r>
              <a:rPr lang="en-US" sz="7200" dirty="0" err="1" smtClean="0"/>
              <a:t>Cepollina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Tom Flatley</a:t>
            </a:r>
          </a:p>
          <a:p>
            <a:pPr>
              <a:buNone/>
            </a:pPr>
            <a:r>
              <a:rPr lang="en-US" sz="7200" dirty="0" err="1" smtClean="0"/>
              <a:t>Giri</a:t>
            </a:r>
            <a:r>
              <a:rPr lang="en-US" sz="7200" dirty="0" smtClean="0"/>
              <a:t> </a:t>
            </a:r>
            <a:r>
              <a:rPr lang="en-US" sz="7200" dirty="0" err="1" smtClean="0"/>
              <a:t>Nadendla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Madhu </a:t>
            </a:r>
            <a:r>
              <a:rPr lang="en-US" sz="7200" dirty="0" smtClean="0"/>
              <a:t>Kadari</a:t>
            </a:r>
          </a:p>
          <a:p>
            <a:pPr>
              <a:buNone/>
            </a:pPr>
            <a:r>
              <a:rPr lang="en-US" sz="7200" dirty="0" smtClean="0"/>
              <a:t>Bo Naasz</a:t>
            </a:r>
          </a:p>
          <a:p>
            <a:pPr>
              <a:buNone/>
            </a:pPr>
            <a:r>
              <a:rPr lang="en-US" sz="7200" dirty="0" smtClean="0"/>
              <a:t>Will Clement</a:t>
            </a:r>
            <a:endParaRPr lang="en-US" sz="7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05200" y="1219200"/>
            <a:ext cx="24384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/>
              <a:t>Steve </a:t>
            </a:r>
            <a:r>
              <a:rPr lang="en-US" sz="7200" dirty="0" smtClean="0"/>
              <a:t>Queen</a:t>
            </a:r>
          </a:p>
          <a:p>
            <a:pPr>
              <a:buNone/>
            </a:pPr>
            <a:r>
              <a:rPr lang="en-US" sz="7200" dirty="0" smtClean="0"/>
              <a:t>John Vaneepoel</a:t>
            </a:r>
          </a:p>
          <a:p>
            <a:pPr>
              <a:buNone/>
            </a:pPr>
            <a:r>
              <a:rPr lang="en-US" sz="7200" dirty="0" smtClean="0"/>
              <a:t>Dwaine </a:t>
            </a:r>
            <a:r>
              <a:rPr lang="en-US" sz="7200" dirty="0" err="1" smtClean="0"/>
              <a:t>Molock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Jane </a:t>
            </a:r>
            <a:r>
              <a:rPr lang="en-US" sz="7200" dirty="0" err="1" smtClean="0"/>
              <a:t>Marquart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Dan Grogan</a:t>
            </a:r>
          </a:p>
          <a:p>
            <a:pPr>
              <a:buNone/>
            </a:pPr>
            <a:r>
              <a:rPr lang="en-US" sz="7200" dirty="0" smtClean="0"/>
              <a:t>Clara </a:t>
            </a:r>
            <a:r>
              <a:rPr lang="en-US" sz="7200" dirty="0" err="1" smtClean="0"/>
              <a:t>Hollenhorst</a:t>
            </a:r>
            <a:endParaRPr lang="en-US" sz="7200" dirty="0" smtClean="0"/>
          </a:p>
          <a:p>
            <a:pPr>
              <a:buNone/>
            </a:pPr>
            <a:r>
              <a:rPr lang="en-US" sz="7200" dirty="0" err="1" smtClean="0"/>
              <a:t>Terecita</a:t>
            </a:r>
            <a:r>
              <a:rPr lang="en-US" sz="7200" dirty="0" smtClean="0"/>
              <a:t> </a:t>
            </a:r>
            <a:r>
              <a:rPr lang="en-US" sz="7200" dirty="0" err="1" smtClean="0"/>
              <a:t>Mayorga</a:t>
            </a:r>
            <a:endParaRPr lang="en-US" sz="7200" dirty="0" smtClean="0"/>
          </a:p>
          <a:p>
            <a:pPr>
              <a:buNone/>
            </a:pPr>
            <a:r>
              <a:rPr lang="en-US" sz="7200" dirty="0" err="1" smtClean="0"/>
              <a:t>Varsha</a:t>
            </a:r>
            <a:r>
              <a:rPr lang="en-US" sz="7200" dirty="0" smtClean="0"/>
              <a:t> Patel</a:t>
            </a:r>
          </a:p>
          <a:p>
            <a:pPr>
              <a:buNone/>
            </a:pPr>
            <a:r>
              <a:rPr lang="en-US" sz="7200" dirty="0" smtClean="0"/>
              <a:t>Krystal Kennedy</a:t>
            </a:r>
          </a:p>
          <a:p>
            <a:pPr>
              <a:buNone/>
            </a:pPr>
            <a:r>
              <a:rPr lang="en-US" sz="7200" dirty="0" smtClean="0"/>
              <a:t>Miles Newman</a:t>
            </a:r>
          </a:p>
          <a:p>
            <a:pPr>
              <a:buNone/>
            </a:pPr>
            <a:r>
              <a:rPr lang="en-US" sz="7200" dirty="0" smtClean="0"/>
              <a:t>Jack Lorenz</a:t>
            </a:r>
          </a:p>
          <a:p>
            <a:pPr>
              <a:buNone/>
            </a:pPr>
            <a:r>
              <a:rPr lang="en-US" sz="7200" dirty="0" err="1" smtClean="0"/>
              <a:t>Quang</a:t>
            </a:r>
            <a:r>
              <a:rPr lang="en-US" sz="7200" dirty="0" smtClean="0"/>
              <a:t> Nguyen</a:t>
            </a:r>
          </a:p>
          <a:p>
            <a:pPr>
              <a:buNone/>
            </a:pPr>
            <a:r>
              <a:rPr lang="en-US" sz="7200" dirty="0" smtClean="0"/>
              <a:t>Matt </a:t>
            </a:r>
            <a:r>
              <a:rPr lang="en-US" sz="7200" dirty="0" smtClean="0"/>
              <a:t>Owens</a:t>
            </a:r>
          </a:p>
          <a:p>
            <a:pPr>
              <a:buNone/>
            </a:pPr>
            <a:r>
              <a:rPr lang="en-US" sz="7200" dirty="0" err="1" smtClean="0"/>
              <a:t>Pietro</a:t>
            </a:r>
            <a:r>
              <a:rPr lang="en-US" sz="7200" dirty="0" smtClean="0"/>
              <a:t> </a:t>
            </a:r>
            <a:r>
              <a:rPr lang="en-US" sz="7200" dirty="0" err="1" smtClean="0"/>
              <a:t>Sparacino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Darryl Younger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Richard Hicks</a:t>
            </a:r>
          </a:p>
          <a:p>
            <a:pPr>
              <a:buNone/>
            </a:pPr>
            <a:r>
              <a:rPr lang="en-US" sz="7200" dirty="0" smtClean="0"/>
              <a:t>Ed </a:t>
            </a:r>
            <a:r>
              <a:rPr lang="en-US" sz="7200" dirty="0" smtClean="0"/>
              <a:t>Hicks</a:t>
            </a:r>
          </a:p>
          <a:p>
            <a:pPr>
              <a:buNone/>
            </a:pPr>
            <a:r>
              <a:rPr lang="en-US" sz="7200" dirty="0" smtClean="0"/>
              <a:t>Steve Judy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324600" y="1295400"/>
            <a:ext cx="26670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GSFC Radiation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GSFC Parts Group</a:t>
            </a: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Orbital </a:t>
            </a:r>
            <a:r>
              <a:rPr lang="en-US" dirty="0" smtClean="0"/>
              <a:t>Sciences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Northrup</a:t>
            </a:r>
            <a:r>
              <a:rPr lang="en-US" dirty="0" smtClean="0"/>
              <a:t> Grumman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Jackson and </a:t>
            </a:r>
            <a:r>
              <a:rPr lang="en-US" dirty="0" err="1" smtClean="0"/>
              <a:t>Tull</a:t>
            </a: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Advanced Optical Systems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SEAKR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4" cstate="print"/>
          <a:srcRect l="2991" t="9377" r="4486" b="15939"/>
          <a:stretch>
            <a:fillRect/>
          </a:stretch>
        </p:blipFill>
        <p:spPr bwMode="auto">
          <a:xfrm>
            <a:off x="381000" y="1216358"/>
            <a:ext cx="8763000" cy="564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50800" dir="168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GSFC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Small, light-weight, reconfigurable multi-processor platform for space flight applications demanding extreme processing capabilities</a:t>
            </a:r>
          </a:p>
          <a:p>
            <a:r>
              <a:rPr lang="en-US" sz="2000" dirty="0" smtClean="0"/>
              <a:t>Based on Xilinx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4 FX60 FPGAs, 2 per processor card</a:t>
            </a:r>
          </a:p>
          <a:p>
            <a:r>
              <a:rPr lang="en-US" sz="2000" dirty="0" smtClean="0"/>
              <a:t>Stackable architecture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027" name="Picture 3" descr="C:\Users\djpetrick\Pictures\Picasa Exports\Enclosure Assembly\Assembly 3.JPG"/>
          <p:cNvPicPr>
            <a:picLocks noChangeAspect="1" noChangeArrowheads="1"/>
          </p:cNvPicPr>
          <p:nvPr/>
        </p:nvPicPr>
        <p:blipFill>
          <a:blip r:embed="rId5" cstate="print"/>
          <a:srcRect l="5033" t="8947" r="7735" b="1584"/>
          <a:stretch>
            <a:fillRect/>
          </a:stretch>
        </p:blipFill>
        <p:spPr bwMode="auto">
          <a:xfrm>
            <a:off x="4724401" y="2514600"/>
            <a:ext cx="435864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205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Flight Box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9436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Mechanical: 7.5-lbs,   5”x5”x7”</a:t>
            </a:r>
          </a:p>
          <a:p>
            <a:r>
              <a:rPr lang="en-US" dirty="0" smtClean="0"/>
              <a:t>Power: 37W (HST Application)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2625 0.055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jects\SpaceCube\docs\Photos\Filght Spacecube Closeout  Pictures\Before Stake and Coat\IMG_2168.jpg"/>
          <p:cNvPicPr>
            <a:picLocks noChangeAspect="1" noChangeArrowheads="1"/>
          </p:cNvPicPr>
          <p:nvPr/>
        </p:nvPicPr>
        <p:blipFill>
          <a:blip r:embed="rId3" cstate="print"/>
          <a:srcRect l="13290" t="3322" r="24691" b="3659"/>
          <a:stretch>
            <a:fillRect/>
          </a:stretch>
        </p:blipFill>
        <p:spPr bwMode="auto">
          <a:xfrm>
            <a:off x="2209800" y="1219200"/>
            <a:ext cx="51054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SpaceCube Processor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429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General: 	4”x4” card, Back-to-Back FPGAs (x2), 7W typical power</a:t>
            </a:r>
          </a:p>
          <a:p>
            <a:r>
              <a:rPr lang="en-US" dirty="0" smtClean="0"/>
              <a:t>Memory: 	1GB SDRAM, 1GB Flash, 16KB SRAM, 16KB PROM</a:t>
            </a:r>
          </a:p>
          <a:p>
            <a:r>
              <a:rPr lang="en-US" dirty="0" smtClean="0"/>
              <a:t>Interfaces: 	20 bi-dir differential signals, JTAG</a:t>
            </a:r>
          </a:p>
          <a:p>
            <a:r>
              <a:rPr lang="en-US" dirty="0" smtClean="0"/>
              <a:t>Backplane:	Power, 42 single-ended, 8 LVDM, 2 I2C, POR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04800" y="2362200"/>
            <a:ext cx="8686800" cy="3581400"/>
            <a:chOff x="304800" y="2362200"/>
            <a:chExt cx="8686800" cy="3581400"/>
          </a:xfrm>
        </p:grpSpPr>
        <p:sp>
          <p:nvSpPr>
            <p:cNvPr id="6" name="Rectangle 5"/>
            <p:cNvSpPr/>
            <p:nvPr/>
          </p:nvSpPr>
          <p:spPr>
            <a:xfrm>
              <a:off x="2514600" y="3276600"/>
              <a:ext cx="21336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Xilinx</a:t>
              </a:r>
            </a:p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V4FX60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7000" y="3429000"/>
              <a:ext cx="21336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Xilinx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V4FX60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3276600"/>
              <a:ext cx="16002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Aeroflex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UT6325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8800" y="3429000"/>
              <a:ext cx="16002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Aeroflex</a:t>
              </a:r>
              <a:r>
                <a:rPr lang="en-US" dirty="0" smtClean="0">
                  <a:solidFill>
                    <a:schemeClr val="tx1"/>
                  </a:solidFill>
                </a:rPr>
                <a:t> UT6325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9800" y="50292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2200" y="51816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256MB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23622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15000" y="25146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512MB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FLASH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-1143000" y="3886200"/>
              <a:ext cx="3505200" cy="60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Stacking  Connector (122 pin)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33800" y="5029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6200" y="5181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33600" y="23622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0" y="2514600"/>
              <a:ext cx="12954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256MB 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7600" y="2362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0" y="2514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5105400"/>
              <a:ext cx="8382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16K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7000" y="5105400"/>
              <a:ext cx="838200" cy="609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16KB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6800" y="32004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19200" y="33528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800" y="40386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9200" y="4191000"/>
              <a:ext cx="9906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LVDM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1400" y="2362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43800" y="2514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QuadTX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43800" y="50292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Diff RX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96200" y="51816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QuadTX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7600" y="34290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QuadTX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67600" y="4114800"/>
              <a:ext cx="12954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QuadRX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8" name="Picture 2" descr="C:\Projects\MISSE7\docs\Photos\Closeout\Enclosure Assembly\Processor 1.JPG"/>
          <p:cNvPicPr>
            <a:picLocks noChangeAspect="1" noChangeArrowheads="1"/>
          </p:cNvPicPr>
          <p:nvPr/>
        </p:nvPicPr>
        <p:blipFill>
          <a:blip r:embed="rId4" cstate="print"/>
          <a:srcRect l="10789" r="2745"/>
          <a:stretch>
            <a:fillRect/>
          </a:stretch>
        </p:blipFill>
        <p:spPr bwMode="auto">
          <a:xfrm rot="10800000">
            <a:off x="1600200" y="1066800"/>
            <a:ext cx="6096000" cy="5287636"/>
          </a:xfrm>
          <a:prstGeom prst="rect">
            <a:avLst/>
          </a:prstGeom>
          <a:noFill/>
        </p:spPr>
      </p:pic>
      <p:pic>
        <p:nvPicPr>
          <p:cNvPr id="2051" name="Picture 3" descr="C:\Projects\SpaceCube\docs\Photos\Filght Spacecube Closeout  Pictures\Before Stake and Coat\IMG_2166.jpg"/>
          <p:cNvPicPr>
            <a:picLocks noChangeAspect="1" noChangeArrowheads="1"/>
          </p:cNvPicPr>
          <p:nvPr/>
        </p:nvPicPr>
        <p:blipFill>
          <a:blip r:embed="rId5" cstate="print"/>
          <a:srcRect l="17344" r="24119" b="8952"/>
          <a:stretch>
            <a:fillRect/>
          </a:stretch>
        </p:blipFill>
        <p:spPr bwMode="auto">
          <a:xfrm>
            <a:off x="2209800" y="1143000"/>
            <a:ext cx="499654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Hubble Servicing Mission 4 (STS-125)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2133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</a:t>
            </a:r>
            <a:r>
              <a:rPr lang="en-US" dirty="0" smtClean="0"/>
              <a:t>elative </a:t>
            </a:r>
            <a:r>
              <a:rPr lang="en-US" b="1" dirty="0" smtClean="0"/>
              <a:t>N</a:t>
            </a:r>
            <a:r>
              <a:rPr lang="en-US" dirty="0" smtClean="0"/>
              <a:t>avigation </a:t>
            </a:r>
            <a:r>
              <a:rPr lang="en-US" b="1" dirty="0" smtClean="0"/>
              <a:t>S</a:t>
            </a:r>
            <a:r>
              <a:rPr lang="en-US" dirty="0" smtClean="0"/>
              <a:t>ensors (RNS)   –   HST Payload</a:t>
            </a:r>
          </a:p>
          <a:p>
            <a:pPr lvl="1"/>
            <a:r>
              <a:rPr lang="en-US" dirty="0" smtClean="0"/>
              <a:t>Record images of HST during docking and release, in particular the Soft Capture Mechanism</a:t>
            </a:r>
          </a:p>
          <a:p>
            <a:pPr lvl="1"/>
            <a:r>
              <a:rPr lang="en-US" dirty="0" smtClean="0"/>
              <a:t>Perform on-orbit position and attitude estimation (Pose)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  <p:pic>
        <p:nvPicPr>
          <p:cNvPr id="3074" name="Picture 2" descr="C:\Projects\SpaceCube\MISSION\RNS 2 Deploy\jpeg\img_RNS2_139130018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3883026" cy="3883025"/>
          </a:xfrm>
          <a:prstGeom prst="rect">
            <a:avLst/>
          </a:prstGeom>
          <a:noFill/>
        </p:spPr>
      </p:pic>
      <p:pic>
        <p:nvPicPr>
          <p:cNvPr id="3075" name="Picture 3" descr="C:\Projects\SpaceCube\MISSION\rendku\RNS 3 Rendezvous Stills\jpeg\img_RNS3_13317475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19400"/>
            <a:ext cx="3871912" cy="3871913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48000"/>
            <a:ext cx="86868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RNS SpaceCube: Main Avionics Box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Controlled 3 cameras, GPS, 960GB memory, telemetry module, shuttle Ku downlink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Hosted Linux,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VxWorks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C&amp;DH, Automatic Gain and Integration Control, 2 pose image processing algorithms,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TMR’d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self-configuration scrubber using ICAP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Recorded GPS/AGC/POSE flight logs to flash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Consisted of 2 processors, 2 low-voltage power cards,         2 digital control cards, 1 JPEG2000 compression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Navigation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RNS originated from HST robotic service mission</a:t>
            </a:r>
          </a:p>
          <a:p>
            <a:r>
              <a:rPr lang="en-US" dirty="0" smtClean="0"/>
              <a:t>RNS Hardware</a:t>
            </a:r>
          </a:p>
          <a:p>
            <a:pPr lvl="1"/>
            <a:r>
              <a:rPr lang="en-US" dirty="0" smtClean="0"/>
              <a:t>3 1024x1024 cameras</a:t>
            </a:r>
          </a:p>
          <a:p>
            <a:pPr lvl="1"/>
            <a:r>
              <a:rPr lang="en-US" dirty="0" smtClean="0"/>
              <a:t>GPS Navigator</a:t>
            </a:r>
          </a:p>
          <a:p>
            <a:pPr lvl="1"/>
            <a:r>
              <a:rPr lang="en-US" dirty="0" smtClean="0"/>
              <a:t>SpaceCube</a:t>
            </a:r>
          </a:p>
          <a:p>
            <a:pPr lvl="1"/>
            <a:r>
              <a:rPr lang="en-US" dirty="0" smtClean="0"/>
              <a:t>Telemetry Module</a:t>
            </a:r>
          </a:p>
          <a:p>
            <a:pPr lvl="1"/>
            <a:r>
              <a:rPr lang="en-US" dirty="0" smtClean="0"/>
              <a:t>Recorder (8 120GB hard drives)</a:t>
            </a:r>
          </a:p>
          <a:p>
            <a:pPr lvl="1"/>
            <a:r>
              <a:rPr lang="en-US" dirty="0" smtClean="0"/>
              <a:t>Power Module</a:t>
            </a:r>
          </a:p>
          <a:p>
            <a:pPr lvl="1"/>
            <a:r>
              <a:rPr lang="en-US" dirty="0" smtClean="0"/>
              <a:t>Ground Terminal</a:t>
            </a:r>
          </a:p>
          <a:p>
            <a:r>
              <a:rPr lang="en-US" dirty="0" smtClean="0"/>
              <a:t>RNS operations conducted from JSC Space Shuttle Mission Control Center, Houston TX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9814" y="2057400"/>
            <a:ext cx="104227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FF0000"/>
                </a:solidFill>
              </a:rPr>
              <a:t>FPGAs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11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0</a:t>
            </a:r>
          </a:p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629400" y="2514600"/>
            <a:ext cx="533400" cy="2667000"/>
          </a:xfrm>
          <a:prstGeom prst="rightBrace">
            <a:avLst>
              <a:gd name="adj1" fmla="val 8333"/>
              <a:gd name="adj2" fmla="val 1030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0" y="3429000"/>
            <a:ext cx="1676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TOTAL: 28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39000" y="2209800"/>
          <a:ext cx="169500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  <a:gridCol w="7044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Xilinx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Actel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Aeroflex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09-008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419548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191000" cy="990600"/>
          </a:xfrm>
        </p:spPr>
        <p:txBody>
          <a:bodyPr/>
          <a:lstStyle/>
          <a:p>
            <a:r>
              <a:rPr lang="en-US" dirty="0" smtClean="0"/>
              <a:t>RNS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3" name="Picture 5" descr="C:\Users\djpetrick\Pictures\Picasa Exports\Misc Mission\MULE Closeout Aft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199"/>
            <a:ext cx="4191000" cy="2787015"/>
          </a:xfrm>
          <a:prstGeom prst="rect">
            <a:avLst/>
          </a:prstGeom>
          <a:noFill/>
        </p:spPr>
      </p:pic>
      <p:pic>
        <p:nvPicPr>
          <p:cNvPr id="2054" name="Picture 6" descr="C:\Users\djpetrick\Pictures\Picasa Exports\Misc Mission\payloa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1" y="152401"/>
            <a:ext cx="4239689" cy="63278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6488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STS-125 Payload Bay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19400" y="18288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9530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7620000" y="5029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6488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RNS Avionics Panel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581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MULE Carrier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1143000"/>
          </a:xfrm>
        </p:spPr>
        <p:txBody>
          <a:bodyPr/>
          <a:lstStyle/>
          <a:p>
            <a:r>
              <a:rPr lang="en-US" dirty="0" smtClean="0"/>
              <a:t>On Orbit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2000" y="19812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RNS Cameras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165" y="457200"/>
            <a:ext cx="591575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572000"/>
            <a:ext cx="3177164" cy="21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0" y="3200400"/>
            <a:ext cx="457200" cy="265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876800" y="3886200"/>
            <a:ext cx="11430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200400"/>
            <a:ext cx="2895600" cy="137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96000" y="6114801"/>
            <a:ext cx="1491515" cy="66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114800" y="4800600"/>
            <a:ext cx="1411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Tough to see, but our cameras and </a:t>
            </a:r>
            <a:r>
              <a:rPr lang="en-US" sz="1400" dirty="0" err="1">
                <a:latin typeface="Calibri" pitchFamily="34" charset="0"/>
              </a:rPr>
              <a:t>SpaceCube</a:t>
            </a:r>
            <a:r>
              <a:rPr lang="en-US" sz="1400" dirty="0">
                <a:latin typeface="Calibri" pitchFamily="34" charset="0"/>
              </a:rPr>
              <a:t> are watching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181600" y="5791200"/>
            <a:ext cx="914400" cy="68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9" idx="2"/>
          </p:cNvCxnSpPr>
          <p:nvPr/>
        </p:nvCxnSpPr>
        <p:spPr>
          <a:xfrm rot="16200000" flipH="1">
            <a:off x="856566" y="3066365"/>
            <a:ext cx="1411071" cy="5334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86200" y="6492875"/>
            <a:ext cx="1752600" cy="365125"/>
          </a:xfrm>
        </p:spPr>
        <p:txBody>
          <a:bodyPr/>
          <a:lstStyle/>
          <a:p>
            <a:r>
              <a:rPr lang="en-US" dirty="0" smtClean="0"/>
              <a:t>MAPLD 2009 - Session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215" y="762000"/>
            <a:ext cx="856325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SpaceCube Functional Block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440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MAPLD 2009 - Session 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E145E072-5BE2-4707-992D-05149C3FAE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1402</Words>
  <Application>Microsoft Office PowerPoint</Application>
  <PresentationFormat>On-screen Show (4:3)</PresentationFormat>
  <Paragraphs>309</Paragraphs>
  <Slides>16</Slides>
  <Notes>16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Application of SpaceCube in a Space Flight System</vt:lpstr>
      <vt:lpstr>SpaceCube Development Team</vt:lpstr>
      <vt:lpstr>GSFC SpaceCube</vt:lpstr>
      <vt:lpstr>SpaceCube Processor Card</vt:lpstr>
      <vt:lpstr>Hubble Servicing Mission 4 (STS-125)</vt:lpstr>
      <vt:lpstr>Relative Navigation Sensors</vt:lpstr>
      <vt:lpstr>RNS Hardware</vt:lpstr>
      <vt:lpstr>On Orbit</vt:lpstr>
      <vt:lpstr>SpaceCube Functional Block Diagram</vt:lpstr>
      <vt:lpstr>Xilinx FPGA Design(s)</vt:lpstr>
      <vt:lpstr>Barrage of System Testing</vt:lpstr>
      <vt:lpstr>Tracking Algorithms on SpaceCube</vt:lpstr>
      <vt:lpstr>RNS Results Summary</vt:lpstr>
      <vt:lpstr>HST Tracking</vt:lpstr>
      <vt:lpstr>What’s Next?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SpaceCube Status</dc:title>
  <dc:creator>Dave Petrick</dc:creator>
  <cp:lastModifiedBy>dpetrick</cp:lastModifiedBy>
  <cp:revision>218</cp:revision>
  <dcterms:created xsi:type="dcterms:W3CDTF">2009-06-10T14:48:58Z</dcterms:created>
  <dcterms:modified xsi:type="dcterms:W3CDTF">2009-09-01T02:52:11Z</dcterms:modified>
</cp:coreProperties>
</file>