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2" showSpecialPlsOnTitleSld="0" saveSubsetFonts="1" autoCompressPictures="0">
  <p:sldMasterIdLst>
    <p:sldMasterId id="2147483986" r:id="rId1"/>
  </p:sldMasterIdLst>
  <p:notesMasterIdLst>
    <p:notesMasterId r:id="rId33"/>
  </p:notesMasterIdLst>
  <p:handoutMasterIdLst>
    <p:handoutMasterId r:id="rId34"/>
  </p:handoutMasterIdLst>
  <p:sldIdLst>
    <p:sldId id="263" r:id="rId2"/>
    <p:sldId id="365" r:id="rId3"/>
    <p:sldId id="347" r:id="rId4"/>
    <p:sldId id="357" r:id="rId5"/>
    <p:sldId id="358" r:id="rId6"/>
    <p:sldId id="359" r:id="rId7"/>
    <p:sldId id="353" r:id="rId8"/>
    <p:sldId id="348" r:id="rId9"/>
    <p:sldId id="375" r:id="rId10"/>
    <p:sldId id="360" r:id="rId11"/>
    <p:sldId id="376" r:id="rId12"/>
    <p:sldId id="407" r:id="rId13"/>
    <p:sldId id="386" r:id="rId14"/>
    <p:sldId id="409" r:id="rId15"/>
    <p:sldId id="403" r:id="rId16"/>
    <p:sldId id="379" r:id="rId17"/>
    <p:sldId id="406" r:id="rId18"/>
    <p:sldId id="408" r:id="rId19"/>
    <p:sldId id="402" r:id="rId20"/>
    <p:sldId id="366" r:id="rId21"/>
    <p:sldId id="368" r:id="rId22"/>
    <p:sldId id="373" r:id="rId23"/>
    <p:sldId id="374" r:id="rId24"/>
    <p:sldId id="401" r:id="rId25"/>
    <p:sldId id="410" r:id="rId26"/>
    <p:sldId id="411" r:id="rId27"/>
    <p:sldId id="412" r:id="rId28"/>
    <p:sldId id="394" r:id="rId29"/>
    <p:sldId id="413" r:id="rId30"/>
    <p:sldId id="404" r:id="rId31"/>
    <p:sldId id="414" r:id="rId32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0099"/>
    <a:srgbClr val="FFCCFF"/>
    <a:srgbClr val="CC00CC"/>
    <a:srgbClr val="CC00FF"/>
    <a:srgbClr val="00FF00"/>
    <a:srgbClr val="FFFF66"/>
    <a:srgbClr val="FF99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2308" autoAdjust="0"/>
  </p:normalViewPr>
  <p:slideViewPr>
    <p:cSldViewPr>
      <p:cViewPr>
        <p:scale>
          <a:sx n="100" d="100"/>
          <a:sy n="100" d="100"/>
        </p:scale>
        <p:origin x="-112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12" y="-78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4" tIns="46312" rIns="92624" bIns="46312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4" tIns="46312" rIns="92624" bIns="4631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4" tIns="46312" rIns="92624" bIns="46312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4" tIns="46312" rIns="92624" bIns="4631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fld id="{55C9A7DA-84E5-B94B-B133-C50B239E68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4" tIns="46312" rIns="92624" bIns="46312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4" tIns="46312" rIns="92624" bIns="4631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4" tIns="46312" rIns="92624" bIns="463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4" tIns="46312" rIns="92624" bIns="46312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4" tIns="46312" rIns="92624" bIns="4631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-112" charset="0"/>
              </a:defRPr>
            </a:lvl1pPr>
          </a:lstStyle>
          <a:p>
            <a:pPr>
              <a:defRPr/>
            </a:pPr>
            <a:fld id="{1853C091-8CE3-264F-A101-5827C7F52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DD62F-6988-564D-8056-16BF2EA96B07}" type="slidenum">
              <a:rPr lang="en-US">
                <a:latin typeface="Times New Roman" pitchFamily="-111" charset="0"/>
              </a:rPr>
              <a:pPr/>
              <a:t>2</a:t>
            </a:fld>
            <a:endParaRPr lang="en-US" dirty="0">
              <a:latin typeface="Times New Roman" pitchFamily="-111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>
              <a:latin typeface="Times New Roman" pitchFamily="-111" charset="0"/>
              <a:ea typeface="Arial" pitchFamily="-111" charset="0"/>
              <a:cs typeface="Arial" pitchFamily="-11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3488B-8F4D-FE4A-86C8-A92AFEDD579F}" type="slidenum">
              <a:rPr lang="en-US"/>
              <a:pPr/>
              <a:t>24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0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1.bin"/><Relationship Id="rId1" Type="http://schemas.openxmlformats.org/officeDocument/2006/relationships/vmlDrawing" Target="../drawings/vmlDrawing1.v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2.bin"/><Relationship Id="rId1" Type="http://schemas.openxmlformats.org/officeDocument/2006/relationships/vmlDrawing" Target="../drawings/vmlDrawing2.v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3.bin"/><Relationship Id="rId1" Type="http://schemas.openxmlformats.org/officeDocument/2006/relationships/vmlDrawing" Target="../drawings/vmlDrawing3.v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5988" cy="808038"/>
        </p:xfrm>
        <a:graphic>
          <a:graphicData uri="http://schemas.openxmlformats.org/presentationml/2006/ole">
            <p:oleObj spid="_x0000_s62466" name="Image" r:id="rId3" imgW="1296152" imgH="1143260" progId="">
              <p:embed/>
            </p:oleObj>
          </a:graphicData>
        </a:graphic>
      </p:graphicFrame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2590800" y="914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Times New Roman" pitchFamily="-112" charset="0"/>
              </a:rPr>
              <a:t> 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228600" y="1371600"/>
            <a:ext cx="396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-112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4572000" y="1447800"/>
            <a:ext cx="396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-112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2362200" y="5029200"/>
            <a:ext cx="388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9/1/09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D. Sheldon - MAPLD 2009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2A315EF9-2136-2043-9273-31BC8BEEB3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5988" cy="808038"/>
        </p:xfrm>
        <a:graphic>
          <a:graphicData uri="http://schemas.openxmlformats.org/presentationml/2006/ole">
            <p:oleObj spid="_x0000_s63490" name="Image" r:id="rId3" imgW="1296152" imgH="1143260" progId="">
              <p:embed/>
            </p:oleObj>
          </a:graphicData>
        </a:graphic>
      </p:graphicFrame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2590800" y="914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Times New Roman" pitchFamily="-112" charset="0"/>
              </a:rPr>
              <a:t> 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228600" y="1371600"/>
            <a:ext cx="396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-112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4572000" y="1447800"/>
            <a:ext cx="396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-112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2362200" y="5029200"/>
            <a:ext cx="388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391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0000FF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000F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00F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00F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00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D. Sheldon - MAPLD 2009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22A7A46-AC99-7D4A-AEB4-42BFF2D984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0"/>
          <a:ext cx="915988" cy="808038"/>
        </p:xfrm>
        <a:graphic>
          <a:graphicData uri="http://schemas.openxmlformats.org/presentationml/2006/ole">
            <p:oleObj spid="_x0000_s64514" name="Image" r:id="rId3" imgW="1296152" imgH="1143260" progId="">
              <p:embed/>
            </p:oleObj>
          </a:graphicData>
        </a:graphic>
      </p:graphicFrame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2590800" y="9144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Times New Roman" pitchFamily="-112" charset="0"/>
              </a:rPr>
              <a:t> </a:t>
            </a: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228600" y="1371600"/>
            <a:ext cx="396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-112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4572000" y="1447800"/>
            <a:ext cx="396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-112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2362200" y="5029200"/>
            <a:ext cx="388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dirty="0">
              <a:latin typeface="Times New Roman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391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9/1/09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D. Sheldon - MAPLD 2009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128622F5-2233-2147-8D57-2D00134216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85800" y="640080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FF"/>
                </a:solidFill>
                <a:latin typeface="Calibri"/>
                <a:ea typeface="Arial" pitchFamily="-110" charset="0"/>
                <a:cs typeface="Calibri"/>
              </a:defRPr>
            </a:lvl1pPr>
          </a:lstStyle>
          <a:p>
            <a:pPr>
              <a:defRPr/>
            </a:pPr>
            <a:r>
              <a:rPr lang="en-US" dirty="0" smtClean="0"/>
              <a:t>9/1/09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2819400" y="6400800"/>
            <a:ext cx="3429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FF"/>
                </a:solidFill>
                <a:latin typeface="Calibri"/>
                <a:ea typeface="Arial" pitchFamily="-111" charset="0"/>
                <a:cs typeface="Calibri"/>
              </a:defRPr>
            </a:lvl1pPr>
          </a:lstStyle>
          <a:p>
            <a:r>
              <a:rPr lang="en-US" dirty="0" smtClean="0"/>
              <a:t>D. Sheldon - MAPLD 2009</a:t>
            </a:r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40080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F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98E964F5-1231-9D46-A6E0-6EF2F37A03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1143000" y="914400"/>
            <a:ext cx="6705600" cy="163513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50000">
                <a:srgbClr val="0033CC"/>
              </a:gs>
              <a:gs pos="100000">
                <a:srgbClr val="336699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endParaRPr lang="en-US" sz="1200" dirty="0"/>
          </a:p>
        </p:txBody>
      </p:sp>
      <p:sp>
        <p:nvSpPr>
          <p:cNvPr id="7" name="Line 29"/>
          <p:cNvSpPr>
            <a:spLocks noChangeShapeType="1"/>
          </p:cNvSpPr>
          <p:nvPr userDrawn="1"/>
        </p:nvSpPr>
        <p:spPr bwMode="auto">
          <a:xfrm>
            <a:off x="1143000" y="914400"/>
            <a:ext cx="6705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+mj-lt"/>
          <a:ea typeface="ＭＳ Ｐゴシック" pitchFamily="-11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2" charset="0"/>
          <a:ea typeface="ＭＳ Ｐゴシック" pitchFamily="-111" charset="-128"/>
          <a:cs typeface="Arial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2" charset="0"/>
          <a:ea typeface="ＭＳ Ｐゴシック" pitchFamily="-111" charset="-128"/>
          <a:cs typeface="Arial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2" charset="0"/>
          <a:ea typeface="ＭＳ Ｐゴシック" pitchFamily="-111" charset="-128"/>
          <a:cs typeface="Arial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2" charset="0"/>
          <a:ea typeface="ＭＳ Ｐゴシック" pitchFamily="-111" charset="-128"/>
          <a:cs typeface="Arial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-112" charset="0"/>
          <a:ea typeface="Arial" pitchFamily="-112" charset="0"/>
          <a:cs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-112" charset="0"/>
          <a:ea typeface="Arial" pitchFamily="-112" charset="0"/>
          <a:cs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-112" charset="0"/>
          <a:ea typeface="Arial" pitchFamily="-112" charset="0"/>
          <a:cs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-111" charset="0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" pitchFamily="-111" charset="0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Arial" pitchFamily="-111" charset="0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-111" charset="0"/>
          <a:ea typeface="ＭＳ Ｐゴシック" pitchFamily="-111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2667000"/>
            <a:ext cx="84582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FPGAs, Scaling and Reliability </a:t>
            </a:r>
            <a:endParaRPr lang="en-US" sz="3600" b="1" dirty="0">
              <a:solidFill>
                <a:srgbClr val="0000FF"/>
              </a:solidFill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4038600"/>
            <a:ext cx="6400800" cy="18288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Douglas Sheldon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Parts Engineering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Jet Propulsion Laboratory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California Institute of Technology</a:t>
            </a:r>
          </a:p>
          <a:p>
            <a:pPr eaLnBrk="1" hangingPunct="1"/>
            <a:endParaRPr lang="en-US" sz="10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1000" dirty="0" smtClean="0">
              <a:solidFill>
                <a:schemeClr val="accent2"/>
              </a:solidFill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r>
              <a:rPr lang="en-US" sz="1000" dirty="0" smtClean="0">
                <a:solidFill>
                  <a:schemeClr val="accent2"/>
                </a:solidFill>
                <a:ea typeface="ＭＳ Ｐゴシック" pitchFamily="-110" charset="-128"/>
                <a:cs typeface="ＭＳ Ｐゴシック" pitchFamily="-110" charset="-128"/>
              </a:rPr>
              <a:t>Copyright 2009 California Institute of </a:t>
            </a:r>
            <a:r>
              <a:rPr lang="en-US" sz="1000" dirty="0" smtClean="0">
                <a:solidFill>
                  <a:schemeClr val="accent2"/>
                </a:solidFill>
                <a:ea typeface="ＭＳ Ｐゴシック" pitchFamily="-110" charset="-128"/>
                <a:cs typeface="ＭＳ Ｐゴシック" pitchFamily="-110" charset="-128"/>
              </a:rPr>
              <a:t>Technology</a:t>
            </a:r>
          </a:p>
          <a:p>
            <a:pPr eaLnBrk="1" hangingPunct="1"/>
            <a:r>
              <a:rPr lang="en-US" sz="1000" dirty="0" smtClean="0">
                <a:solidFill>
                  <a:schemeClr val="accent2"/>
                </a:solidFill>
                <a:ea typeface="ＭＳ Ｐゴシック" pitchFamily="-110" charset="-128"/>
                <a:cs typeface="ＭＳ Ｐゴシック" pitchFamily="-110" charset="-128"/>
              </a:rPr>
              <a:t>May be published with </a:t>
            </a:r>
            <a:r>
              <a:rPr lang="en-US" sz="1000" smtClean="0">
                <a:solidFill>
                  <a:schemeClr val="accent2"/>
                </a:solidFill>
                <a:ea typeface="ＭＳ Ｐゴシック" pitchFamily="-110" charset="-128"/>
                <a:cs typeface="ＭＳ Ｐゴシック" pitchFamily="-110" charset="-128"/>
              </a:rPr>
              <a:t>permission by MAPLD 2009</a:t>
            </a:r>
            <a:endParaRPr lang="en-US" sz="1000" smtClean="0">
              <a:solidFill>
                <a:schemeClr val="accent2"/>
              </a:solidFill>
              <a:ea typeface="ＭＳ Ｐゴシック" pitchFamily="-110" charset="-128"/>
              <a:cs typeface="ＭＳ Ｐゴシック" pitchFamily="-110" charset="-128"/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9/1/09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28622F5-2233-2147-8D57-2D00134216C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4648200" cy="3594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200400"/>
            <a:ext cx="3747218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9/1/09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28622F5-2233-2147-8D57-2D00134216C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9200"/>
            <a:ext cx="6498149" cy="471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91400" cy="838200"/>
          </a:xfrm>
        </p:spPr>
        <p:txBody>
          <a:bodyPr/>
          <a:lstStyle/>
          <a:p>
            <a:r>
              <a:rPr lang="en-US" dirty="0" smtClean="0"/>
              <a:t>Scaling also means new materials =&gt;</a:t>
            </a:r>
            <a:br>
              <a:rPr lang="en-US" dirty="0" smtClean="0"/>
            </a:br>
            <a:r>
              <a:rPr lang="en-US" dirty="0" smtClean="0"/>
              <a:t> new reliability challenges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9/1/09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28622F5-2233-2147-8D57-2D00134216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8115941" cy="513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2400"/>
            <a:ext cx="7391400" cy="762000"/>
          </a:xfrm>
        </p:spPr>
        <p:txBody>
          <a:bodyPr/>
          <a:lstStyle/>
          <a:p>
            <a:r>
              <a:rPr lang="en-US" sz="2400" dirty="0" smtClean="0"/>
              <a:t>Modern approach to reliability in scaled devices like FPGAs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22A7A46-AC99-7D4A-AEB4-42BFF2D9846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162" y="1295400"/>
            <a:ext cx="6781397" cy="44196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9/1/09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6096000"/>
            <a:ext cx="236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V. Huard IRPS 2009 tutorial</a:t>
            </a:r>
            <a:endParaRPr lang="en-US" sz="1000" dirty="0"/>
          </a:p>
        </p:txBody>
      </p:sp>
      <p:sp>
        <p:nvSpPr>
          <p:cNvPr id="10" name="Left Brace 9"/>
          <p:cNvSpPr/>
          <p:nvPr/>
        </p:nvSpPr>
        <p:spPr>
          <a:xfrm>
            <a:off x="1447800" y="1219200"/>
            <a:ext cx="457200" cy="3124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1524000" y="4495800"/>
            <a:ext cx="457200" cy="1143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2438400"/>
            <a:ext cx="121920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  <a:latin typeface="+mj-lt"/>
              </a:rPr>
              <a:t>Foundry &amp; FPGA vendor</a:t>
            </a:r>
            <a:endParaRPr lang="en-US" sz="1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648200"/>
            <a:ext cx="1219200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  <a:latin typeface="+mj-lt"/>
              </a:rPr>
              <a:t>FPGA vendor &amp; User</a:t>
            </a:r>
            <a:endParaRPr lang="en-US" sz="1400" dirty="0">
              <a:solidFill>
                <a:schemeClr val="accent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Scaling Examples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9/1/09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28622F5-2233-2147-8D57-2D00134216C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391400" cy="685800"/>
          </a:xfrm>
        </p:spPr>
        <p:txBody>
          <a:bodyPr/>
          <a:lstStyle/>
          <a:p>
            <a:r>
              <a:rPr lang="en-US" dirty="0" err="1" smtClean="0"/>
              <a:t>SiliconBlue</a:t>
            </a:r>
            <a:r>
              <a:rPr lang="en-US" dirty="0" smtClean="0"/>
              <a:t> FPGAs – NVM via </a:t>
            </a:r>
            <a:br>
              <a:rPr lang="en-US" dirty="0" smtClean="0"/>
            </a:br>
            <a:r>
              <a:rPr lang="en-US" dirty="0" smtClean="0"/>
              <a:t>Conductivity Modification – TSMC 65nm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9/1/09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28622F5-2233-2147-8D57-2D00134216C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8419261" cy="411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6172200"/>
            <a:ext cx="7391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http://www.siliconbluetech.com/media/downloads/SBT_65LP_Process_Qual_v0.1.pdf</a:t>
            </a:r>
            <a:endParaRPr lang="en-US" sz="1000" dirty="0"/>
          </a:p>
        </p:txBody>
      </p:sp>
      <p:sp>
        <p:nvSpPr>
          <p:cNvPr id="8" name="Donut 7"/>
          <p:cNvSpPr/>
          <p:nvPr/>
        </p:nvSpPr>
        <p:spPr>
          <a:xfrm>
            <a:off x="6477000" y="2895600"/>
            <a:ext cx="1066800" cy="838200"/>
          </a:xfrm>
          <a:prstGeom prst="donut">
            <a:avLst>
              <a:gd name="adj" fmla="val 83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19202351">
            <a:off x="3794607" y="4206506"/>
            <a:ext cx="3178821" cy="692196"/>
          </a:xfrm>
          <a:prstGeom prst="leftArrow">
            <a:avLst>
              <a:gd name="adj1" fmla="val 50000"/>
              <a:gd name="adj2" fmla="val 48424"/>
            </a:avLst>
          </a:prstGeom>
          <a:solidFill>
            <a:schemeClr val="accent1">
              <a:alpha val="32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5562600"/>
            <a:ext cx="50292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DC lifetime for Hot Carrier = 0.2yr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ok to run my FPGA at a higher than nominal Vdd?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z="2000" dirty="0" smtClean="0"/>
              <a:t>Example data and models from foundry: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000" dirty="0" smtClean="0"/>
              <a:t>This example shows a clear reliability issue for that condition.</a:t>
            </a:r>
          </a:p>
          <a:p>
            <a:r>
              <a:rPr lang="en-US" sz="2000" dirty="0" smtClean="0"/>
              <a:t>Manufacturer did additional functional and large sample size HTOL at 1.2Vdd ± 10% and confirmed 5 year acceptance.</a:t>
            </a:r>
          </a:p>
          <a:p>
            <a:r>
              <a:rPr lang="en-US" sz="2000" dirty="0" smtClean="0"/>
              <a:t>Not acceptable for long term, high reliability space mission.</a:t>
            </a:r>
          </a:p>
          <a:p>
            <a:r>
              <a:rPr lang="en-US" sz="2000" dirty="0" smtClean="0"/>
              <a:t>Scaled technologies have reduced tolerance for “relatively” small increases in voltage.  Designs must have tighter control.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28622F5-2233-2147-8D57-2D00134216C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9/1/09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8862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IRPS Tutorial 2009 E. </a:t>
            </a:r>
            <a:r>
              <a:rPr lang="en-US" sz="1200" dirty="0" err="1" smtClean="0"/>
              <a:t>Hnatek</a:t>
            </a:r>
            <a:r>
              <a:rPr lang="en-US" sz="1200" dirty="0" smtClean="0"/>
              <a:t> and Y.W. </a:t>
            </a:r>
            <a:r>
              <a:rPr lang="en-US" sz="1200" dirty="0" err="1" smtClean="0"/>
              <a:t>Yau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33600"/>
            <a:ext cx="69596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Bias Temperature Instability - NBTI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219200"/>
            <a:ext cx="4038600" cy="5257800"/>
          </a:xfrm>
        </p:spPr>
        <p:txBody>
          <a:bodyPr/>
          <a:lstStyle/>
          <a:p>
            <a:r>
              <a:rPr lang="en-US" sz="2000" dirty="0" smtClean="0"/>
              <a:t>Complex electro-chemical degradation effect</a:t>
            </a:r>
          </a:p>
          <a:p>
            <a:r>
              <a:rPr lang="en-US" sz="2000" dirty="0" smtClean="0"/>
              <a:t>Interface trap generation and increased hole trapping mechanisms.</a:t>
            </a:r>
          </a:p>
          <a:p>
            <a:r>
              <a:rPr lang="en-US" sz="2000" dirty="0" smtClean="0"/>
              <a:t>Some of the degradation is recoverable after the stress is stopped.</a:t>
            </a:r>
          </a:p>
          <a:p>
            <a:r>
              <a:rPr lang="en-US" sz="2000" dirty="0" smtClean="0"/>
              <a:t>Magnitude of impact depends on circuit topology.</a:t>
            </a:r>
          </a:p>
          <a:p>
            <a:r>
              <a:rPr lang="en-US" sz="2000" dirty="0" smtClean="0"/>
              <a:t>Digital circuits most effected</a:t>
            </a:r>
          </a:p>
          <a:p>
            <a:pPr lvl="1"/>
            <a:r>
              <a:rPr lang="en-US" sz="1600" dirty="0" smtClean="0"/>
              <a:t>Analog circuits will experience some mismatch</a:t>
            </a:r>
          </a:p>
          <a:p>
            <a:r>
              <a:rPr lang="en-US" sz="2000" dirty="0" smtClean="0"/>
              <a:t>Both static and dynamic mitigation schemes to compensate for.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28622F5-2233-2147-8D57-2D00134216C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9/1/09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963" y="1828800"/>
            <a:ext cx="4795037" cy="281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4953000"/>
            <a:ext cx="236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A. Krishnan IRPS tutorial 2009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NBTI with Xilinx </a:t>
            </a:r>
            <a:r>
              <a:rPr lang="en-US" dirty="0" err="1" smtClean="0"/>
              <a:t>Virtex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4724400"/>
          </a:xfrm>
        </p:spPr>
        <p:txBody>
          <a:bodyPr/>
          <a:lstStyle/>
          <a:p>
            <a:r>
              <a:rPr lang="en-US" sz="2000" dirty="0" smtClean="0"/>
              <a:t>DCM (digital clock management) circuits for managing clock skews and delays.</a:t>
            </a:r>
          </a:p>
          <a:p>
            <a:pPr lvl="1"/>
            <a:r>
              <a:rPr lang="en-US" sz="1800" dirty="0" smtClean="0"/>
              <a:t>Designed to provide zero propagation delay and low clock skew.</a:t>
            </a:r>
          </a:p>
          <a:p>
            <a:r>
              <a:rPr lang="en-US" sz="2000" dirty="0" smtClean="0"/>
              <a:t>Accelerated life test show DCM maximum operating frequency will decline if DCM is held in a persistent (non) operating condition.</a:t>
            </a:r>
          </a:p>
          <a:p>
            <a:pPr lvl="1"/>
            <a:r>
              <a:rPr lang="en-US" sz="1800" dirty="0" smtClean="0"/>
              <a:t>May not achieve lock at maximum frequency</a:t>
            </a:r>
          </a:p>
          <a:p>
            <a:pPr lvl="1"/>
            <a:r>
              <a:rPr lang="en-US" sz="1800" dirty="0" smtClean="0"/>
              <a:t>Static stress creates small variations in duty cycle precision of multi tap delay lines</a:t>
            </a:r>
          </a:p>
          <a:p>
            <a:r>
              <a:rPr lang="en-US" sz="2000" dirty="0" smtClean="0"/>
              <a:t>Xilinx solutions involve:</a:t>
            </a:r>
          </a:p>
          <a:p>
            <a:pPr lvl="1"/>
            <a:r>
              <a:rPr lang="en-US" sz="1800" dirty="0" smtClean="0"/>
              <a:t>Null designs</a:t>
            </a:r>
          </a:p>
          <a:p>
            <a:pPr lvl="1"/>
            <a:r>
              <a:rPr lang="en-US" sz="1800" dirty="0" smtClean="0"/>
              <a:t>Drop in macros for long duration operation</a:t>
            </a:r>
          </a:p>
          <a:p>
            <a:pPr lvl="1"/>
            <a:r>
              <a:rPr lang="en-US" sz="1800" dirty="0" smtClean="0"/>
              <a:t>Automatic continuous configuration with updated ISE software</a:t>
            </a:r>
            <a:endParaRPr lang="en-US" sz="2200" dirty="0" smtClean="0"/>
          </a:p>
          <a:p>
            <a:r>
              <a:rPr lang="en-US" sz="2200" dirty="0" smtClean="0"/>
              <a:t>Device level ageing effects can indeed impact system performance.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D. Sheldon - MAPLD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28622F5-2233-2147-8D57-2D00134216C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9/1/09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19400" y="6019800"/>
            <a:ext cx="5334000" cy="276999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+mj-lt"/>
              </a:rPr>
              <a:t>http://www.xilinx.com/support/documentation/white_papers/wp224.pdf</a:t>
            </a:r>
            <a:endParaRPr lang="en-US" sz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5562600"/>
            <a:ext cx="4572000" cy="276999"/>
          </a:xfrm>
          <a:prstGeom prst="rect">
            <a:avLst/>
          </a:prstGeom>
          <a:solidFill>
            <a:srgbClr val="0000FF"/>
          </a:solidFill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+mj-lt"/>
              </a:rPr>
              <a:t>http://www.xilinx.com/support/answers/21127.htm</a:t>
            </a:r>
            <a:endParaRPr lang="en-US" sz="12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and Packages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4800600"/>
            <a:ext cx="7772400" cy="1447800"/>
          </a:xfrm>
        </p:spPr>
        <p:txBody>
          <a:bodyPr/>
          <a:lstStyle/>
          <a:p>
            <a:r>
              <a:rPr lang="en-US" sz="1800" dirty="0" smtClean="0"/>
              <a:t>Scaling has significantly increased the the number of pins on modern IC packages.</a:t>
            </a:r>
          </a:p>
          <a:p>
            <a:r>
              <a:rPr lang="en-US" sz="1800" dirty="0" smtClean="0"/>
              <a:t>Wire bonding has given way to flip chip and wafer bump technologies for increased packing densities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28622F5-2233-2147-8D57-2D00134216C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9/1/09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71600"/>
            <a:ext cx="5676502" cy="3181945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96200" cy="4525963"/>
          </a:xfrm>
        </p:spPr>
        <p:txBody>
          <a:bodyPr/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 smtClean="0"/>
              <a:t>Scaling Overview</a:t>
            </a:r>
          </a:p>
          <a:p>
            <a:r>
              <a:rPr lang="en-US" sz="2800" dirty="0" smtClean="0"/>
              <a:t>Scaling examples:</a:t>
            </a:r>
          </a:p>
          <a:p>
            <a:pPr lvl="1"/>
            <a:r>
              <a:rPr lang="en-US" sz="2400" dirty="0" smtClean="0"/>
              <a:t>Hot Carrier</a:t>
            </a:r>
          </a:p>
          <a:p>
            <a:pPr lvl="1"/>
            <a:r>
              <a:rPr lang="en-US" sz="2400" dirty="0" smtClean="0"/>
              <a:t>Negative Bias Temperature Instability </a:t>
            </a:r>
          </a:p>
          <a:p>
            <a:pPr lvl="1"/>
            <a:r>
              <a:rPr lang="en-US" sz="2400" dirty="0" smtClean="0"/>
              <a:t>Package</a:t>
            </a:r>
          </a:p>
          <a:p>
            <a:pPr lvl="1"/>
            <a:r>
              <a:rPr lang="en-US" sz="2400" dirty="0" smtClean="0"/>
              <a:t>ESD</a:t>
            </a:r>
          </a:p>
          <a:p>
            <a:pPr lvl="1"/>
            <a:r>
              <a:rPr lang="en-US" sz="2400" dirty="0" smtClean="0"/>
              <a:t>FPGA Resources</a:t>
            </a:r>
          </a:p>
          <a:p>
            <a:pPr lvl="1"/>
            <a:r>
              <a:rPr lang="en-US" sz="2400" dirty="0" smtClean="0"/>
              <a:t>FPGA Costs</a:t>
            </a:r>
          </a:p>
          <a:p>
            <a:pPr lvl="1">
              <a:buNone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22A7A46-AC99-7D4A-AEB4-42BFF2D9846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9/1/09</a:t>
            </a:r>
            <a:endParaRPr lang="en-US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D. Sheldon - MAPLD 2009</a:t>
            </a:r>
            <a:endParaRPr lang="en-US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81825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  <a:p>
            <a:fld id="{106F9234-8FF6-E043-B84D-9BED6069D50A}" type="slidenum">
              <a:rPr lang="en-US"/>
              <a:pPr/>
              <a:t>21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Xilinx </a:t>
            </a:r>
            <a:r>
              <a:rPr lang="en-US" dirty="0" err="1" smtClean="0"/>
              <a:t>Virtex</a:t>
            </a:r>
            <a:r>
              <a:rPr lang="en-US" dirty="0" smtClean="0"/>
              <a:t> 2 Package Scaling Anomaly</a:t>
            </a:r>
            <a:endParaRPr lang="en-US" dirty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038" y="1250950"/>
            <a:ext cx="4475162" cy="2559050"/>
          </a:xfrm>
        </p:spPr>
        <p:txBody>
          <a:bodyPr/>
          <a:lstStyle/>
          <a:p>
            <a:pPr lvl="2"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Anomaly </a:t>
            </a:r>
            <a:r>
              <a:rPr lang="en-US" sz="2000" dirty="0"/>
              <a:t>occurred 28 times</a:t>
            </a:r>
            <a:r>
              <a:rPr lang="en-US" sz="2000" dirty="0" smtClean="0"/>
              <a:t> during </a:t>
            </a:r>
            <a:r>
              <a:rPr lang="en-US" sz="2000" dirty="0"/>
              <a:t>launch level vibration on Y-axis only and did not at levels lower than launch levels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  <a:buNone/>
            </a:pPr>
            <a:endParaRPr lang="en-US" sz="1800" dirty="0" smtClean="0"/>
          </a:p>
          <a:p>
            <a:r>
              <a:rPr lang="en-US" sz="2000" dirty="0" smtClean="0"/>
              <a:t>After much detailed analysis fault identified as CS and RW shorting to together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lvl="2"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7" name="Picture 6" descr="IMG_15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600200"/>
            <a:ext cx="3453933" cy="2590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86200"/>
            <a:ext cx="3335337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0" y="4572000"/>
            <a:ext cx="35052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+mj-lt"/>
              </a:rPr>
              <a:t>Work done by JPL Tiger Team with Xilinx support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914400" y="6581775"/>
            <a:ext cx="2728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u="sng" dirty="0"/>
              <a:t>Scope Trace of Event Occurrences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825500" y="15875"/>
            <a:ext cx="8064500" cy="901700"/>
          </a:xfrm>
        </p:spPr>
        <p:txBody>
          <a:bodyPr/>
          <a:lstStyle/>
          <a:p>
            <a:r>
              <a:rPr lang="en-US" sz="2800" dirty="0" smtClean="0"/>
              <a:t>Sample Error Pattern for </a:t>
            </a:r>
            <a:br>
              <a:rPr lang="en-US" sz="2800" dirty="0" smtClean="0"/>
            </a:br>
            <a:r>
              <a:rPr lang="en-US" sz="2800" dirty="0" smtClean="0"/>
              <a:t>Anomalous Event</a:t>
            </a:r>
            <a:endParaRPr lang="en-US" dirty="0"/>
          </a:p>
        </p:txBody>
      </p:sp>
      <p:pic>
        <p:nvPicPr>
          <p:cNvPr id="68613" name="Picture 5" descr="smoking gun 1018 first error wr looks like 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85875"/>
            <a:ext cx="8153400" cy="5095875"/>
          </a:xfrm>
          <a:prstGeom prst="rect">
            <a:avLst/>
          </a:prstGeom>
          <a:noFill/>
        </p:spPr>
      </p:pic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4851400" y="2794000"/>
            <a:ext cx="1422400" cy="3302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3908425" y="4062413"/>
            <a:ext cx="168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Expected  Pattern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4060825" y="1890713"/>
            <a:ext cx="1858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Anomalous  Pattern</a:t>
            </a:r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4813300" y="4775200"/>
            <a:ext cx="1422400" cy="3302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9/1/09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28622F5-2233-2147-8D57-2D00134216C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D. Sheldon - MAPLD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Bond</a:t>
            </a:r>
            <a:r>
              <a:rPr lang="en-US" dirty="0" smtClean="0"/>
              <a:t> wire locations for shorting signals</a:t>
            </a:r>
            <a:endParaRPr lang="en-US" dirty="0"/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1295400" y="1295400"/>
          <a:ext cx="6096000" cy="4818508"/>
        </p:xfrm>
        <a:graphic>
          <a:graphicData uri="http://schemas.openxmlformats.org/presentationml/2006/ole">
            <p:oleObj spid="_x0000_s132098" name="Acrobat Document" r:id="rId4" imgW="8953500" imgH="6921500" progId="">
              <p:embed/>
            </p:oleObj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19400" y="6400800"/>
            <a:ext cx="3429000" cy="228600"/>
          </a:xfrm>
        </p:spPr>
        <p:txBody>
          <a:bodyPr/>
          <a:lstStyle/>
          <a:p>
            <a:r>
              <a:rPr lang="en-US" smtClean="0"/>
              <a:t>D. Sheldon - MAPLD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22A7A46-AC99-7D4A-AEB4-42BFF2D9846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9/1/09</a:t>
            </a:r>
            <a:endParaRPr lang="en-US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1905000" cy="228600"/>
          </a:xfrm>
          <a:noFill/>
        </p:spPr>
        <p:txBody>
          <a:bodyPr/>
          <a:lstStyle/>
          <a:p>
            <a:r>
              <a:rPr lang="en-US" dirty="0" smtClean="0"/>
              <a:t>D. Sheldon - MAPLD 2009</a:t>
            </a:r>
            <a:endParaRPr lang="en-US" dirty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1143000"/>
          </a:xfrm>
        </p:spPr>
        <p:txBody>
          <a:bodyPr/>
          <a:lstStyle/>
          <a:p>
            <a:r>
              <a:rPr lang="en-US" dirty="0" smtClean="0"/>
              <a:t>Root Cause – Bond Wire Vibration</a:t>
            </a:r>
            <a:endParaRPr lang="en-US" dirty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532311" cy="4508500"/>
          </a:xfrm>
        </p:spPr>
        <p:txBody>
          <a:bodyPr/>
          <a:lstStyle/>
          <a:p>
            <a:r>
              <a:rPr lang="en-US" sz="2000" dirty="0"/>
              <a:t>Fundamental mode is a bending side-to-side of the loop</a:t>
            </a:r>
            <a:endParaRPr lang="en-US" sz="2000" dirty="0" smtClean="0"/>
          </a:p>
          <a:p>
            <a:r>
              <a:rPr lang="en-US" sz="2000" dirty="0" smtClean="0"/>
              <a:t>Depends upon:</a:t>
            </a:r>
          </a:p>
          <a:p>
            <a:pPr lvl="1"/>
            <a:r>
              <a:rPr lang="en-US" sz="1600" dirty="0" smtClean="0"/>
              <a:t>Bond wire diameter</a:t>
            </a:r>
          </a:p>
          <a:p>
            <a:pPr lvl="1"/>
            <a:r>
              <a:rPr lang="en-US" sz="1600" dirty="0" smtClean="0"/>
              <a:t>Wire to wire spacing</a:t>
            </a:r>
          </a:p>
          <a:p>
            <a:pPr lvl="1"/>
            <a:r>
              <a:rPr lang="en-US" sz="1600" dirty="0" smtClean="0"/>
              <a:t>Modulus of Elasticity and density of material</a:t>
            </a:r>
          </a:p>
          <a:p>
            <a:r>
              <a:rPr lang="en-US" sz="2000" dirty="0" smtClean="0"/>
              <a:t>High </a:t>
            </a:r>
            <a:r>
              <a:rPr lang="en-US" sz="2000" dirty="0"/>
              <a:t>Q~300 can lead to peak-to-peak displacements of a few wire </a:t>
            </a:r>
            <a:r>
              <a:rPr lang="en-US" sz="2000" dirty="0" smtClean="0"/>
              <a:t>diameters</a:t>
            </a:r>
          </a:p>
          <a:p>
            <a:r>
              <a:rPr lang="en-US" sz="2000" dirty="0" smtClean="0"/>
              <a:t>Original NASA related work: </a:t>
            </a:r>
          </a:p>
          <a:p>
            <a:pPr lvl="1"/>
            <a:r>
              <a:rPr lang="en-US" sz="1600" dirty="0" smtClean="0"/>
              <a:t>M. Blakely, JPL &amp; H. </a:t>
            </a:r>
            <a:r>
              <a:rPr lang="en-US" sz="1600" dirty="0" err="1" smtClean="0"/>
              <a:t>Leidecker</a:t>
            </a:r>
            <a:r>
              <a:rPr lang="en-US" sz="1600" dirty="0" smtClean="0"/>
              <a:t>, GSFC - 1998</a:t>
            </a:r>
          </a:p>
          <a:p>
            <a:endParaRPr lang="en-US" sz="2000" dirty="0" smtClean="0"/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0500" y="1981200"/>
            <a:ext cx="3940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6934200" y="3048000"/>
            <a:ext cx="231775" cy="287338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7239000" y="2590800"/>
            <a:ext cx="11001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latin typeface="Comic Sans MS" pitchFamily="-108" charset="0"/>
              </a:rPr>
              <a:t>Observed </a:t>
            </a:r>
            <a:r>
              <a:rPr lang="en-US" sz="1000" dirty="0" err="1">
                <a:latin typeface="Comic Sans MS" pitchFamily="-108" charset="0"/>
              </a:rPr>
              <a:t>f</a:t>
            </a:r>
            <a:endParaRPr lang="en-US" sz="1000" dirty="0">
              <a:latin typeface="Comic Sans MS" pitchFamily="-108" charset="0"/>
            </a:endParaRP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5400000">
            <a:off x="7282656" y="2775744"/>
            <a:ext cx="201612" cy="593725"/>
          </a:xfrm>
          <a:prstGeom prst="straightConnector1">
            <a:avLst/>
          </a:prstGeom>
          <a:noFill/>
          <a:ln w="38100">
            <a:solidFill>
              <a:srgbClr val="99FF99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010400" y="6477000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22A7A46-AC99-7D4A-AEB4-42BFF2D9846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ESD and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447800"/>
            <a:ext cx="4495800" cy="4800600"/>
          </a:xfrm>
        </p:spPr>
        <p:txBody>
          <a:bodyPr/>
          <a:lstStyle/>
          <a:p>
            <a:r>
              <a:rPr lang="en-US" sz="2000" dirty="0" smtClean="0"/>
              <a:t>ESD failures seem independent of HBM performance and device scaling (to first order).</a:t>
            </a:r>
          </a:p>
          <a:p>
            <a:r>
              <a:rPr lang="en-US" sz="2000" dirty="0" smtClean="0"/>
              <a:t>However scaling (higher speed, lower Vcc, lower breakdown V) makes same historical ESD requirements harder and harder to meet.</a:t>
            </a:r>
          </a:p>
          <a:p>
            <a:r>
              <a:rPr lang="en-US" sz="2000" dirty="0" smtClean="0"/>
              <a:t>Are historical standards still required?</a:t>
            </a:r>
          </a:p>
          <a:p>
            <a:r>
              <a:rPr lang="en-US" sz="2000" dirty="0" smtClean="0"/>
              <a:t>Industry council white paper recommends that reduced CDM goals must be adopted to adapt to scaling restrictions.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22A7A46-AC99-7D4A-AEB4-42BFF2D9846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4267200" cy="2310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657600"/>
            <a:ext cx="4632519" cy="2819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477000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White paper 2: Industry Council on ESD Target Levels, 2009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505200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R. </a:t>
            </a:r>
            <a:r>
              <a:rPr lang="en-US" sz="1000" dirty="0" err="1" smtClean="0"/>
              <a:t>Kwasnick</a:t>
            </a:r>
            <a:r>
              <a:rPr lang="en-US" sz="1000" dirty="0" smtClean="0"/>
              <a:t>, IRPS Tutorial , 2009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FPGAs and Scaling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00400"/>
            <a:ext cx="7848600" cy="2620963"/>
          </a:xfrm>
        </p:spPr>
        <p:txBody>
          <a:bodyPr/>
          <a:lstStyle/>
          <a:p>
            <a:r>
              <a:rPr lang="en-US" sz="2000" dirty="0" smtClean="0"/>
              <a:t>Actel A54SX72</a:t>
            </a:r>
          </a:p>
          <a:p>
            <a:r>
              <a:rPr lang="en-US" sz="2000" dirty="0" smtClean="0"/>
              <a:t>Actel </a:t>
            </a:r>
            <a:r>
              <a:rPr lang="en-US" sz="2000" dirty="0" err="1" smtClean="0"/>
              <a:t>DirectCore</a:t>
            </a:r>
            <a:r>
              <a:rPr lang="en-US" sz="2000" dirty="0" smtClean="0"/>
              <a:t>© </a:t>
            </a:r>
            <a:r>
              <a:rPr lang="en-US" sz="2000" dirty="0" err="1" smtClean="0"/>
              <a:t>CoreFIR</a:t>
            </a:r>
            <a:r>
              <a:rPr lang="en-US" sz="2000" dirty="0" smtClean="0"/>
              <a:t> Finite </a:t>
            </a:r>
            <a:r>
              <a:rPr lang="en-US" sz="2000" dirty="0" err="1" smtClean="0"/>
              <a:t>Impluse</a:t>
            </a:r>
            <a:r>
              <a:rPr lang="en-US" sz="2000" dirty="0" smtClean="0"/>
              <a:t> Response Filter Generator downloadable IP design</a:t>
            </a:r>
          </a:p>
          <a:p>
            <a:r>
              <a:rPr lang="en-US" sz="2000" dirty="0" smtClean="0"/>
              <a:t>Three different design resource utilizations: 10%/50%/80%</a:t>
            </a:r>
          </a:p>
          <a:p>
            <a:r>
              <a:rPr lang="en-US" sz="2000" dirty="0" smtClean="0"/>
              <a:t>Three different temperatures: -40C/25C/85C</a:t>
            </a:r>
          </a:p>
          <a:p>
            <a:r>
              <a:rPr lang="en-US" sz="2000" dirty="0" smtClean="0"/>
              <a:t>Credence D10 Tester – JPL VLSI Lab</a:t>
            </a:r>
          </a:p>
          <a:p>
            <a:r>
              <a:rPr lang="en-US" sz="2000" dirty="0" smtClean="0"/>
              <a:t>Data taken by Greg Allen and James Skinner, JPL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22A7A46-AC99-7D4A-AEB4-42BFF2D9846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71600"/>
            <a:ext cx="4648200" cy="1587404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Vcca</a:t>
            </a:r>
            <a:r>
              <a:rPr lang="en-US" dirty="0" smtClean="0"/>
              <a:t> Comparison </a:t>
            </a:r>
            <a:r>
              <a:rPr lang="en-US" dirty="0" err="1" smtClean="0"/>
              <a:t>Schmoos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(same scale)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9/1/09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28622F5-2233-2147-8D57-2D00134216C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1"/>
            <a:ext cx="4610101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2209800"/>
            <a:ext cx="14478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50%/25C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86200"/>
            <a:ext cx="4635500" cy="24967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8800" y="4800600"/>
            <a:ext cx="1447800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80%/85C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Vcci</a:t>
            </a:r>
            <a:r>
              <a:rPr lang="en-US" dirty="0" smtClean="0"/>
              <a:t> Comparison </a:t>
            </a:r>
            <a:r>
              <a:rPr lang="en-US" dirty="0" err="1" smtClean="0"/>
              <a:t>Schmoos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(same scale)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9/1/09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28622F5-2233-2147-8D57-2D00134216C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2209800"/>
            <a:ext cx="14478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50%/-40C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4800600"/>
            <a:ext cx="1447800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10%/85C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4730812" cy="2590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733800"/>
            <a:ext cx="4800600" cy="2620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vs. Temperature - </a:t>
            </a:r>
            <a:r>
              <a:rPr lang="en-US" dirty="0" err="1" smtClean="0"/>
              <a:t>Vcci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5181600"/>
            <a:ext cx="7772400" cy="1143001"/>
          </a:xfrm>
        </p:spPr>
        <p:txBody>
          <a:bodyPr/>
          <a:lstStyle/>
          <a:p>
            <a:r>
              <a:rPr lang="en-US" sz="2000" dirty="0" smtClean="0"/>
              <a:t>Failing time increases linearly with temperature for designs ≥ 50%</a:t>
            </a:r>
          </a:p>
          <a:p>
            <a:r>
              <a:rPr lang="en-US" sz="2000" dirty="0" smtClean="0"/>
              <a:t>Increasing % resources used increases the slope of the temperature effect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28622F5-2233-2147-8D57-2D00134216C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9/1/09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19200"/>
            <a:ext cx="5520304" cy="3917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91400" y="3581400"/>
            <a:ext cx="13716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Nonlinear data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5867400" y="3581400"/>
            <a:ext cx="1447800" cy="304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vs. Temperature - </a:t>
            </a:r>
            <a:r>
              <a:rPr lang="en-US" dirty="0" err="1" smtClean="0"/>
              <a:t>Vcca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600200"/>
            <a:ext cx="2667000" cy="3810000"/>
          </a:xfrm>
        </p:spPr>
        <p:txBody>
          <a:bodyPr/>
          <a:lstStyle/>
          <a:p>
            <a:r>
              <a:rPr lang="en-US" sz="1600" dirty="0" smtClean="0"/>
              <a:t>Increasing utilization increases sensitivity to temperature</a:t>
            </a:r>
          </a:p>
          <a:p>
            <a:r>
              <a:rPr lang="en-US" sz="1600" dirty="0" smtClean="0"/>
              <a:t>10% design performance temperature independent</a:t>
            </a:r>
          </a:p>
          <a:p>
            <a:pPr lvl="1"/>
            <a:r>
              <a:rPr lang="en-US" sz="1200" dirty="0" smtClean="0"/>
              <a:t>More robust from reliability/mission assurance </a:t>
            </a:r>
          </a:p>
          <a:p>
            <a:pPr lvl="1"/>
            <a:r>
              <a:rPr lang="en-US" sz="1200" dirty="0" smtClean="0"/>
              <a:t>Small resource (array) contribution to total</a:t>
            </a:r>
          </a:p>
          <a:p>
            <a:r>
              <a:rPr lang="en-US" sz="1600" dirty="0" smtClean="0"/>
              <a:t>Need to trade mission requirements with reliability requirements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22A7A46-AC99-7D4A-AEB4-42BFF2D9846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371600"/>
            <a:ext cx="5379354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mean by scaling?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9/1/09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28622F5-2233-2147-8D57-2D00134216C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5400"/>
            <a:ext cx="7319575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60198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Chen IBM 2006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and JPL Mars FPGA Cost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95400" y="5715000"/>
            <a:ext cx="6400800" cy="6858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buNone/>
            </a:pPr>
            <a:r>
              <a:rPr lang="en-US" dirty="0" smtClean="0"/>
              <a:t>Space FPGA cost increase 10X in 10 years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22A7A46-AC99-7D4A-AEB4-42BFF2D9846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9/1/09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43000"/>
            <a:ext cx="605575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22A7A46-AC99-7D4A-AEB4-42BFF2D9846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9/1/09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28622F5-2233-2147-8D57-2D00134216C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71600"/>
            <a:ext cx="5503252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9/1/09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28622F5-2233-2147-8D57-2D00134216C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47800"/>
            <a:ext cx="6239036" cy="489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9/1/09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28622F5-2233-2147-8D57-2D00134216C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1465942"/>
            <a:ext cx="5791200" cy="4630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Static/Passive Power Problem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9/1/09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28622F5-2233-2147-8D57-2D00134216C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7086600" cy="4544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59436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T. N. </a:t>
            </a:r>
            <a:r>
              <a:rPr lang="en-US" sz="1200" dirty="0" err="1" smtClean="0"/>
              <a:t>Theis</a:t>
            </a:r>
            <a:r>
              <a:rPr lang="en-US" sz="1200" dirty="0" smtClean="0"/>
              <a:t> IBM 2007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391400" cy="762000"/>
          </a:xfrm>
        </p:spPr>
        <p:txBody>
          <a:bodyPr/>
          <a:lstStyle/>
          <a:p>
            <a:r>
              <a:rPr lang="en-US" dirty="0" smtClean="0"/>
              <a:t>Fundamental change over to </a:t>
            </a:r>
            <a:br>
              <a:rPr lang="en-US" dirty="0" smtClean="0"/>
            </a:br>
            <a:r>
              <a:rPr lang="en-US" dirty="0" smtClean="0"/>
              <a:t>metal gate devices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9/1/09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128622F5-2233-2147-8D57-2D00134216C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8064500" cy="4999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60960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Chen IBM 2006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9/1/09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Sheldon - MAPLD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28622F5-2233-2147-8D57-2D00134216C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95400"/>
            <a:ext cx="634658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FF00"/>
      </a:hlink>
      <a:folHlink>
        <a:srgbClr val="00FF00"/>
      </a:folHlink>
    </a:clrScheme>
    <a:fontScheme name="8_Default Design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47163</TotalTime>
  <Words>1263</Words>
  <Application>Microsoft PowerPoint</Application>
  <PresentationFormat>On-screen Show (4:3)</PresentationFormat>
  <Paragraphs>214</Paragraphs>
  <Slides>31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8_Default Design</vt:lpstr>
      <vt:lpstr>Image</vt:lpstr>
      <vt:lpstr>Acrobat Document</vt:lpstr>
      <vt:lpstr>Slide 2</vt:lpstr>
      <vt:lpstr>Overview</vt:lpstr>
      <vt:lpstr>What do we mean by scaling?</vt:lpstr>
      <vt:lpstr>Slide 5</vt:lpstr>
      <vt:lpstr>Slide 6</vt:lpstr>
      <vt:lpstr>Slide 7</vt:lpstr>
      <vt:lpstr>Static/Passive Power Problem</vt:lpstr>
      <vt:lpstr>Fundamental change over to  metal gate devices</vt:lpstr>
      <vt:lpstr>Slide 10</vt:lpstr>
      <vt:lpstr>Slide 11</vt:lpstr>
      <vt:lpstr>Slide 12</vt:lpstr>
      <vt:lpstr>Scaling also means new materials =&gt;  new reliability challenges  </vt:lpstr>
      <vt:lpstr>Modern approach to reliability in scaled devices like FPGAs</vt:lpstr>
      <vt:lpstr>Scaling Examples</vt:lpstr>
      <vt:lpstr>SiliconBlue FPGAs – NVM via  Conductivity Modification – TSMC 65nm </vt:lpstr>
      <vt:lpstr>Is it ok to run my FPGA at a higher than nominal Vdd?</vt:lpstr>
      <vt:lpstr>Negative Bias Temperature Instability - NBTI</vt:lpstr>
      <vt:lpstr>NBTI with Xilinx Virtex 4</vt:lpstr>
      <vt:lpstr>Scaling and Packages</vt:lpstr>
      <vt:lpstr>Xilinx Virtex 2 Package Scaling Anomaly</vt:lpstr>
      <vt:lpstr>Sample Error Pattern for  Anomalous Event</vt:lpstr>
      <vt:lpstr>Bond wire locations for shorting signals</vt:lpstr>
      <vt:lpstr>Root Cause – Bond Wire Vibration</vt:lpstr>
      <vt:lpstr>ESD and scaling</vt:lpstr>
      <vt:lpstr>FPGAs and Scaling Resources</vt:lpstr>
      <vt:lpstr>Vcca Comparison Schmoos (same scale)</vt:lpstr>
      <vt:lpstr>Vcci Comparison Schmoos (same scale)</vt:lpstr>
      <vt:lpstr>Timing vs. Temperature - Vcci</vt:lpstr>
      <vt:lpstr>Timing vs. Temperature - Vcca</vt:lpstr>
      <vt:lpstr>Scaling and JPL Mars FPGA Cost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BMMR Template</dc:title>
  <dc:creator>M. White</dc:creator>
  <cp:lastModifiedBy>Douglas Sheldon</cp:lastModifiedBy>
  <cp:revision>1465</cp:revision>
  <cp:lastPrinted>2009-08-06T22:28:07Z</cp:lastPrinted>
  <dcterms:created xsi:type="dcterms:W3CDTF">2009-08-24T00:31:01Z</dcterms:created>
  <dcterms:modified xsi:type="dcterms:W3CDTF">2009-08-24T00:32:20Z</dcterms:modified>
</cp:coreProperties>
</file>