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22"/>
  </p:notesMasterIdLst>
  <p:handoutMasterIdLst>
    <p:handoutMasterId r:id="rId23"/>
  </p:handoutMasterIdLst>
  <p:sldIdLst>
    <p:sldId id="544" r:id="rId2"/>
    <p:sldId id="545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6" r:id="rId14"/>
    <p:sldId id="557" r:id="rId15"/>
    <p:sldId id="558" r:id="rId16"/>
    <p:sldId id="559" r:id="rId17"/>
    <p:sldId id="560" r:id="rId18"/>
    <p:sldId id="561" r:id="rId19"/>
    <p:sldId id="562" r:id="rId20"/>
    <p:sldId id="563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FE8"/>
    <a:srgbClr val="0021A5"/>
    <a:srgbClr val="FFFFCC"/>
    <a:srgbClr val="C0C0C0"/>
    <a:srgbClr val="FFFF85"/>
    <a:srgbClr val="FFDC79"/>
    <a:srgbClr val="FFF2C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92" y="-78"/>
      </p:cViewPr>
      <p:guideLst>
        <p:guide orient="horz" pos="3829"/>
        <p:guide pos="1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10" y="-84"/>
      </p:cViewPr>
      <p:guideLst>
        <p:guide orient="horz" pos="2928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E5828304-86BC-4019-A15B-FFECE0E95B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865BBBF8-077B-45C9-95BA-50F90A783D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FDFC6-8C7D-47BF-ADFA-30F9C808F5D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CHRECschoo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213" y="4800600"/>
            <a:ext cx="31988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38100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</a:endParaRPr>
          </a:p>
        </p:txBody>
      </p:sp>
      <p:pic>
        <p:nvPicPr>
          <p:cNvPr id="7" name="Picture 3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3556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8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3511550"/>
            <a:ext cx="3200400" cy="908050"/>
          </a:xfrm>
          <a:prstGeom prst="rect">
            <a:avLst/>
          </a:prstGeom>
          <a:noFill/>
          <a:ln w="38100">
            <a:solidFill>
              <a:srgbClr val="FF4A00"/>
            </a:solidFill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2400"/>
            <a:ext cx="5257800" cy="2286000"/>
          </a:xfrm>
        </p:spPr>
        <p:txBody>
          <a:bodyPr/>
          <a:lstStyle>
            <a:lvl1pPr marL="0" indent="0" algn="ctr">
              <a:buFont typeface="Wingdings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C99D4-8619-4353-BBA4-826E83AEA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EFE37-4E7C-4F5A-AB83-B8C7F9AED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32FB3-B0CE-4B84-B19E-1139C35D1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3292A-6517-400F-A04F-B58DE15A76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DE236-3187-450B-A466-7489BE97A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03F56-F78C-4CEA-9C66-ECF749935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40C34-171E-407F-AD1E-28AF9D4C0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365D9-4ED4-4C17-8CB8-3AD828E05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BAA7F-A4C5-4239-A547-CFCB1C2B1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7355C-A260-4A73-896B-01435AB02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fld id="{F19A8656-FBF3-474E-90EA-74261DD9CF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</a:endParaRPr>
          </a:p>
        </p:txBody>
      </p:sp>
      <p:pic>
        <p:nvPicPr>
          <p:cNvPr id="1031" name="Picture 2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6200" y="62579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yu01.gif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96200" y="6210300"/>
            <a:ext cx="990600" cy="6477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rgbClr val="FF4A00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0021A5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8153400" cy="1752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Fault-Tolerant </a:t>
            </a:r>
            <a:r>
              <a:rPr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Softcore</a:t>
            </a:r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Processors</a:t>
            </a:r>
            <a:b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 I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Fault-Tolerant Instruction Memory</a:t>
            </a: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en-US" sz="3200" dirty="0" smtClean="0"/>
              <a:t>Nathaniel Rollins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/>
              <a:t>Brigham Young University</a:t>
            </a:r>
          </a:p>
          <a:p>
            <a:pPr algn="l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FF4A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Fault-Tolerant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34400" cy="609599"/>
          </a:xfrm>
        </p:spPr>
        <p:txBody>
          <a:bodyPr/>
          <a:lstStyle/>
          <a:p>
            <a:r>
              <a:rPr lang="en-US" sz="2400" dirty="0" smtClean="0"/>
              <a:t>Original processor design: Xilinx </a:t>
            </a:r>
            <a:r>
              <a:rPr lang="en-US" sz="2400" dirty="0" err="1" smtClean="0"/>
              <a:t>PicoBlaze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17"/>
          <p:cNvGrpSpPr/>
          <p:nvPr/>
        </p:nvGrpSpPr>
        <p:grpSpPr>
          <a:xfrm>
            <a:off x="990600" y="1885890"/>
            <a:ext cx="3581400" cy="1799662"/>
            <a:chOff x="2057400" y="2057400"/>
            <a:chExt cx="3962400" cy="2109271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2057400" y="2057400"/>
              <a:ext cx="3962400" cy="2057400"/>
            </a:xfrm>
            <a:prstGeom prst="roundRect">
              <a:avLst>
                <a:gd name="adj" fmla="val 11729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0" name="Group 14"/>
            <p:cNvGrpSpPr/>
            <p:nvPr/>
          </p:nvGrpSpPr>
          <p:grpSpPr>
            <a:xfrm>
              <a:off x="2286000" y="2206823"/>
              <a:ext cx="3651017" cy="1848653"/>
              <a:chOff x="1676400" y="2206823"/>
              <a:chExt cx="3651017" cy="1848653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1676400" y="2438400"/>
                <a:ext cx="762000" cy="13716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 smtClean="0">
                    <a:solidFill>
                      <a:schemeClr val="bg1"/>
                    </a:solidFill>
                    <a:ea typeface="Arial" charset="0"/>
                  </a:rPr>
                  <a:t>ROM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 bwMode="auto">
              <a:xfrm>
                <a:off x="3048000" y="2819400"/>
                <a:ext cx="1447800" cy="609600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PicoBlaze</a:t>
                </a: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" name="Arc 7"/>
              <p:cNvSpPr/>
              <p:nvPr/>
            </p:nvSpPr>
            <p:spPr bwMode="auto">
              <a:xfrm rot="20121520">
                <a:off x="2279558" y="2544386"/>
                <a:ext cx="1053445" cy="821923"/>
              </a:xfrm>
              <a:prstGeom prst="arc">
                <a:avLst>
                  <a:gd name="adj1" fmla="val 14333416"/>
                  <a:gd name="adj2" fmla="val 424649"/>
                </a:avLst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9" name="Arc 8"/>
              <p:cNvSpPr/>
              <p:nvPr/>
            </p:nvSpPr>
            <p:spPr bwMode="auto">
              <a:xfrm rot="9848607">
                <a:off x="2378245" y="2859798"/>
                <a:ext cx="1053445" cy="821923"/>
              </a:xfrm>
              <a:prstGeom prst="arc">
                <a:avLst>
                  <a:gd name="adj1" fmla="val 12945778"/>
                  <a:gd name="adj2" fmla="val 20469162"/>
                </a:avLst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11" name="Straight Arrow Connector 10"/>
              <p:cNvCxnSpPr>
                <a:stCxn id="7" idx="3"/>
              </p:cNvCxnSpPr>
              <p:nvPr/>
            </p:nvCxnSpPr>
            <p:spPr bwMode="auto">
              <a:xfrm>
                <a:off x="4495800" y="3124200"/>
                <a:ext cx="609600" cy="1588"/>
              </a:xfrm>
              <a:prstGeom prst="straightConnector1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  <p:sp>
            <p:nvSpPr>
              <p:cNvPr id="12" name="TextBox 11"/>
              <p:cNvSpPr txBox="1"/>
              <p:nvPr/>
            </p:nvSpPr>
            <p:spPr>
              <a:xfrm>
                <a:off x="2514600" y="2206823"/>
                <a:ext cx="988213" cy="324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Instruction</a:t>
                </a:r>
                <a:endParaRPr lang="en-US" sz="1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90800" y="3730823"/>
                <a:ext cx="826822" cy="324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Address</a:t>
                </a:r>
                <a:endParaRPr lang="en-US" sz="12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612327" y="2743200"/>
                <a:ext cx="715090" cy="324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Output</a:t>
                </a:r>
                <a:endParaRPr lang="en-US" sz="1200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495799" y="3733800"/>
              <a:ext cx="1371600" cy="43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Processor</a:t>
              </a:r>
              <a:endParaRPr lang="en-US" sz="18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53000" y="2429470"/>
            <a:ext cx="3581400" cy="923330"/>
          </a:xfrm>
          <a:prstGeom prst="rect">
            <a:avLst/>
          </a:prstGeom>
          <a:solidFill>
            <a:srgbClr val="C0C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800" kern="0" dirty="0" smtClean="0"/>
              <a:t>Fault-tolerance determined by examining the </a:t>
            </a:r>
            <a:r>
              <a:rPr lang="en-US" sz="1800" b="1" kern="0" dirty="0" smtClean="0"/>
              <a:t>PC</a:t>
            </a:r>
            <a:r>
              <a:rPr lang="en-US" sz="1800" kern="0" dirty="0" smtClean="0"/>
              <a:t> and current </a:t>
            </a:r>
            <a:r>
              <a:rPr lang="en-US" sz="1800" b="1" kern="0" dirty="0" smtClean="0"/>
              <a:t>instruction</a:t>
            </a:r>
            <a:r>
              <a:rPr lang="en-US" sz="1800" kern="0" dirty="0" smtClean="0"/>
              <a:t> as faults are injected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3810000"/>
            <a:ext cx="85344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memory fault-tolerant techniques: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914400" y="42672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27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TMR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baseline="0" dirty="0" smtClean="0">
                <a:solidFill>
                  <a:srgbClr val="0021A5"/>
                </a:solidFill>
                <a:latin typeface="+mn-lt"/>
                <a:cs typeface="+mn-cs"/>
              </a:rPr>
              <a:t>Single voter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Triple voter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Feedback 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BLTMR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Scrubber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276600" y="42672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27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ECC: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baseline="0" dirty="0" smtClean="0">
                <a:solidFill>
                  <a:srgbClr val="0021A5"/>
                </a:solidFill>
                <a:latin typeface="+mn-lt"/>
                <a:cs typeface="+mn-cs"/>
              </a:rPr>
              <a:t>SEC/DED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SEC/DED with DWC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SEC/DED with DWC and scrubbing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0" y="42672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27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EDC &amp; DWC: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CD with DWC</a:t>
            </a:r>
            <a:endParaRPr lang="en-US" sz="1600" kern="0" baseline="0" dirty="0" smtClean="0">
              <a:solidFill>
                <a:srgbClr val="0021A5"/>
              </a:solidFill>
              <a:latin typeface="+mn-lt"/>
              <a:cs typeface="+mn-cs"/>
            </a:endParaRP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CD with DWC and scrubbing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Fault-Tolerant Techniques: TMR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" name="Group 34"/>
          <p:cNvGrpSpPr/>
          <p:nvPr/>
        </p:nvGrpSpPr>
        <p:grpSpPr>
          <a:xfrm>
            <a:off x="1219200" y="2057400"/>
            <a:ext cx="2133599" cy="1066800"/>
            <a:chOff x="1143000" y="2133600"/>
            <a:chExt cx="2446866" cy="12954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1143000" y="2133600"/>
              <a:ext cx="914400" cy="3810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Processor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1143000" y="2590800"/>
              <a:ext cx="914400" cy="3810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Processor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1143000" y="3048000"/>
              <a:ext cx="914400" cy="3810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Processor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" name="Group 15"/>
            <p:cNvGrpSpPr/>
            <p:nvPr/>
          </p:nvGrpSpPr>
          <p:grpSpPr>
            <a:xfrm>
              <a:off x="2514602" y="2449689"/>
              <a:ext cx="638326" cy="666820"/>
              <a:chOff x="4337305" y="2895485"/>
              <a:chExt cx="718883" cy="762115"/>
            </a:xfrm>
          </p:grpSpPr>
          <p:sp>
            <p:nvSpPr>
              <p:cNvPr id="25" name="Flowchart: Connector 13"/>
              <p:cNvSpPr/>
              <p:nvPr/>
            </p:nvSpPr>
            <p:spPr bwMode="auto">
              <a:xfrm>
                <a:off x="4337305" y="2895485"/>
                <a:ext cx="718883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346670" y="3058355"/>
                <a:ext cx="679494" cy="413996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1200" dirty="0" smtClean="0"/>
                  <a:t>voter</a:t>
                </a:r>
                <a:endParaRPr lang="en-US" sz="1200" dirty="0"/>
              </a:p>
            </p:txBody>
          </p:sp>
        </p:grpSp>
        <p:cxnSp>
          <p:nvCxnSpPr>
            <p:cNvPr id="28" name="Straight Arrow Connector 27"/>
            <p:cNvCxnSpPr>
              <a:stCxn id="21" idx="3"/>
              <a:endCxn id="25" idx="2"/>
            </p:cNvCxnSpPr>
            <p:nvPr/>
          </p:nvCxnSpPr>
          <p:spPr bwMode="auto">
            <a:xfrm>
              <a:off x="2057400" y="2781301"/>
              <a:ext cx="457200" cy="1798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30" name="Straight Arrow Connector 29"/>
            <p:cNvCxnSpPr>
              <a:endCxn id="25" idx="1"/>
            </p:cNvCxnSpPr>
            <p:nvPr/>
          </p:nvCxnSpPr>
          <p:spPr bwMode="auto">
            <a:xfrm>
              <a:off x="2057400" y="2362200"/>
              <a:ext cx="550682" cy="185142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32" name="Straight Arrow Connector 31"/>
            <p:cNvCxnSpPr>
              <a:stCxn id="22" idx="3"/>
              <a:endCxn id="25" idx="3"/>
            </p:cNvCxnSpPr>
            <p:nvPr/>
          </p:nvCxnSpPr>
          <p:spPr bwMode="auto">
            <a:xfrm flipV="1">
              <a:off x="2057400" y="3018855"/>
              <a:ext cx="550682" cy="219645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34" name="Straight Arrow Connector 33"/>
            <p:cNvCxnSpPr>
              <a:stCxn id="25" idx="6"/>
            </p:cNvCxnSpPr>
            <p:nvPr/>
          </p:nvCxnSpPr>
          <p:spPr bwMode="auto">
            <a:xfrm flipV="1">
              <a:off x="3152925" y="2761002"/>
              <a:ext cx="436941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</p:grpSp>
      <p:grpSp>
        <p:nvGrpSpPr>
          <p:cNvPr id="7" name="Group 101"/>
          <p:cNvGrpSpPr/>
          <p:nvPr/>
        </p:nvGrpSpPr>
        <p:grpSpPr>
          <a:xfrm>
            <a:off x="5167489" y="1981199"/>
            <a:ext cx="2223911" cy="1295401"/>
            <a:chOff x="4572000" y="2057400"/>
            <a:chExt cx="2223911" cy="114300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4572000" y="2171700"/>
              <a:ext cx="880864" cy="28575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Processor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4572000" y="2514600"/>
              <a:ext cx="880864" cy="28575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Processor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 bwMode="auto">
            <a:xfrm>
              <a:off x="4572000" y="2857500"/>
              <a:ext cx="880864" cy="28575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Processor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>
              <a:off x="6010594" y="2465918"/>
              <a:ext cx="478102" cy="334433"/>
              <a:chOff x="4230909" y="2895485"/>
              <a:chExt cx="944319" cy="762115"/>
            </a:xfrm>
          </p:grpSpPr>
          <p:sp>
            <p:nvSpPr>
              <p:cNvPr id="45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30909" y="2981205"/>
                <a:ext cx="944319" cy="51055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000" dirty="0" smtClean="0"/>
                  <a:t>voter</a:t>
                </a:r>
                <a:endParaRPr lang="en-US" sz="1000" dirty="0"/>
              </a:p>
            </p:txBody>
          </p:sp>
        </p:grpSp>
        <p:cxnSp>
          <p:nvCxnSpPr>
            <p:cNvPr id="41" name="Straight Arrow Connector 40"/>
            <p:cNvCxnSpPr>
              <a:stCxn id="38" idx="3"/>
              <a:endCxn id="45" idx="2"/>
            </p:cNvCxnSpPr>
            <p:nvPr/>
          </p:nvCxnSpPr>
          <p:spPr bwMode="auto">
            <a:xfrm flipV="1">
              <a:off x="5452864" y="2633135"/>
              <a:ext cx="611597" cy="2434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42" name="Straight Arrow Connector 41"/>
            <p:cNvCxnSpPr>
              <a:stCxn id="37" idx="3"/>
              <a:endCxn id="45" idx="1"/>
            </p:cNvCxnSpPr>
            <p:nvPr/>
          </p:nvCxnSpPr>
          <p:spPr bwMode="auto">
            <a:xfrm>
              <a:off x="5452864" y="2314575"/>
              <a:ext cx="668548" cy="20032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43" name="Straight Arrow Connector 42"/>
            <p:cNvCxnSpPr>
              <a:stCxn id="39" idx="3"/>
              <a:endCxn id="45" idx="3"/>
            </p:cNvCxnSpPr>
            <p:nvPr/>
          </p:nvCxnSpPr>
          <p:spPr bwMode="auto">
            <a:xfrm flipV="1">
              <a:off x="5452864" y="2751374"/>
              <a:ext cx="668548" cy="24900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44" name="Straight Arrow Connector 43"/>
            <p:cNvCxnSpPr>
              <a:stCxn id="45" idx="6"/>
            </p:cNvCxnSpPr>
            <p:nvPr/>
          </p:nvCxnSpPr>
          <p:spPr bwMode="auto">
            <a:xfrm flipV="1">
              <a:off x="6453343" y="2631017"/>
              <a:ext cx="342568" cy="2118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grpSp>
          <p:nvGrpSpPr>
            <p:cNvPr id="9" name="Group 15"/>
            <p:cNvGrpSpPr/>
            <p:nvPr/>
          </p:nvGrpSpPr>
          <p:grpSpPr>
            <a:xfrm>
              <a:off x="6018358" y="2057400"/>
              <a:ext cx="478102" cy="334433"/>
              <a:chOff x="4230909" y="2895485"/>
              <a:chExt cx="944319" cy="762115"/>
            </a:xfrm>
          </p:grpSpPr>
          <p:sp>
            <p:nvSpPr>
              <p:cNvPr id="60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230909" y="2981205"/>
                <a:ext cx="944319" cy="51055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000" dirty="0" smtClean="0"/>
                  <a:t>voter</a:t>
                </a:r>
                <a:endParaRPr lang="en-US" sz="1000" dirty="0"/>
              </a:p>
            </p:txBody>
          </p:sp>
        </p:grpSp>
        <p:cxnSp>
          <p:nvCxnSpPr>
            <p:cNvPr id="63" name="Straight Arrow Connector 62"/>
            <p:cNvCxnSpPr>
              <a:stCxn id="37" idx="3"/>
              <a:endCxn id="60" idx="2"/>
            </p:cNvCxnSpPr>
            <p:nvPr/>
          </p:nvCxnSpPr>
          <p:spPr bwMode="auto">
            <a:xfrm flipV="1">
              <a:off x="5452864" y="2224616"/>
              <a:ext cx="619361" cy="8995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65" name="Straight Arrow Connector 64"/>
            <p:cNvCxnSpPr>
              <a:stCxn id="38" idx="3"/>
            </p:cNvCxnSpPr>
            <p:nvPr/>
          </p:nvCxnSpPr>
          <p:spPr bwMode="auto">
            <a:xfrm flipV="1">
              <a:off x="5452864" y="2292350"/>
              <a:ext cx="614431" cy="365125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67" name="Straight Arrow Connector 66"/>
            <p:cNvCxnSpPr>
              <a:stCxn id="39" idx="3"/>
              <a:endCxn id="60" idx="3"/>
            </p:cNvCxnSpPr>
            <p:nvPr/>
          </p:nvCxnSpPr>
          <p:spPr bwMode="auto">
            <a:xfrm flipV="1">
              <a:off x="5452864" y="2342856"/>
              <a:ext cx="676312" cy="65751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grpSp>
          <p:nvGrpSpPr>
            <p:cNvPr id="10" name="Group 15"/>
            <p:cNvGrpSpPr/>
            <p:nvPr/>
          </p:nvGrpSpPr>
          <p:grpSpPr>
            <a:xfrm>
              <a:off x="6010594" y="2865968"/>
              <a:ext cx="478102" cy="334433"/>
              <a:chOff x="4230909" y="2895485"/>
              <a:chExt cx="944319" cy="762115"/>
            </a:xfrm>
          </p:grpSpPr>
          <p:sp>
            <p:nvSpPr>
              <p:cNvPr id="69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230909" y="2981205"/>
                <a:ext cx="944319" cy="51055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000" dirty="0" smtClean="0"/>
                  <a:t>voter</a:t>
                </a:r>
                <a:endParaRPr lang="en-US" sz="1000" dirty="0"/>
              </a:p>
            </p:txBody>
          </p:sp>
        </p:grpSp>
        <p:cxnSp>
          <p:nvCxnSpPr>
            <p:cNvPr id="73" name="Straight Arrow Connector 72"/>
            <p:cNvCxnSpPr>
              <a:stCxn id="39" idx="3"/>
              <a:endCxn id="69" idx="2"/>
            </p:cNvCxnSpPr>
            <p:nvPr/>
          </p:nvCxnSpPr>
          <p:spPr bwMode="auto">
            <a:xfrm>
              <a:off x="5452864" y="3000375"/>
              <a:ext cx="611597" cy="3280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75" name="Straight Arrow Connector 74"/>
            <p:cNvCxnSpPr>
              <a:stCxn id="37" idx="3"/>
              <a:endCxn id="69" idx="1"/>
            </p:cNvCxnSpPr>
            <p:nvPr/>
          </p:nvCxnSpPr>
          <p:spPr bwMode="auto">
            <a:xfrm>
              <a:off x="5452864" y="2314575"/>
              <a:ext cx="668548" cy="60036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78" name="Straight Arrow Connector 77"/>
            <p:cNvCxnSpPr>
              <a:stCxn id="38" idx="3"/>
              <a:endCxn id="69" idx="2"/>
            </p:cNvCxnSpPr>
            <p:nvPr/>
          </p:nvCxnSpPr>
          <p:spPr bwMode="auto">
            <a:xfrm>
              <a:off x="5452864" y="2657475"/>
              <a:ext cx="611598" cy="37571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cxnSp>
          <p:nvCxnSpPr>
            <p:cNvPr id="80" name="Straight Arrow Connector 79"/>
            <p:cNvCxnSpPr>
              <a:stCxn id="60" idx="6"/>
            </p:cNvCxnSpPr>
            <p:nvPr/>
          </p:nvCxnSpPr>
          <p:spPr bwMode="auto">
            <a:xfrm>
              <a:off x="6461107" y="2224616"/>
              <a:ext cx="321210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  <p:cxnSp>
          <p:nvCxnSpPr>
            <p:cNvPr id="85" name="Straight Arrow Connector 84"/>
            <p:cNvCxnSpPr>
              <a:stCxn id="69" idx="6"/>
            </p:cNvCxnSpPr>
            <p:nvPr/>
          </p:nvCxnSpPr>
          <p:spPr bwMode="auto">
            <a:xfrm flipV="1">
              <a:off x="6453343" y="3028950"/>
              <a:ext cx="328975" cy="0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</p:cxnSp>
      </p:grpSp>
      <p:grpSp>
        <p:nvGrpSpPr>
          <p:cNvPr id="11" name="Group 196"/>
          <p:cNvGrpSpPr/>
          <p:nvPr/>
        </p:nvGrpSpPr>
        <p:grpSpPr>
          <a:xfrm>
            <a:off x="838200" y="4267200"/>
            <a:ext cx="2971800" cy="1828800"/>
            <a:chOff x="609600" y="3722511"/>
            <a:chExt cx="2971800" cy="1992489"/>
          </a:xfrm>
        </p:grpSpPr>
        <p:sp>
          <p:nvSpPr>
            <p:cNvPr id="96" name="Flowchart: Connector 13"/>
            <p:cNvSpPr/>
            <p:nvPr/>
          </p:nvSpPr>
          <p:spPr bwMode="auto">
            <a:xfrm>
              <a:off x="1981200" y="4865511"/>
              <a:ext cx="228600" cy="228600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sp>
          <p:nvSpPr>
            <p:cNvPr id="97" name="Flowchart: Connector 13"/>
            <p:cNvSpPr/>
            <p:nvPr/>
          </p:nvSpPr>
          <p:spPr bwMode="auto">
            <a:xfrm>
              <a:off x="1981200" y="5181600"/>
              <a:ext cx="228600" cy="228600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sp>
          <p:nvSpPr>
            <p:cNvPr id="98" name="Flowchart: Connector 13"/>
            <p:cNvSpPr/>
            <p:nvPr/>
          </p:nvSpPr>
          <p:spPr bwMode="auto">
            <a:xfrm>
              <a:off x="1981200" y="5486400"/>
              <a:ext cx="228600" cy="228600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sp>
          <p:nvSpPr>
            <p:cNvPr id="99" name="Rounded Rectangle 98"/>
            <p:cNvSpPr/>
            <p:nvPr/>
          </p:nvSpPr>
          <p:spPr bwMode="auto">
            <a:xfrm>
              <a:off x="2525889" y="4865511"/>
              <a:ext cx="609600" cy="22860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 bwMode="auto">
            <a:xfrm>
              <a:off x="2743200" y="5181600"/>
              <a:ext cx="609600" cy="22860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1" name="Rounded Rectangle 100"/>
            <p:cNvSpPr/>
            <p:nvPr/>
          </p:nvSpPr>
          <p:spPr bwMode="auto">
            <a:xfrm>
              <a:off x="2971800" y="5486400"/>
              <a:ext cx="609600" cy="22860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990600" y="3962400"/>
              <a:ext cx="304800" cy="5334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bg1"/>
                  </a:solidFill>
                  <a:ea typeface="Arial" charset="0"/>
                </a:rPr>
                <a:t>ROM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0" name="Flowchart: Connector 13"/>
            <p:cNvSpPr/>
            <p:nvPr/>
          </p:nvSpPr>
          <p:spPr bwMode="auto">
            <a:xfrm>
              <a:off x="1981200" y="3722511"/>
              <a:ext cx="228600" cy="228600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sp>
          <p:nvSpPr>
            <p:cNvPr id="94" name="Flowchart: Connector 13"/>
            <p:cNvSpPr/>
            <p:nvPr/>
          </p:nvSpPr>
          <p:spPr bwMode="auto">
            <a:xfrm>
              <a:off x="1981200" y="3993444"/>
              <a:ext cx="228600" cy="228600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sp>
          <p:nvSpPr>
            <p:cNvPr id="95" name="Flowchart: Connector 13"/>
            <p:cNvSpPr/>
            <p:nvPr/>
          </p:nvSpPr>
          <p:spPr bwMode="auto">
            <a:xfrm>
              <a:off x="1981200" y="4270023"/>
              <a:ext cx="228600" cy="228600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rPr>
                <a:t>v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1371600" y="4224867"/>
              <a:ext cx="304800" cy="5334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bg1"/>
                  </a:solidFill>
                  <a:ea typeface="Arial" charset="0"/>
                </a:rPr>
                <a:t>ROM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609600" y="3733800"/>
              <a:ext cx="304800" cy="5334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bg1"/>
                  </a:solidFill>
                  <a:ea typeface="Arial" charset="0"/>
                </a:rPr>
                <a:t>ROM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06" name="Straight Arrow Connector 105"/>
            <p:cNvCxnSpPr>
              <a:endCxn id="90" idx="2"/>
            </p:cNvCxnSpPr>
            <p:nvPr/>
          </p:nvCxnSpPr>
          <p:spPr bwMode="auto">
            <a:xfrm flipV="1">
              <a:off x="891822" y="3836811"/>
              <a:ext cx="1089378" cy="141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12" name="Straight Arrow Connector 111"/>
            <p:cNvCxnSpPr>
              <a:endCxn id="94" idx="2"/>
            </p:cNvCxnSpPr>
            <p:nvPr/>
          </p:nvCxnSpPr>
          <p:spPr bwMode="auto">
            <a:xfrm flipV="1">
              <a:off x="1293541" y="4107744"/>
              <a:ext cx="687659" cy="3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16" name="Straight Arrow Connector 115"/>
            <p:cNvCxnSpPr>
              <a:endCxn id="95" idx="2"/>
            </p:cNvCxnSpPr>
            <p:nvPr/>
          </p:nvCxnSpPr>
          <p:spPr bwMode="auto">
            <a:xfrm flipV="1">
              <a:off x="1668222" y="4384323"/>
              <a:ext cx="312978" cy="33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22" name="Straight Arrow Connector 121"/>
            <p:cNvCxnSpPr>
              <a:stCxn id="99" idx="1"/>
              <a:endCxn id="96" idx="6"/>
            </p:cNvCxnSpPr>
            <p:nvPr/>
          </p:nvCxnSpPr>
          <p:spPr bwMode="auto">
            <a:xfrm rot="10800000">
              <a:off x="2209801" y="4979811"/>
              <a:ext cx="316089" cy="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26" name="Straight Arrow Connector 125"/>
            <p:cNvCxnSpPr>
              <a:stCxn id="100" idx="1"/>
              <a:endCxn id="97" idx="6"/>
            </p:cNvCxnSpPr>
            <p:nvPr/>
          </p:nvCxnSpPr>
          <p:spPr bwMode="auto">
            <a:xfrm rot="10800000">
              <a:off x="2209800" y="5295900"/>
              <a:ext cx="533400" cy="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28" name="Straight Arrow Connector 127"/>
            <p:cNvCxnSpPr>
              <a:stCxn id="101" idx="1"/>
              <a:endCxn id="98" idx="6"/>
            </p:cNvCxnSpPr>
            <p:nvPr/>
          </p:nvCxnSpPr>
          <p:spPr bwMode="auto">
            <a:xfrm rot="10800000">
              <a:off x="2209800" y="5600700"/>
              <a:ext cx="762000" cy="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30" name="Elbow Connector 129"/>
            <p:cNvCxnSpPr>
              <a:stCxn id="90" idx="6"/>
            </p:cNvCxnSpPr>
            <p:nvPr/>
          </p:nvCxnSpPr>
          <p:spPr bwMode="auto">
            <a:xfrm>
              <a:off x="2209800" y="3836811"/>
              <a:ext cx="1219200" cy="1649589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4" name="Shape 133"/>
            <p:cNvCxnSpPr>
              <a:stCxn id="94" idx="6"/>
            </p:cNvCxnSpPr>
            <p:nvPr/>
          </p:nvCxnSpPr>
          <p:spPr bwMode="auto">
            <a:xfrm>
              <a:off x="2209800" y="4107744"/>
              <a:ext cx="990600" cy="1073856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4" name="Shape 143"/>
            <p:cNvCxnSpPr>
              <a:stCxn id="95" idx="6"/>
              <a:endCxn id="99" idx="0"/>
            </p:cNvCxnSpPr>
            <p:nvPr/>
          </p:nvCxnSpPr>
          <p:spPr bwMode="auto">
            <a:xfrm>
              <a:off x="2209800" y="4384323"/>
              <a:ext cx="620889" cy="481188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6" name="Shape 145"/>
            <p:cNvCxnSpPr>
              <a:stCxn id="96" idx="2"/>
              <a:endCxn id="103" idx="2"/>
            </p:cNvCxnSpPr>
            <p:nvPr/>
          </p:nvCxnSpPr>
          <p:spPr bwMode="auto">
            <a:xfrm rot="10800000">
              <a:off x="1524000" y="4758267"/>
              <a:ext cx="457200" cy="221544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5" name="Shape 154"/>
            <p:cNvCxnSpPr>
              <a:stCxn id="97" idx="2"/>
              <a:endCxn id="5" idx="2"/>
            </p:cNvCxnSpPr>
            <p:nvPr/>
          </p:nvCxnSpPr>
          <p:spPr bwMode="auto">
            <a:xfrm rot="10800000">
              <a:off x="1143000" y="4495800"/>
              <a:ext cx="838200" cy="800100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7" name="Shape 156"/>
            <p:cNvCxnSpPr>
              <a:stCxn id="98" idx="2"/>
              <a:endCxn id="104" idx="2"/>
            </p:cNvCxnSpPr>
            <p:nvPr/>
          </p:nvCxnSpPr>
          <p:spPr bwMode="auto">
            <a:xfrm rot="10800000">
              <a:off x="762000" y="4267200"/>
              <a:ext cx="1219200" cy="1333500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2" name="Straight Arrow Connector 161"/>
            <p:cNvCxnSpPr>
              <a:endCxn id="94" idx="3"/>
            </p:cNvCxnSpPr>
            <p:nvPr/>
          </p:nvCxnSpPr>
          <p:spPr bwMode="auto">
            <a:xfrm flipV="1">
              <a:off x="1677143" y="4188566"/>
              <a:ext cx="337535" cy="19163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72" name="Straight Arrow Connector 171"/>
            <p:cNvCxnSpPr>
              <a:endCxn id="90" idx="3"/>
            </p:cNvCxnSpPr>
            <p:nvPr/>
          </p:nvCxnSpPr>
          <p:spPr bwMode="auto">
            <a:xfrm rot="5400000" flipH="1" flipV="1">
              <a:off x="1632656" y="3961378"/>
              <a:ext cx="425767" cy="33827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74" name="Straight Arrow Connector 173"/>
            <p:cNvCxnSpPr>
              <a:endCxn id="95" idx="1"/>
            </p:cNvCxnSpPr>
            <p:nvPr/>
          </p:nvCxnSpPr>
          <p:spPr bwMode="auto">
            <a:xfrm>
              <a:off x="1295400" y="4114800"/>
              <a:ext cx="719278" cy="18870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76" name="Straight Arrow Connector 175"/>
            <p:cNvCxnSpPr/>
            <p:nvPr/>
          </p:nvCxnSpPr>
          <p:spPr bwMode="auto">
            <a:xfrm flipV="1">
              <a:off x="1295400" y="3886200"/>
              <a:ext cx="685800" cy="2286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78" name="Straight Arrow Connector 177"/>
            <p:cNvCxnSpPr>
              <a:endCxn id="94" idx="1"/>
            </p:cNvCxnSpPr>
            <p:nvPr/>
          </p:nvCxnSpPr>
          <p:spPr bwMode="auto">
            <a:xfrm>
              <a:off x="918860" y="3840480"/>
              <a:ext cx="1095818" cy="18644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81" name="Straight Arrow Connector 180"/>
            <p:cNvCxnSpPr/>
            <p:nvPr/>
          </p:nvCxnSpPr>
          <p:spPr bwMode="auto">
            <a:xfrm>
              <a:off x="909940" y="3836020"/>
              <a:ext cx="1147460" cy="43118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84" name="Straight Arrow Connector 183"/>
            <p:cNvCxnSpPr>
              <a:stCxn id="99" idx="1"/>
              <a:endCxn id="97" idx="7"/>
            </p:cNvCxnSpPr>
            <p:nvPr/>
          </p:nvCxnSpPr>
          <p:spPr bwMode="auto">
            <a:xfrm rot="10800000" flipV="1">
              <a:off x="2176323" y="4979810"/>
              <a:ext cx="349567" cy="23526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87" name="Straight Arrow Connector 186"/>
            <p:cNvCxnSpPr>
              <a:stCxn id="99" idx="1"/>
              <a:endCxn id="98" idx="7"/>
            </p:cNvCxnSpPr>
            <p:nvPr/>
          </p:nvCxnSpPr>
          <p:spPr bwMode="auto">
            <a:xfrm rot="10800000" flipV="1">
              <a:off x="2176323" y="4979810"/>
              <a:ext cx="349567" cy="54006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89" name="Straight Arrow Connector 188"/>
            <p:cNvCxnSpPr>
              <a:stCxn id="100" idx="1"/>
              <a:endCxn id="96" idx="5"/>
            </p:cNvCxnSpPr>
            <p:nvPr/>
          </p:nvCxnSpPr>
          <p:spPr bwMode="auto">
            <a:xfrm rot="10800000">
              <a:off x="2176322" y="5060634"/>
              <a:ext cx="566878" cy="23526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91" name="Straight Arrow Connector 190"/>
            <p:cNvCxnSpPr>
              <a:stCxn id="100" idx="1"/>
            </p:cNvCxnSpPr>
            <p:nvPr/>
          </p:nvCxnSpPr>
          <p:spPr bwMode="auto">
            <a:xfrm rot="10800000" flipV="1">
              <a:off x="2209800" y="5295900"/>
              <a:ext cx="533400" cy="2667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93" name="Straight Arrow Connector 192"/>
            <p:cNvCxnSpPr>
              <a:stCxn id="101" idx="1"/>
            </p:cNvCxnSpPr>
            <p:nvPr/>
          </p:nvCxnSpPr>
          <p:spPr bwMode="auto">
            <a:xfrm rot="10800000">
              <a:off x="2194560" y="5009128"/>
              <a:ext cx="777240" cy="5915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  <p:cxnSp>
          <p:nvCxnSpPr>
            <p:cNvPr id="195" name="Straight Arrow Connector 194"/>
            <p:cNvCxnSpPr>
              <a:stCxn id="101" idx="1"/>
              <a:endCxn id="97" idx="5"/>
            </p:cNvCxnSpPr>
            <p:nvPr/>
          </p:nvCxnSpPr>
          <p:spPr bwMode="auto">
            <a:xfrm rot="10800000">
              <a:off x="2176322" y="5376722"/>
              <a:ext cx="795478" cy="22397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</p:cxnSp>
      </p:grpSp>
      <p:grpSp>
        <p:nvGrpSpPr>
          <p:cNvPr id="12" name="Group 216"/>
          <p:cNvGrpSpPr/>
          <p:nvPr/>
        </p:nvGrpSpPr>
        <p:grpSpPr>
          <a:xfrm>
            <a:off x="5105400" y="4572000"/>
            <a:ext cx="2971800" cy="1371600"/>
            <a:chOff x="4876800" y="4419600"/>
            <a:chExt cx="2971800" cy="914400"/>
          </a:xfrm>
        </p:grpSpPr>
        <p:sp>
          <p:nvSpPr>
            <p:cNvPr id="201" name="Rounded Rectangle 200"/>
            <p:cNvSpPr/>
            <p:nvPr/>
          </p:nvSpPr>
          <p:spPr bwMode="auto">
            <a:xfrm>
              <a:off x="4876800" y="4419600"/>
              <a:ext cx="2209800" cy="914400"/>
            </a:xfrm>
            <a:prstGeom prst="roundRec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13" name="Straight Arrow Connector 212"/>
            <p:cNvCxnSpPr/>
            <p:nvPr/>
          </p:nvCxnSpPr>
          <p:spPr bwMode="auto">
            <a:xfrm>
              <a:off x="7086600" y="4648200"/>
              <a:ext cx="762000" cy="1588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215" name="Straight Arrow Connector 214"/>
            <p:cNvCxnSpPr>
              <a:stCxn id="201" idx="3"/>
            </p:cNvCxnSpPr>
            <p:nvPr/>
          </p:nvCxnSpPr>
          <p:spPr bwMode="auto">
            <a:xfrm>
              <a:off x="7086600" y="4876800"/>
              <a:ext cx="762000" cy="1588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216" name="Straight Arrow Connector 215"/>
            <p:cNvCxnSpPr/>
            <p:nvPr/>
          </p:nvCxnSpPr>
          <p:spPr bwMode="auto">
            <a:xfrm>
              <a:off x="7086600" y="5103812"/>
              <a:ext cx="762000" cy="1588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223" name="TextBox 222"/>
          <p:cNvSpPr txBox="1"/>
          <p:nvPr/>
        </p:nvSpPr>
        <p:spPr>
          <a:xfrm>
            <a:off x="914400" y="1447800"/>
            <a:ext cx="271779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Top-Level TMR – 1 voter</a:t>
            </a:r>
            <a:endParaRPr lang="en-US" sz="1800" dirty="0"/>
          </a:p>
        </p:txBody>
      </p:sp>
      <p:sp>
        <p:nvSpPr>
          <p:cNvPr id="224" name="TextBox 223"/>
          <p:cNvSpPr txBox="1"/>
          <p:nvPr/>
        </p:nvSpPr>
        <p:spPr>
          <a:xfrm>
            <a:off x="4978401" y="1447800"/>
            <a:ext cx="287019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Top-Level TMR – 3 voters</a:t>
            </a:r>
            <a:endParaRPr lang="en-US" sz="1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1371600" y="3745468"/>
            <a:ext cx="17526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Feedback TMR</a:t>
            </a:r>
            <a:endParaRPr lang="en-US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5181600" y="3733800"/>
            <a:ext cx="2362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BYU/LANL TMR Tool</a:t>
            </a:r>
            <a:endParaRPr lang="en-US" sz="1800" dirty="0"/>
          </a:p>
        </p:txBody>
      </p:sp>
      <p:grpSp>
        <p:nvGrpSpPr>
          <p:cNvPr id="13" name="Group 91"/>
          <p:cNvGrpSpPr/>
          <p:nvPr/>
        </p:nvGrpSpPr>
        <p:grpSpPr>
          <a:xfrm>
            <a:off x="5555850" y="4973861"/>
            <a:ext cx="1371600" cy="741139"/>
            <a:chOff x="5486400" y="4970849"/>
            <a:chExt cx="1371600" cy="741139"/>
          </a:xfrm>
        </p:grpSpPr>
        <p:sp>
          <p:nvSpPr>
            <p:cNvPr id="87" name="Rounded Rectangle 86"/>
            <p:cNvSpPr/>
            <p:nvPr/>
          </p:nvSpPr>
          <p:spPr bwMode="auto">
            <a:xfrm>
              <a:off x="6248400" y="5257800"/>
              <a:ext cx="609600" cy="20982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5486400" y="5105400"/>
              <a:ext cx="304800" cy="4895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bg1"/>
                  </a:solidFill>
                  <a:ea typeface="Arial" charset="0"/>
                </a:rPr>
                <a:t>ROM</a:t>
              </a: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9" name="Arc 88"/>
            <p:cNvSpPr/>
            <p:nvPr/>
          </p:nvSpPr>
          <p:spPr bwMode="auto">
            <a:xfrm rot="20121520">
              <a:off x="5738735" y="5010711"/>
              <a:ext cx="795526" cy="701277"/>
            </a:xfrm>
            <a:prstGeom prst="arc">
              <a:avLst>
                <a:gd name="adj1" fmla="val 13192922"/>
                <a:gd name="adj2" fmla="val 424649"/>
              </a:avLst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1" name="Arc 90"/>
            <p:cNvSpPr/>
            <p:nvPr/>
          </p:nvSpPr>
          <p:spPr bwMode="auto">
            <a:xfrm rot="9848607">
              <a:off x="5803193" y="4970849"/>
              <a:ext cx="786088" cy="701277"/>
            </a:xfrm>
            <a:prstGeom prst="arc">
              <a:avLst>
                <a:gd name="adj1" fmla="val 13192346"/>
                <a:gd name="adj2" fmla="val 21273512"/>
              </a:avLst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57150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BLTMR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534400" cy="941387"/>
          </a:xfrm>
        </p:spPr>
        <p:txBody>
          <a:bodyPr/>
          <a:lstStyle/>
          <a:p>
            <a:r>
              <a:rPr lang="en-US" sz="4000" dirty="0" smtClean="0"/>
              <a:t>FT Techniques: </a:t>
            </a:r>
            <a:r>
              <a:rPr lang="en-US" sz="4000" dirty="0" smtClean="0"/>
              <a:t>TMR with Scrubbing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97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86800" cy="990599"/>
          </a:xfrm>
        </p:spPr>
        <p:txBody>
          <a:bodyPr/>
          <a:lstStyle/>
          <a:p>
            <a:r>
              <a:rPr lang="en-US" sz="2000" dirty="0" smtClean="0"/>
              <a:t>BYU/Sandia BRAM scrubber with TMR</a:t>
            </a:r>
          </a:p>
          <a:p>
            <a:pPr lvl="1"/>
            <a:r>
              <a:rPr lang="en-US" sz="1600" dirty="0" smtClean="0"/>
              <a:t>Each BRAM scrubbing WE must be independent of other BRAM WEs</a:t>
            </a:r>
          </a:p>
          <a:p>
            <a:pPr lvl="1"/>
            <a:r>
              <a:rPr lang="en-US" sz="1600" dirty="0" smtClean="0"/>
              <a:t>Scrubbing address counters MUST be kept in sync</a:t>
            </a:r>
          </a:p>
          <a:p>
            <a:pPr lvl="1"/>
            <a:r>
              <a:rPr lang="en-US" sz="1600" dirty="0" smtClean="0"/>
              <a:t>Scrubbing counter must be 2x slower than BRAM clock</a:t>
            </a:r>
          </a:p>
          <a:p>
            <a:pPr lvl="1"/>
            <a:r>
              <a:rPr lang="en-US" sz="1600" dirty="0" smtClean="0"/>
              <a:t>Must prevent read/write address conflicts</a:t>
            </a:r>
          </a:p>
        </p:txBody>
      </p:sp>
      <p:sp>
        <p:nvSpPr>
          <p:cNvPr id="499" name="TextBox 498"/>
          <p:cNvSpPr txBox="1"/>
          <p:nvPr/>
        </p:nvSpPr>
        <p:spPr>
          <a:xfrm>
            <a:off x="6400800" y="3191470"/>
            <a:ext cx="2514600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600" kern="0" dirty="0" smtClean="0"/>
              <a:t>Without scrubbing overlapping errors will cause TMR to fail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4072739" y="3221239"/>
            <a:ext cx="250416" cy="253917"/>
            <a:chOff x="4230909" y="2873872"/>
            <a:chExt cx="944319" cy="940852"/>
          </a:xfrm>
        </p:grpSpPr>
        <p:sp>
          <p:nvSpPr>
            <p:cNvPr id="255" name="Flowchart: Connector 13"/>
            <p:cNvSpPr/>
            <p:nvPr/>
          </p:nvSpPr>
          <p:spPr bwMode="auto">
            <a:xfrm>
              <a:off x="4337306" y="2895483"/>
              <a:ext cx="768097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4230909" y="2873872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sp>
        <p:nvSpPr>
          <p:cNvPr id="29" name="Rounded Rectangle 28"/>
          <p:cNvSpPr/>
          <p:nvPr/>
        </p:nvSpPr>
        <p:spPr bwMode="auto">
          <a:xfrm>
            <a:off x="2946008" y="3410297"/>
            <a:ext cx="478937" cy="3280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FSM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Flowchart: Connector 57"/>
          <p:cNvSpPr/>
          <p:nvPr/>
        </p:nvSpPr>
        <p:spPr bwMode="auto">
          <a:xfrm>
            <a:off x="3873904" y="3307566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9" name="Straight Arrow Connector 58"/>
          <p:cNvCxnSpPr>
            <a:stCxn id="58" idx="6"/>
            <a:endCxn id="255" idx="2"/>
          </p:cNvCxnSpPr>
          <p:nvPr/>
        </p:nvCxnSpPr>
        <p:spPr bwMode="auto">
          <a:xfrm flipV="1">
            <a:off x="3913816" y="3329911"/>
            <a:ext cx="187138" cy="108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grpSp>
        <p:nvGrpSpPr>
          <p:cNvPr id="5" name="Group 15"/>
          <p:cNvGrpSpPr/>
          <p:nvPr/>
        </p:nvGrpSpPr>
        <p:grpSpPr>
          <a:xfrm>
            <a:off x="4072739" y="4247424"/>
            <a:ext cx="250416" cy="253917"/>
            <a:chOff x="4230909" y="2832673"/>
            <a:chExt cx="944319" cy="940852"/>
          </a:xfrm>
        </p:grpSpPr>
        <p:sp>
          <p:nvSpPr>
            <p:cNvPr id="233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4230909" y="2832673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sp>
        <p:nvSpPr>
          <p:cNvPr id="61" name="Flowchart: Connector 60"/>
          <p:cNvSpPr/>
          <p:nvPr/>
        </p:nvSpPr>
        <p:spPr bwMode="auto">
          <a:xfrm>
            <a:off x="3873904" y="4343072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Straight Arrow Connector 61"/>
          <p:cNvCxnSpPr>
            <a:stCxn id="61" idx="6"/>
            <a:endCxn id="233" idx="2"/>
          </p:cNvCxnSpPr>
          <p:nvPr/>
        </p:nvCxnSpPr>
        <p:spPr bwMode="auto">
          <a:xfrm>
            <a:off x="3913816" y="4366504"/>
            <a:ext cx="187138" cy="71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grpSp>
        <p:nvGrpSpPr>
          <p:cNvPr id="6" name="Group 15"/>
          <p:cNvGrpSpPr/>
          <p:nvPr/>
        </p:nvGrpSpPr>
        <p:grpSpPr>
          <a:xfrm>
            <a:off x="4072739" y="5219980"/>
            <a:ext cx="250416" cy="253917"/>
            <a:chOff x="4230909" y="2830607"/>
            <a:chExt cx="944319" cy="940851"/>
          </a:xfrm>
        </p:grpSpPr>
        <p:sp>
          <p:nvSpPr>
            <p:cNvPr id="231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4230909" y="2830607"/>
              <a:ext cx="944319" cy="94085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sp>
        <p:nvSpPr>
          <p:cNvPr id="65" name="Flowchart: Connector 64"/>
          <p:cNvSpPr/>
          <p:nvPr/>
        </p:nvSpPr>
        <p:spPr bwMode="auto">
          <a:xfrm>
            <a:off x="3873904" y="5314779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Straight Arrow Connector 65"/>
          <p:cNvCxnSpPr>
            <a:stCxn id="65" idx="6"/>
            <a:endCxn id="231" idx="2"/>
          </p:cNvCxnSpPr>
          <p:nvPr/>
        </p:nvCxnSpPr>
        <p:spPr bwMode="auto">
          <a:xfrm>
            <a:off x="3913816" y="5338210"/>
            <a:ext cx="187138" cy="211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sp>
        <p:nvSpPr>
          <p:cNvPr id="71" name="Rounded Rectangle 70"/>
          <p:cNvSpPr/>
          <p:nvPr/>
        </p:nvSpPr>
        <p:spPr bwMode="auto">
          <a:xfrm>
            <a:off x="2931019" y="4437871"/>
            <a:ext cx="478937" cy="3280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FSM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2931019" y="5415507"/>
            <a:ext cx="478937" cy="3280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FSM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6" name="Straight Arrow Connector 85"/>
          <p:cNvCxnSpPr>
            <a:stCxn id="58" idx="5"/>
            <a:endCxn id="233" idx="0"/>
          </p:cNvCxnSpPr>
          <p:nvPr/>
        </p:nvCxnSpPr>
        <p:spPr bwMode="auto">
          <a:xfrm rot="16200000" flipH="1">
            <a:off x="3596979" y="3658558"/>
            <a:ext cx="916809" cy="2948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87" name="Straight Arrow Connector 86"/>
          <p:cNvCxnSpPr>
            <a:stCxn id="65" idx="7"/>
            <a:endCxn id="233" idx="4"/>
          </p:cNvCxnSpPr>
          <p:nvPr/>
        </p:nvCxnSpPr>
        <p:spPr bwMode="auto">
          <a:xfrm rot="5400000" flipH="1" flipV="1">
            <a:off x="3629589" y="4748435"/>
            <a:ext cx="851588" cy="2948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88" name="Straight Arrow Connector 87"/>
          <p:cNvCxnSpPr>
            <a:stCxn id="58" idx="5"/>
            <a:endCxn id="231" idx="0"/>
          </p:cNvCxnSpPr>
          <p:nvPr/>
        </p:nvCxnSpPr>
        <p:spPr bwMode="auto">
          <a:xfrm rot="16200000" flipH="1">
            <a:off x="3110422" y="4145114"/>
            <a:ext cx="1889923" cy="29482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89" name="Straight Arrow Connector 88"/>
          <p:cNvCxnSpPr>
            <a:stCxn id="65" idx="7"/>
            <a:endCxn id="255" idx="4"/>
          </p:cNvCxnSpPr>
          <p:nvPr/>
        </p:nvCxnSpPr>
        <p:spPr bwMode="auto">
          <a:xfrm rot="5400000" flipH="1" flipV="1">
            <a:off x="3110937" y="4229783"/>
            <a:ext cx="1888892" cy="29482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90" name="Straight Arrow Connector 89"/>
          <p:cNvCxnSpPr>
            <a:stCxn id="61" idx="7"/>
            <a:endCxn id="255" idx="3"/>
          </p:cNvCxnSpPr>
          <p:nvPr/>
        </p:nvCxnSpPr>
        <p:spPr bwMode="auto">
          <a:xfrm rot="5400000" flipH="1" flipV="1">
            <a:off x="3545723" y="3764876"/>
            <a:ext cx="947307" cy="2228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91" name="Straight Arrow Connector 90"/>
          <p:cNvCxnSpPr>
            <a:stCxn id="61" idx="5"/>
            <a:endCxn id="231" idx="1"/>
          </p:cNvCxnSpPr>
          <p:nvPr/>
        </p:nvCxnSpPr>
        <p:spPr bwMode="auto">
          <a:xfrm rot="16200000" flipH="1">
            <a:off x="3577108" y="4713935"/>
            <a:ext cx="884537" cy="2228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92" name="Straight Arrow Connector 91"/>
          <p:cNvCxnSpPr>
            <a:stCxn id="255" idx="6"/>
            <a:endCxn id="95" idx="1"/>
          </p:cNvCxnSpPr>
          <p:nvPr/>
        </p:nvCxnSpPr>
        <p:spPr bwMode="auto">
          <a:xfrm flipV="1">
            <a:off x="4304639" y="3329314"/>
            <a:ext cx="165770" cy="59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>
            <a:stCxn id="233" idx="6"/>
            <a:endCxn id="96" idx="1"/>
          </p:cNvCxnSpPr>
          <p:nvPr/>
        </p:nvCxnSpPr>
        <p:spPr bwMode="auto">
          <a:xfrm flipV="1">
            <a:off x="4304638" y="4367046"/>
            <a:ext cx="165770" cy="16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>
            <a:stCxn id="231" idx="6"/>
            <a:endCxn id="97" idx="1"/>
          </p:cNvCxnSpPr>
          <p:nvPr/>
        </p:nvCxnSpPr>
        <p:spPr bwMode="auto">
          <a:xfrm flipV="1">
            <a:off x="4304638" y="5339603"/>
            <a:ext cx="165770" cy="72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5" name="Rounded Rectangle 94"/>
          <p:cNvSpPr/>
          <p:nvPr/>
        </p:nvSpPr>
        <p:spPr bwMode="auto">
          <a:xfrm>
            <a:off x="4470409" y="3208550"/>
            <a:ext cx="803780" cy="24152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PicoBlaze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4470409" y="4246282"/>
            <a:ext cx="803780" cy="24152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PicoBlaze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/>
          <p:cNvSpPr/>
          <p:nvPr/>
        </p:nvSpPr>
        <p:spPr bwMode="auto">
          <a:xfrm>
            <a:off x="4470409" y="5218839"/>
            <a:ext cx="803780" cy="24152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PicoBlaze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5464583" y="3211081"/>
            <a:ext cx="250416" cy="253917"/>
            <a:chOff x="4230909" y="2838096"/>
            <a:chExt cx="944319" cy="940852"/>
          </a:xfrm>
        </p:grpSpPr>
        <p:sp>
          <p:nvSpPr>
            <p:cNvPr id="223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230909" y="2838096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5464583" y="4252502"/>
            <a:ext cx="250416" cy="253917"/>
            <a:chOff x="4230909" y="2853735"/>
            <a:chExt cx="944319" cy="940854"/>
          </a:xfrm>
        </p:grpSpPr>
        <p:sp>
          <p:nvSpPr>
            <p:cNvPr id="221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230909" y="2853735"/>
              <a:ext cx="944319" cy="9408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5464583" y="5219980"/>
            <a:ext cx="250416" cy="253917"/>
            <a:chOff x="4230909" y="2830714"/>
            <a:chExt cx="944319" cy="940852"/>
          </a:xfrm>
        </p:grpSpPr>
        <p:sp>
          <p:nvSpPr>
            <p:cNvPr id="219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4230909" y="2830714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cxnSp>
        <p:nvCxnSpPr>
          <p:cNvPr id="101" name="Straight Arrow Connector 100"/>
          <p:cNvCxnSpPr>
            <a:stCxn id="95" idx="3"/>
            <a:endCxn id="223" idx="2"/>
          </p:cNvCxnSpPr>
          <p:nvPr/>
        </p:nvCxnSpPr>
        <p:spPr bwMode="auto">
          <a:xfrm>
            <a:off x="5274188" y="3329314"/>
            <a:ext cx="218609" cy="9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2" name="Straight Arrow Connector 101"/>
          <p:cNvCxnSpPr>
            <a:stCxn id="96" idx="3"/>
            <a:endCxn id="221" idx="2"/>
          </p:cNvCxnSpPr>
          <p:nvPr/>
        </p:nvCxnSpPr>
        <p:spPr bwMode="auto">
          <a:xfrm flipV="1">
            <a:off x="5274188" y="4366609"/>
            <a:ext cx="218609" cy="43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3" name="Straight Arrow Connector 102"/>
          <p:cNvCxnSpPr>
            <a:stCxn id="97" idx="3"/>
            <a:endCxn id="219" idx="2"/>
          </p:cNvCxnSpPr>
          <p:nvPr/>
        </p:nvCxnSpPr>
        <p:spPr bwMode="auto">
          <a:xfrm>
            <a:off x="5274188" y="5339603"/>
            <a:ext cx="218609" cy="69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4" name="Straight Arrow Connector 103"/>
          <p:cNvCxnSpPr>
            <a:stCxn id="95" idx="3"/>
            <a:endCxn id="221" idx="0"/>
          </p:cNvCxnSpPr>
          <p:nvPr/>
        </p:nvCxnSpPr>
        <p:spPr bwMode="auto">
          <a:xfrm>
            <a:off x="5274188" y="3329314"/>
            <a:ext cx="320451" cy="93445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5" name="Straight Arrow Connector 104"/>
          <p:cNvCxnSpPr>
            <a:stCxn id="95" idx="3"/>
            <a:endCxn id="219" idx="0"/>
          </p:cNvCxnSpPr>
          <p:nvPr/>
        </p:nvCxnSpPr>
        <p:spPr bwMode="auto">
          <a:xfrm>
            <a:off x="5274188" y="3329314"/>
            <a:ext cx="320451" cy="19081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6" name="Straight Arrow Connector 105"/>
          <p:cNvCxnSpPr>
            <a:stCxn id="96" idx="3"/>
            <a:endCxn id="223" idx="3"/>
          </p:cNvCxnSpPr>
          <p:nvPr/>
        </p:nvCxnSpPr>
        <p:spPr bwMode="auto">
          <a:xfrm flipV="1">
            <a:off x="5274188" y="3402126"/>
            <a:ext cx="248437" cy="96492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7" name="Straight Arrow Connector 106"/>
          <p:cNvCxnSpPr>
            <a:stCxn id="96" idx="3"/>
            <a:endCxn id="219" idx="1"/>
          </p:cNvCxnSpPr>
          <p:nvPr/>
        </p:nvCxnSpPr>
        <p:spPr bwMode="auto">
          <a:xfrm>
            <a:off x="5274188" y="4367046"/>
            <a:ext cx="248437" cy="90053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8" name="Straight Arrow Connector 107"/>
          <p:cNvCxnSpPr>
            <a:stCxn id="97" idx="3"/>
            <a:endCxn id="221" idx="4"/>
          </p:cNvCxnSpPr>
          <p:nvPr/>
        </p:nvCxnSpPr>
        <p:spPr bwMode="auto">
          <a:xfrm flipV="1">
            <a:off x="5274188" y="4469448"/>
            <a:ext cx="320451" cy="87015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109" name="Straight Arrow Connector 108"/>
          <p:cNvCxnSpPr>
            <a:stCxn id="97" idx="3"/>
            <a:endCxn id="223" idx="4"/>
          </p:cNvCxnSpPr>
          <p:nvPr/>
        </p:nvCxnSpPr>
        <p:spPr bwMode="auto">
          <a:xfrm flipV="1">
            <a:off x="5274188" y="3432247"/>
            <a:ext cx="320451" cy="190735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grpSp>
        <p:nvGrpSpPr>
          <p:cNvPr id="10" name="Group 301"/>
          <p:cNvGrpSpPr/>
          <p:nvPr/>
        </p:nvGrpSpPr>
        <p:grpSpPr>
          <a:xfrm>
            <a:off x="1504800" y="4162678"/>
            <a:ext cx="511261" cy="656090"/>
            <a:chOff x="1924440" y="3728734"/>
            <a:chExt cx="587795" cy="767066"/>
          </a:xfrm>
        </p:grpSpPr>
        <p:grpSp>
          <p:nvGrpSpPr>
            <p:cNvPr id="11" name="Group 253"/>
            <p:cNvGrpSpPr/>
            <p:nvPr/>
          </p:nvGrpSpPr>
          <p:grpSpPr>
            <a:xfrm>
              <a:off x="1924440" y="3728734"/>
              <a:ext cx="587795" cy="767066"/>
              <a:chOff x="3216813" y="3581400"/>
              <a:chExt cx="976114" cy="1066800"/>
            </a:xfrm>
          </p:grpSpPr>
          <p:grpSp>
            <p:nvGrpSpPr>
              <p:cNvPr id="12" name="Group 45"/>
              <p:cNvGrpSpPr/>
              <p:nvPr/>
            </p:nvGrpSpPr>
            <p:grpSpPr>
              <a:xfrm>
                <a:off x="3268461" y="3581400"/>
                <a:ext cx="839849" cy="1066800"/>
                <a:chOff x="4311120" y="1524000"/>
                <a:chExt cx="1327682" cy="889000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49" name="Rounded Rectangle 248"/>
                <p:cNvSpPr/>
                <p:nvPr/>
              </p:nvSpPr>
              <p:spPr bwMode="auto">
                <a:xfrm>
                  <a:off x="4346813" y="1524000"/>
                  <a:ext cx="1291989" cy="88900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BRAM</a:t>
                  </a:r>
                </a:p>
              </p:txBody>
            </p:sp>
            <p:cxnSp>
              <p:nvCxnSpPr>
                <p:cNvPr id="250" name="Straight Connector 249"/>
                <p:cNvCxnSpPr/>
                <p:nvPr/>
              </p:nvCxnSpPr>
              <p:spPr bwMode="auto">
                <a:xfrm rot="10800000" flipH="1">
                  <a:off x="4311120" y="1923815"/>
                  <a:ext cx="1291988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sp>
            <p:nvSpPr>
              <p:cNvPr id="244" name="TextBox 243"/>
              <p:cNvSpPr txBox="1"/>
              <p:nvPr/>
            </p:nvSpPr>
            <p:spPr>
              <a:xfrm>
                <a:off x="3642137" y="3754000"/>
                <a:ext cx="542320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bg1"/>
                    </a:solidFill>
                  </a:rPr>
                  <a:t>do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5" name="TextBox 244"/>
              <p:cNvSpPr txBox="1"/>
              <p:nvPr/>
            </p:nvSpPr>
            <p:spPr>
              <a:xfrm>
                <a:off x="3216813" y="4343400"/>
                <a:ext cx="588229" cy="3002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" dirty="0" smtClean="0">
                    <a:solidFill>
                      <a:schemeClr val="bg1"/>
                    </a:solidFill>
                  </a:rPr>
                  <a:t>WE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3246240" y="4134380"/>
                <a:ext cx="447446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bg1"/>
                    </a:solidFill>
                  </a:rPr>
                  <a:t>a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3246240" y="3996239"/>
                <a:ext cx="484172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err="1" smtClean="0">
                    <a:solidFill>
                      <a:schemeClr val="bg1"/>
                    </a:solidFill>
                  </a:rPr>
                  <a:t>di</a:t>
                </a:r>
                <a:endParaRPr lang="en-US" sz="7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3650605" y="4139286"/>
                <a:ext cx="542322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bg1"/>
                    </a:solidFill>
                  </a:rPr>
                  <a:t>do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935573" y="3849016"/>
              <a:ext cx="269443" cy="233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bg1"/>
                  </a:solidFill>
                </a:rPr>
                <a:t>a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302"/>
          <p:cNvGrpSpPr/>
          <p:nvPr/>
        </p:nvGrpSpPr>
        <p:grpSpPr>
          <a:xfrm>
            <a:off x="1507329" y="5135109"/>
            <a:ext cx="538999" cy="668692"/>
            <a:chOff x="1927347" y="4789447"/>
            <a:chExt cx="619685" cy="781799"/>
          </a:xfrm>
        </p:grpSpPr>
        <p:grpSp>
          <p:nvGrpSpPr>
            <p:cNvPr id="14" name="Group 257"/>
            <p:cNvGrpSpPr/>
            <p:nvPr/>
          </p:nvGrpSpPr>
          <p:grpSpPr>
            <a:xfrm>
              <a:off x="1927347" y="4789447"/>
              <a:ext cx="619685" cy="781799"/>
              <a:chOff x="3179030" y="3581400"/>
              <a:chExt cx="1029072" cy="1087291"/>
            </a:xfrm>
          </p:grpSpPr>
          <p:grpSp>
            <p:nvGrpSpPr>
              <p:cNvPr id="15" name="Group 45"/>
              <p:cNvGrpSpPr/>
              <p:nvPr/>
            </p:nvGrpSpPr>
            <p:grpSpPr>
              <a:xfrm>
                <a:off x="3268461" y="3581400"/>
                <a:ext cx="839849" cy="1066800"/>
                <a:chOff x="4311120" y="1524000"/>
                <a:chExt cx="1327682" cy="889000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41" name="Rounded Rectangle 240"/>
                <p:cNvSpPr/>
                <p:nvPr/>
              </p:nvSpPr>
              <p:spPr bwMode="auto">
                <a:xfrm>
                  <a:off x="4346813" y="1524000"/>
                  <a:ext cx="1291989" cy="88900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BRAM</a:t>
                  </a:r>
                </a:p>
              </p:txBody>
            </p:sp>
            <p:cxnSp>
              <p:nvCxnSpPr>
                <p:cNvPr id="242" name="Straight Connector 241"/>
                <p:cNvCxnSpPr/>
                <p:nvPr/>
              </p:nvCxnSpPr>
              <p:spPr bwMode="auto">
                <a:xfrm rot="10800000" flipH="1">
                  <a:off x="4311120" y="1923815"/>
                  <a:ext cx="1291988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sp>
            <p:nvSpPr>
              <p:cNvPr id="236" name="TextBox 235"/>
              <p:cNvSpPr txBox="1"/>
              <p:nvPr/>
            </p:nvSpPr>
            <p:spPr>
              <a:xfrm>
                <a:off x="3642143" y="3741071"/>
                <a:ext cx="542321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bg1"/>
                    </a:solidFill>
                  </a:rPr>
                  <a:t>do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3179030" y="4343402"/>
                <a:ext cx="628014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bg1"/>
                    </a:solidFill>
                  </a:rPr>
                  <a:t>WE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8" name="TextBox 237"/>
              <p:cNvSpPr txBox="1"/>
              <p:nvPr/>
            </p:nvSpPr>
            <p:spPr>
              <a:xfrm>
                <a:off x="3195682" y="4173167"/>
                <a:ext cx="447447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bg1"/>
                    </a:solidFill>
                  </a:rPr>
                  <a:t>a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3185519" y="4002840"/>
                <a:ext cx="484173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err="1" smtClean="0">
                    <a:solidFill>
                      <a:schemeClr val="bg1"/>
                    </a:solidFill>
                  </a:rPr>
                  <a:t>di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3665782" y="4126359"/>
                <a:ext cx="542320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bg1"/>
                    </a:solidFill>
                  </a:rPr>
                  <a:t>do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1953775" y="4897224"/>
              <a:ext cx="269443" cy="233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bg1"/>
                  </a:solidFill>
                </a:rPr>
                <a:t>a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9" name="Flowchart: Connector 128"/>
          <p:cNvSpPr/>
          <p:nvPr/>
        </p:nvSpPr>
        <p:spPr bwMode="auto">
          <a:xfrm>
            <a:off x="2176493" y="3543724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8" name="Flowchart: Connector 147"/>
          <p:cNvSpPr/>
          <p:nvPr/>
        </p:nvSpPr>
        <p:spPr bwMode="auto">
          <a:xfrm>
            <a:off x="2216947" y="5554013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15782" y="3452319"/>
            <a:ext cx="250416" cy="253917"/>
            <a:chOff x="4230909" y="2832673"/>
            <a:chExt cx="944319" cy="940852"/>
          </a:xfrm>
        </p:grpSpPr>
        <p:sp>
          <p:nvSpPr>
            <p:cNvPr id="271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2" name="TextBox 271"/>
            <p:cNvSpPr txBox="1"/>
            <p:nvPr/>
          </p:nvSpPr>
          <p:spPr>
            <a:xfrm>
              <a:off x="4230909" y="2832673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cxnSp>
        <p:nvCxnSpPr>
          <p:cNvPr id="274" name="Straight Connector 273"/>
          <p:cNvCxnSpPr>
            <a:endCxn id="129" idx="2"/>
          </p:cNvCxnSpPr>
          <p:nvPr/>
        </p:nvCxnSpPr>
        <p:spPr bwMode="auto">
          <a:xfrm>
            <a:off x="2018113" y="3564920"/>
            <a:ext cx="158381" cy="223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hape 277"/>
          <p:cNvCxnSpPr>
            <a:stCxn id="129" idx="4"/>
            <a:endCxn id="29" idx="2"/>
          </p:cNvCxnSpPr>
          <p:nvPr/>
        </p:nvCxnSpPr>
        <p:spPr bwMode="auto">
          <a:xfrm rot="16200000" flipH="1">
            <a:off x="2617086" y="3169950"/>
            <a:ext cx="147755" cy="989028"/>
          </a:xfrm>
          <a:prstGeom prst="bentConnector3">
            <a:avLst>
              <a:gd name="adj1" fmla="val 18764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0" name="Straight Arrow Connector 279"/>
          <p:cNvCxnSpPr>
            <a:stCxn id="129" idx="6"/>
          </p:cNvCxnSpPr>
          <p:nvPr/>
        </p:nvCxnSpPr>
        <p:spPr bwMode="auto">
          <a:xfrm>
            <a:off x="2216405" y="3567156"/>
            <a:ext cx="227592" cy="49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grpSp>
        <p:nvGrpSpPr>
          <p:cNvPr id="17" name="Group 15"/>
          <p:cNvGrpSpPr/>
          <p:nvPr/>
        </p:nvGrpSpPr>
        <p:grpSpPr>
          <a:xfrm>
            <a:off x="2415782" y="4482732"/>
            <a:ext cx="250416" cy="253917"/>
            <a:chOff x="4230909" y="2832673"/>
            <a:chExt cx="944319" cy="940852"/>
          </a:xfrm>
        </p:grpSpPr>
        <p:sp>
          <p:nvSpPr>
            <p:cNvPr id="283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4230909" y="2832673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sp>
        <p:nvSpPr>
          <p:cNvPr id="285" name="Flowchart: Connector 284"/>
          <p:cNvSpPr/>
          <p:nvPr/>
        </p:nvSpPr>
        <p:spPr bwMode="auto">
          <a:xfrm>
            <a:off x="2216947" y="4581456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7" name="Straight Connector 286"/>
          <p:cNvCxnSpPr>
            <a:stCxn id="248" idx="3"/>
            <a:endCxn id="285" idx="2"/>
          </p:cNvCxnSpPr>
          <p:nvPr/>
        </p:nvCxnSpPr>
        <p:spPr bwMode="auto">
          <a:xfrm flipV="1">
            <a:off x="2016061" y="4604888"/>
            <a:ext cx="200886" cy="9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Arrow Connector 288"/>
          <p:cNvCxnSpPr>
            <a:stCxn id="285" idx="6"/>
            <a:endCxn id="283" idx="2"/>
          </p:cNvCxnSpPr>
          <p:nvPr/>
        </p:nvCxnSpPr>
        <p:spPr bwMode="auto">
          <a:xfrm flipV="1">
            <a:off x="2256859" y="4602523"/>
            <a:ext cx="187138" cy="23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293" name="Shape 292"/>
          <p:cNvCxnSpPr>
            <a:stCxn id="285" idx="4"/>
            <a:endCxn id="71" idx="2"/>
          </p:cNvCxnSpPr>
          <p:nvPr/>
        </p:nvCxnSpPr>
        <p:spPr bwMode="auto">
          <a:xfrm rot="16200000" flipH="1">
            <a:off x="2634897" y="4230325"/>
            <a:ext cx="137597" cy="933585"/>
          </a:xfrm>
          <a:prstGeom prst="bentConnector3">
            <a:avLst>
              <a:gd name="adj1" fmla="val 1793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8" name="Group 15"/>
          <p:cNvGrpSpPr/>
          <p:nvPr/>
        </p:nvGrpSpPr>
        <p:grpSpPr>
          <a:xfrm>
            <a:off x="2415782" y="5457528"/>
            <a:ext cx="250416" cy="253917"/>
            <a:chOff x="4230909" y="2832673"/>
            <a:chExt cx="944319" cy="940852"/>
          </a:xfrm>
        </p:grpSpPr>
        <p:sp>
          <p:nvSpPr>
            <p:cNvPr id="295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4230909" y="2832673"/>
              <a:ext cx="944319" cy="94085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050" dirty="0" smtClean="0"/>
                <a:t>v</a:t>
              </a:r>
              <a:endParaRPr lang="en-US" sz="1050" dirty="0"/>
            </a:p>
          </p:txBody>
        </p:sp>
      </p:grpSp>
      <p:cxnSp>
        <p:nvCxnSpPr>
          <p:cNvPr id="299" name="Straight Arrow Connector 298"/>
          <p:cNvCxnSpPr>
            <a:endCxn id="148" idx="2"/>
          </p:cNvCxnSpPr>
          <p:nvPr/>
        </p:nvCxnSpPr>
        <p:spPr bwMode="auto">
          <a:xfrm>
            <a:off x="2040430" y="5575830"/>
            <a:ext cx="176518" cy="16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19" name="Group 300"/>
          <p:cNvGrpSpPr/>
          <p:nvPr/>
        </p:nvGrpSpPr>
        <p:grpSpPr>
          <a:xfrm>
            <a:off x="1496363" y="3124199"/>
            <a:ext cx="525595" cy="676644"/>
            <a:chOff x="1914740" y="2666996"/>
            <a:chExt cx="604274" cy="791096"/>
          </a:xfrm>
        </p:grpSpPr>
        <p:grpSp>
          <p:nvGrpSpPr>
            <p:cNvPr id="20" name="Group 253"/>
            <p:cNvGrpSpPr/>
            <p:nvPr/>
          </p:nvGrpSpPr>
          <p:grpSpPr>
            <a:xfrm>
              <a:off x="1914740" y="2666996"/>
              <a:ext cx="604274" cy="791096"/>
              <a:chOff x="3200702" y="3581400"/>
              <a:chExt cx="1003479" cy="1100222"/>
            </a:xfrm>
          </p:grpSpPr>
          <p:grpSp>
            <p:nvGrpSpPr>
              <p:cNvPr id="21" name="Group 45"/>
              <p:cNvGrpSpPr/>
              <p:nvPr/>
            </p:nvGrpSpPr>
            <p:grpSpPr>
              <a:xfrm>
                <a:off x="3268461" y="3581400"/>
                <a:ext cx="839849" cy="1066800"/>
                <a:chOff x="4311120" y="1524000"/>
                <a:chExt cx="1327682" cy="889000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65" name="Rounded Rectangle 264"/>
                <p:cNvSpPr/>
                <p:nvPr/>
              </p:nvSpPr>
              <p:spPr bwMode="auto">
                <a:xfrm>
                  <a:off x="4346813" y="1524000"/>
                  <a:ext cx="1291989" cy="88900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charset="0"/>
                      <a:cs typeface="Arial" charset="0"/>
                    </a:rPr>
                    <a:t>BRAM</a:t>
                  </a:r>
                </a:p>
              </p:txBody>
            </p:sp>
            <p:cxnSp>
              <p:nvCxnSpPr>
                <p:cNvPr id="266" name="Straight Connector 265"/>
                <p:cNvCxnSpPr/>
                <p:nvPr/>
              </p:nvCxnSpPr>
              <p:spPr bwMode="auto">
                <a:xfrm rot="10800000" flipH="1">
                  <a:off x="4311120" y="1923815"/>
                  <a:ext cx="1291988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sp>
            <p:nvSpPr>
              <p:cNvPr id="252" name="TextBox 251"/>
              <p:cNvSpPr txBox="1"/>
              <p:nvPr/>
            </p:nvSpPr>
            <p:spPr>
              <a:xfrm>
                <a:off x="3607863" y="3754000"/>
                <a:ext cx="542320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</a:rPr>
                  <a:t>do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3" name="TextBox 252"/>
              <p:cNvSpPr txBox="1"/>
              <p:nvPr/>
            </p:nvSpPr>
            <p:spPr>
              <a:xfrm>
                <a:off x="3223114" y="4356333"/>
                <a:ext cx="628014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bg1"/>
                    </a:solidFill>
                  </a:rPr>
                  <a:t>WE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3215884" y="4186096"/>
                <a:ext cx="447447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smtClean="0">
                    <a:solidFill>
                      <a:schemeClr val="bg1"/>
                    </a:solidFill>
                  </a:rPr>
                  <a:t>a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3200702" y="3983313"/>
                <a:ext cx="484173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dirty="0" err="1" smtClean="0">
                    <a:solidFill>
                      <a:schemeClr val="bg1"/>
                    </a:solidFill>
                  </a:rPr>
                  <a:t>di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3661862" y="4139288"/>
                <a:ext cx="542319" cy="325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700" dirty="0" smtClean="0">
                    <a:solidFill>
                      <a:schemeClr val="bg1"/>
                    </a:solidFill>
                  </a:rPr>
                  <a:t>do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00" name="TextBox 299"/>
            <p:cNvSpPr txBox="1"/>
            <p:nvPr/>
          </p:nvSpPr>
          <p:spPr>
            <a:xfrm>
              <a:off x="1935574" y="2782216"/>
              <a:ext cx="269443" cy="233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solidFill>
                    <a:schemeClr val="bg1"/>
                  </a:solidFill>
                </a:rPr>
                <a:t>a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5" name="Straight Arrow Connector 304"/>
          <p:cNvCxnSpPr>
            <a:stCxn id="148" idx="6"/>
          </p:cNvCxnSpPr>
          <p:nvPr/>
        </p:nvCxnSpPr>
        <p:spPr bwMode="auto">
          <a:xfrm flipV="1">
            <a:off x="2256859" y="5577319"/>
            <a:ext cx="187138" cy="12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308" name="Shape 307"/>
          <p:cNvCxnSpPr>
            <a:stCxn id="148" idx="4"/>
            <a:endCxn id="74" idx="2"/>
          </p:cNvCxnSpPr>
          <p:nvPr/>
        </p:nvCxnSpPr>
        <p:spPr bwMode="auto">
          <a:xfrm rot="16200000" flipH="1">
            <a:off x="2632358" y="5205420"/>
            <a:ext cx="142676" cy="933585"/>
          </a:xfrm>
          <a:prstGeom prst="bentConnector3">
            <a:avLst>
              <a:gd name="adj1" fmla="val 1836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0" name="Straight Arrow Connector 309"/>
          <p:cNvCxnSpPr>
            <a:stCxn id="129" idx="4"/>
            <a:endCxn id="295" idx="0"/>
          </p:cNvCxnSpPr>
          <p:nvPr/>
        </p:nvCxnSpPr>
        <p:spPr bwMode="auto">
          <a:xfrm rot="16200000" flipH="1">
            <a:off x="1429198" y="4357837"/>
            <a:ext cx="1883891" cy="3493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312" name="Straight Arrow Connector 311"/>
          <p:cNvCxnSpPr>
            <a:stCxn id="129" idx="4"/>
            <a:endCxn id="284" idx="0"/>
          </p:cNvCxnSpPr>
          <p:nvPr/>
        </p:nvCxnSpPr>
        <p:spPr bwMode="auto">
          <a:xfrm rot="16200000" flipH="1">
            <a:off x="1922647" y="3864388"/>
            <a:ext cx="892144" cy="3445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314" name="Straight Arrow Connector 313"/>
          <p:cNvCxnSpPr>
            <a:stCxn id="285" idx="7"/>
            <a:endCxn id="271" idx="3"/>
          </p:cNvCxnSpPr>
          <p:nvPr/>
        </p:nvCxnSpPr>
        <p:spPr bwMode="auto">
          <a:xfrm rot="5400000" flipH="1" flipV="1">
            <a:off x="1890673" y="4005168"/>
            <a:ext cx="943492" cy="2228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320" name="Straight Arrow Connector 319"/>
          <p:cNvCxnSpPr>
            <a:stCxn id="148" idx="0"/>
            <a:endCxn id="271" idx="4"/>
          </p:cNvCxnSpPr>
          <p:nvPr/>
        </p:nvCxnSpPr>
        <p:spPr bwMode="auto">
          <a:xfrm rot="5400000" flipH="1" flipV="1">
            <a:off x="1451838" y="4460013"/>
            <a:ext cx="1879065" cy="3089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324" name="Straight Arrow Connector 323"/>
          <p:cNvCxnSpPr>
            <a:stCxn id="148" idx="0"/>
            <a:endCxn id="283" idx="4"/>
          </p:cNvCxnSpPr>
          <p:nvPr/>
        </p:nvCxnSpPr>
        <p:spPr bwMode="auto">
          <a:xfrm rot="5400000" flipH="1" flipV="1">
            <a:off x="1967045" y="4975220"/>
            <a:ext cx="848651" cy="3089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cxnSp>
        <p:nvCxnSpPr>
          <p:cNvPr id="327" name="Straight Arrow Connector 326"/>
          <p:cNvCxnSpPr>
            <a:stCxn id="285" idx="4"/>
            <a:endCxn id="295" idx="1"/>
          </p:cNvCxnSpPr>
          <p:nvPr/>
        </p:nvCxnSpPr>
        <p:spPr bwMode="auto">
          <a:xfrm rot="16200000" flipH="1">
            <a:off x="1917224" y="4947998"/>
            <a:ext cx="876280" cy="2369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sm"/>
          </a:ln>
          <a:effectLst/>
        </p:spPr>
      </p:cxnSp>
      <p:sp>
        <p:nvSpPr>
          <p:cNvPr id="333" name="Flowchart: Connector 332"/>
          <p:cNvSpPr/>
          <p:nvPr/>
        </p:nvSpPr>
        <p:spPr bwMode="auto">
          <a:xfrm>
            <a:off x="2773540" y="3548803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6" name="Straight Connector 335"/>
          <p:cNvCxnSpPr>
            <a:endCxn id="333" idx="2"/>
          </p:cNvCxnSpPr>
          <p:nvPr/>
        </p:nvCxnSpPr>
        <p:spPr bwMode="auto">
          <a:xfrm>
            <a:off x="2647681" y="3572109"/>
            <a:ext cx="125859" cy="1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hape 337"/>
          <p:cNvCxnSpPr>
            <a:stCxn id="333" idx="0"/>
          </p:cNvCxnSpPr>
          <p:nvPr/>
        </p:nvCxnSpPr>
        <p:spPr bwMode="auto">
          <a:xfrm rot="16200000" flipV="1">
            <a:off x="2128876" y="2884183"/>
            <a:ext cx="71858" cy="1257382"/>
          </a:xfrm>
          <a:prstGeom prst="bentConnector4">
            <a:avLst>
              <a:gd name="adj1" fmla="val 689753"/>
              <a:gd name="adj2" fmla="val 11328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1" name="Shape 340"/>
          <p:cNvCxnSpPr>
            <a:stCxn id="333" idx="6"/>
            <a:endCxn id="29" idx="1"/>
          </p:cNvCxnSpPr>
          <p:nvPr/>
        </p:nvCxnSpPr>
        <p:spPr bwMode="auto">
          <a:xfrm>
            <a:off x="2813452" y="3572235"/>
            <a:ext cx="132557" cy="208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2" name="Flowchart: Connector 341"/>
          <p:cNvSpPr/>
          <p:nvPr/>
        </p:nvSpPr>
        <p:spPr bwMode="auto">
          <a:xfrm>
            <a:off x="2680895" y="4581456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44" name="Straight Connector 343"/>
          <p:cNvCxnSpPr>
            <a:stCxn id="283" idx="6"/>
            <a:endCxn id="342" idx="2"/>
          </p:cNvCxnSpPr>
          <p:nvPr/>
        </p:nvCxnSpPr>
        <p:spPr bwMode="auto">
          <a:xfrm>
            <a:off x="2647681" y="4602523"/>
            <a:ext cx="33214" cy="23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hape 345"/>
          <p:cNvCxnSpPr>
            <a:stCxn id="342" idx="0"/>
            <a:endCxn id="247" idx="1"/>
          </p:cNvCxnSpPr>
          <p:nvPr/>
        </p:nvCxnSpPr>
        <p:spPr bwMode="auto">
          <a:xfrm rot="16200000" flipV="1">
            <a:off x="2078722" y="3959327"/>
            <a:ext cx="63621" cy="1180638"/>
          </a:xfrm>
          <a:prstGeom prst="bentConnector4">
            <a:avLst>
              <a:gd name="adj1" fmla="val 754022"/>
              <a:gd name="adj2" fmla="val 11464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1" name="Flowchart: Connector 350"/>
          <p:cNvSpPr/>
          <p:nvPr/>
        </p:nvSpPr>
        <p:spPr bwMode="auto">
          <a:xfrm>
            <a:off x="2680895" y="5554013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3" name="Straight Connector 352"/>
          <p:cNvCxnSpPr>
            <a:stCxn id="295" idx="6"/>
            <a:endCxn id="351" idx="2"/>
          </p:cNvCxnSpPr>
          <p:nvPr/>
        </p:nvCxnSpPr>
        <p:spPr bwMode="auto">
          <a:xfrm>
            <a:off x="2647681" y="5577319"/>
            <a:ext cx="33214" cy="1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hape 354"/>
          <p:cNvCxnSpPr>
            <a:stCxn id="351" idx="0"/>
            <a:endCxn id="239" idx="1"/>
          </p:cNvCxnSpPr>
          <p:nvPr/>
        </p:nvCxnSpPr>
        <p:spPr bwMode="auto">
          <a:xfrm rot="16200000" flipV="1">
            <a:off x="2075946" y="4929107"/>
            <a:ext cx="59687" cy="1190125"/>
          </a:xfrm>
          <a:prstGeom prst="bentConnector4">
            <a:avLst>
              <a:gd name="adj1" fmla="val 823768"/>
              <a:gd name="adj2" fmla="val 12588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0" name="Elbow Connector 359"/>
          <p:cNvCxnSpPr>
            <a:stCxn id="351" idx="6"/>
            <a:endCxn id="74" idx="1"/>
          </p:cNvCxnSpPr>
          <p:nvPr/>
        </p:nvCxnSpPr>
        <p:spPr bwMode="auto">
          <a:xfrm>
            <a:off x="2720807" y="5577444"/>
            <a:ext cx="210213" cy="208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3" name="Elbow Connector 362"/>
          <p:cNvCxnSpPr>
            <a:stCxn id="342" idx="6"/>
            <a:endCxn id="71" idx="1"/>
          </p:cNvCxnSpPr>
          <p:nvPr/>
        </p:nvCxnSpPr>
        <p:spPr bwMode="auto">
          <a:xfrm flipV="1">
            <a:off x="2720807" y="4601894"/>
            <a:ext cx="210213" cy="299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4" name="Shape 383"/>
          <p:cNvCxnSpPr>
            <a:stCxn id="71" idx="3"/>
            <a:endCxn id="245" idx="1"/>
          </p:cNvCxnSpPr>
          <p:nvPr/>
        </p:nvCxnSpPr>
        <p:spPr bwMode="auto">
          <a:xfrm flipH="1">
            <a:off x="1504800" y="4601894"/>
            <a:ext cx="1905156" cy="121753"/>
          </a:xfrm>
          <a:prstGeom prst="bentConnector5">
            <a:avLst>
              <a:gd name="adj1" fmla="val -4487"/>
              <a:gd name="adj2" fmla="val 265634"/>
              <a:gd name="adj3" fmla="val 10866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9" name="Shape 388"/>
          <p:cNvCxnSpPr>
            <a:stCxn id="74" idx="3"/>
            <a:endCxn id="237" idx="1"/>
          </p:cNvCxnSpPr>
          <p:nvPr/>
        </p:nvCxnSpPr>
        <p:spPr bwMode="auto">
          <a:xfrm flipH="1">
            <a:off x="1507326" y="5579530"/>
            <a:ext cx="1902630" cy="124244"/>
          </a:xfrm>
          <a:prstGeom prst="bentConnector5">
            <a:avLst>
              <a:gd name="adj1" fmla="val -4493"/>
              <a:gd name="adj2" fmla="val 294104"/>
              <a:gd name="adj3" fmla="val 11201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1" name="Shape 390"/>
          <p:cNvCxnSpPr>
            <a:stCxn id="29" idx="3"/>
            <a:endCxn id="253" idx="1"/>
          </p:cNvCxnSpPr>
          <p:nvPr/>
        </p:nvCxnSpPr>
        <p:spPr bwMode="auto">
          <a:xfrm flipH="1">
            <a:off x="1508098" y="3574320"/>
            <a:ext cx="1916847" cy="126495"/>
          </a:xfrm>
          <a:prstGeom prst="bentConnector5">
            <a:avLst>
              <a:gd name="adj1" fmla="val -4045"/>
              <a:gd name="adj2" fmla="val 271791"/>
              <a:gd name="adj3" fmla="val 11192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3" name="Shape 392"/>
          <p:cNvCxnSpPr>
            <a:stCxn id="29" idx="3"/>
            <a:endCxn id="206" idx="2"/>
          </p:cNvCxnSpPr>
          <p:nvPr/>
        </p:nvCxnSpPr>
        <p:spPr bwMode="auto">
          <a:xfrm flipH="1">
            <a:off x="495862" y="3574320"/>
            <a:ext cx="2929083" cy="1462139"/>
          </a:xfrm>
          <a:prstGeom prst="bentConnector4">
            <a:avLst>
              <a:gd name="adj1" fmla="val -9336"/>
              <a:gd name="adj2" fmla="val 17318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7" name="Shape 396"/>
          <p:cNvCxnSpPr>
            <a:stCxn id="71" idx="3"/>
            <a:endCxn id="198" idx="2"/>
          </p:cNvCxnSpPr>
          <p:nvPr/>
        </p:nvCxnSpPr>
        <p:spPr bwMode="auto">
          <a:xfrm flipH="1">
            <a:off x="591521" y="4601894"/>
            <a:ext cx="2818435" cy="429231"/>
          </a:xfrm>
          <a:prstGeom prst="bentConnector4">
            <a:avLst>
              <a:gd name="adj1" fmla="val -7713"/>
              <a:gd name="adj2" fmla="val 33753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2" name="Group 432"/>
          <p:cNvGrpSpPr/>
          <p:nvPr/>
        </p:nvGrpSpPr>
        <p:grpSpPr>
          <a:xfrm>
            <a:off x="228600" y="4177621"/>
            <a:ext cx="659016" cy="868190"/>
            <a:chOff x="457201" y="2964528"/>
            <a:chExt cx="757669" cy="1015042"/>
          </a:xfrm>
        </p:grpSpPr>
        <p:grpSp>
          <p:nvGrpSpPr>
            <p:cNvPr id="23" name="Group 278"/>
            <p:cNvGrpSpPr/>
            <p:nvPr/>
          </p:nvGrpSpPr>
          <p:grpSpPr>
            <a:xfrm>
              <a:off x="457201" y="2964528"/>
              <a:ext cx="757669" cy="1004108"/>
              <a:chOff x="177210" y="4191000"/>
              <a:chExt cx="599462" cy="383381"/>
            </a:xfrm>
          </p:grpSpPr>
          <p:sp>
            <p:nvSpPr>
              <p:cNvPr id="198" name="Rounded Rectangle 34"/>
              <p:cNvSpPr/>
              <p:nvPr/>
            </p:nvSpPr>
            <p:spPr>
              <a:xfrm>
                <a:off x="237996" y="4191000"/>
                <a:ext cx="538676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4" name="Isosceles Triangle 203"/>
              <p:cNvSpPr/>
              <p:nvPr/>
            </p:nvSpPr>
            <p:spPr>
              <a:xfrm rot="5400000">
                <a:off x="245894" y="4261689"/>
                <a:ext cx="41267" cy="6821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177210" y="4193777"/>
                <a:ext cx="590533" cy="1373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700" dirty="0" err="1" smtClean="0">
                    <a:solidFill>
                      <a:schemeClr val="bg1"/>
                    </a:solidFill>
                  </a:rPr>
                  <a:t>Triplicated</a:t>
                </a:r>
                <a:r>
                  <a:rPr lang="en-US" sz="700" dirty="0" smtClean="0">
                    <a:solidFill>
                      <a:schemeClr val="bg1"/>
                    </a:solidFill>
                  </a:rPr>
                  <a:t> counter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69598" y="4485077"/>
                <a:ext cx="301444" cy="893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bg1"/>
                    </a:solidFill>
                  </a:rPr>
                  <a:t>EN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3" name="TextBox 402"/>
            <p:cNvSpPr txBox="1"/>
            <p:nvPr/>
          </p:nvSpPr>
          <p:spPr>
            <a:xfrm>
              <a:off x="809504" y="3745676"/>
              <a:ext cx="380999" cy="2338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solidFill>
                    <a:schemeClr val="bg1"/>
                  </a:solidFill>
                </a:rPr>
                <a:t> 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07" name="Shape 406"/>
          <p:cNvCxnSpPr>
            <a:stCxn id="74" idx="3"/>
            <a:endCxn id="403" idx="2"/>
          </p:cNvCxnSpPr>
          <p:nvPr/>
        </p:nvCxnSpPr>
        <p:spPr bwMode="auto">
          <a:xfrm flipH="1" flipV="1">
            <a:off x="700727" y="5045811"/>
            <a:ext cx="2709229" cy="533719"/>
          </a:xfrm>
          <a:prstGeom prst="bentConnector4">
            <a:avLst>
              <a:gd name="adj1" fmla="val -5953"/>
              <a:gd name="adj2" fmla="val -7863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4" name="Flowchart: Connector 423"/>
          <p:cNvSpPr/>
          <p:nvPr/>
        </p:nvSpPr>
        <p:spPr bwMode="auto">
          <a:xfrm>
            <a:off x="3476235" y="5555166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5" name="Flowchart: Connector 424"/>
          <p:cNvSpPr/>
          <p:nvPr/>
        </p:nvSpPr>
        <p:spPr bwMode="auto">
          <a:xfrm>
            <a:off x="3477642" y="4576377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6" name="Flowchart: Connector 425"/>
          <p:cNvSpPr/>
          <p:nvPr/>
        </p:nvSpPr>
        <p:spPr bwMode="auto">
          <a:xfrm>
            <a:off x="3492272" y="3544877"/>
            <a:ext cx="39911" cy="4686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1" name="Shape 430"/>
          <p:cNvCxnSpPr>
            <a:stCxn id="155" idx="3"/>
            <a:endCxn id="254" idx="1"/>
          </p:cNvCxnSpPr>
          <p:nvPr/>
        </p:nvCxnSpPr>
        <p:spPr bwMode="auto">
          <a:xfrm flipV="1">
            <a:off x="877470" y="3596119"/>
            <a:ext cx="626845" cy="902510"/>
          </a:xfrm>
          <a:prstGeom prst="bentConnector3">
            <a:avLst>
              <a:gd name="adj1" fmla="val 338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5" name="Straight Arrow Connector 434"/>
          <p:cNvCxnSpPr>
            <a:stCxn id="198" idx="3"/>
            <a:endCxn id="246" idx="1"/>
          </p:cNvCxnSpPr>
          <p:nvPr/>
        </p:nvCxnSpPr>
        <p:spPr bwMode="auto">
          <a:xfrm flipV="1">
            <a:off x="887616" y="4602793"/>
            <a:ext cx="632597" cy="15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5" name="Shape 444"/>
          <p:cNvCxnSpPr>
            <a:stCxn id="156" idx="3"/>
            <a:endCxn id="238" idx="1"/>
          </p:cNvCxnSpPr>
          <p:nvPr/>
        </p:nvCxnSpPr>
        <p:spPr bwMode="auto">
          <a:xfrm>
            <a:off x="891960" y="4702402"/>
            <a:ext cx="624091" cy="896676"/>
          </a:xfrm>
          <a:prstGeom prst="bentConnector3">
            <a:avLst>
              <a:gd name="adj1" fmla="val 311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9" name="Straight Connector 448"/>
          <p:cNvCxnSpPr>
            <a:stCxn id="252" idx="3"/>
            <a:endCxn id="58" idx="2"/>
          </p:cNvCxnSpPr>
          <p:nvPr/>
        </p:nvCxnSpPr>
        <p:spPr bwMode="auto">
          <a:xfrm>
            <a:off x="1993672" y="3330378"/>
            <a:ext cx="1880232" cy="6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5" name="Straight Connector 454"/>
          <p:cNvCxnSpPr>
            <a:stCxn id="244" idx="3"/>
            <a:endCxn id="61" idx="2"/>
          </p:cNvCxnSpPr>
          <p:nvPr/>
        </p:nvCxnSpPr>
        <p:spPr bwMode="auto">
          <a:xfrm flipV="1">
            <a:off x="2011625" y="4366504"/>
            <a:ext cx="1862279" cy="23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7" name="Straight Connector 456"/>
          <p:cNvCxnSpPr>
            <a:stCxn id="236" idx="3"/>
            <a:endCxn id="65" idx="2"/>
          </p:cNvCxnSpPr>
          <p:nvPr/>
        </p:nvCxnSpPr>
        <p:spPr bwMode="auto">
          <a:xfrm>
            <a:off x="2033942" y="5333337"/>
            <a:ext cx="1839962" cy="48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2" name="Shape 481"/>
          <p:cNvCxnSpPr>
            <a:stCxn id="223" idx="6"/>
            <a:endCxn id="300" idx="1"/>
          </p:cNvCxnSpPr>
          <p:nvPr/>
        </p:nvCxnSpPr>
        <p:spPr bwMode="auto">
          <a:xfrm flipH="1" flipV="1">
            <a:off x="1514481" y="3322775"/>
            <a:ext cx="4182001" cy="6634"/>
          </a:xfrm>
          <a:prstGeom prst="bentConnector5">
            <a:avLst>
              <a:gd name="adj1" fmla="val -5466"/>
              <a:gd name="adj2" fmla="val 5053693"/>
              <a:gd name="adj3" fmla="val 10717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0" name="Shape 489"/>
          <p:cNvCxnSpPr>
            <a:stCxn id="219" idx="6"/>
            <a:endCxn id="112" idx="1"/>
          </p:cNvCxnSpPr>
          <p:nvPr/>
        </p:nvCxnSpPr>
        <p:spPr bwMode="auto">
          <a:xfrm flipH="1" flipV="1">
            <a:off x="1530312" y="5327319"/>
            <a:ext cx="4166170" cy="12981"/>
          </a:xfrm>
          <a:prstGeom prst="bentConnector5">
            <a:avLst>
              <a:gd name="adj1" fmla="val -5487"/>
              <a:gd name="adj2" fmla="val 2631608"/>
              <a:gd name="adj3" fmla="val 10548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0" name="Shape 539"/>
          <p:cNvCxnSpPr>
            <a:stCxn id="111" idx="1"/>
            <a:endCxn id="221" idx="6"/>
          </p:cNvCxnSpPr>
          <p:nvPr/>
        </p:nvCxnSpPr>
        <p:spPr bwMode="auto">
          <a:xfrm rot="10800000" flipH="1" flipV="1">
            <a:off x="1514480" y="4365585"/>
            <a:ext cx="4182001" cy="1023"/>
          </a:xfrm>
          <a:prstGeom prst="bentConnector5">
            <a:avLst>
              <a:gd name="adj1" fmla="val -6987"/>
              <a:gd name="adj2" fmla="val -32013304"/>
              <a:gd name="adj3" fmla="val 10546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544" name="TextBox 543"/>
          <p:cNvSpPr txBox="1"/>
          <p:nvPr/>
        </p:nvSpPr>
        <p:spPr>
          <a:xfrm>
            <a:off x="6400800" y="4419600"/>
            <a:ext cx="2514600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600" kern="0" dirty="0" smtClean="0"/>
              <a:t>Eliminating critical failures is difficult when BRAM WEs are upset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750437" y="4413990"/>
            <a:ext cx="127033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>
                <a:solidFill>
                  <a:schemeClr val="bg1"/>
                </a:solidFill>
              </a:rPr>
              <a:t>  </a:t>
            </a:r>
            <a:endParaRPr lang="en-US" sz="500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64927" y="4617763"/>
            <a:ext cx="127033" cy="1692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>
                <a:solidFill>
                  <a:schemeClr val="bg1"/>
                </a:solidFill>
              </a:rPr>
              <a:t>  </a:t>
            </a:r>
            <a:endParaRPr lang="en-US" sz="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Techniques: SEC/DED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114"/>
          <p:cNvGrpSpPr/>
          <p:nvPr/>
        </p:nvGrpSpPr>
        <p:grpSpPr>
          <a:xfrm>
            <a:off x="1066800" y="3733800"/>
            <a:ext cx="4190999" cy="1682659"/>
            <a:chOff x="2362201" y="3956141"/>
            <a:chExt cx="4190999" cy="1507109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299411" y="4152090"/>
              <a:ext cx="591922" cy="3015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Decode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5" name="Group 15"/>
            <p:cNvGrpSpPr/>
            <p:nvPr/>
          </p:nvGrpSpPr>
          <p:grpSpPr>
            <a:xfrm>
              <a:off x="4241579" y="4163379"/>
              <a:ext cx="298311" cy="261610"/>
              <a:chOff x="4230916" y="2776337"/>
              <a:chExt cx="944321" cy="931672"/>
            </a:xfrm>
          </p:grpSpPr>
          <p:sp>
            <p:nvSpPr>
              <p:cNvPr id="11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230916" y="2776337"/>
                <a:ext cx="944321" cy="9316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800" dirty="0"/>
              </a:p>
            </p:txBody>
          </p:sp>
        </p:grpSp>
        <p:cxnSp>
          <p:nvCxnSpPr>
            <p:cNvPr id="24" name="Straight Connector 23"/>
            <p:cNvCxnSpPr>
              <a:stCxn id="27" idx="3"/>
              <a:endCxn id="8" idx="1"/>
            </p:cNvCxnSpPr>
            <p:nvPr/>
          </p:nvCxnSpPr>
          <p:spPr bwMode="auto">
            <a:xfrm flipV="1">
              <a:off x="3003450" y="4302869"/>
              <a:ext cx="295961" cy="5089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Arrow Connector 25"/>
            <p:cNvCxnSpPr>
              <a:stCxn id="8" idx="3"/>
            </p:cNvCxnSpPr>
            <p:nvPr/>
          </p:nvCxnSpPr>
          <p:spPr bwMode="auto">
            <a:xfrm>
              <a:off x="3891333" y="4302869"/>
              <a:ext cx="383857" cy="96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sp>
          <p:nvSpPr>
            <p:cNvPr id="27" name="Rounded Rectangle 26"/>
            <p:cNvSpPr/>
            <p:nvPr/>
          </p:nvSpPr>
          <p:spPr bwMode="auto">
            <a:xfrm>
              <a:off x="2362201" y="3956141"/>
              <a:ext cx="641249" cy="70363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bg1"/>
                  </a:solidFill>
                </a:rPr>
                <a:t>encoded ROM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(</a:t>
              </a:r>
              <a:r>
                <a:rPr kumimoji="0" lang="en-US" sz="9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top half)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3301761" y="4554167"/>
              <a:ext cx="591922" cy="3015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Decode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" name="Group 15"/>
            <p:cNvGrpSpPr/>
            <p:nvPr/>
          </p:nvGrpSpPr>
          <p:grpSpPr>
            <a:xfrm>
              <a:off x="4233405" y="4566958"/>
              <a:ext cx="298311" cy="261610"/>
              <a:chOff x="4197596" y="2781690"/>
              <a:chExt cx="944319" cy="931672"/>
            </a:xfrm>
          </p:grpSpPr>
          <p:sp>
            <p:nvSpPr>
              <p:cNvPr id="30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97596" y="2781690"/>
                <a:ext cx="944319" cy="9316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/>
                  <a:t>v</a:t>
                </a:r>
              </a:p>
            </p:txBody>
          </p:sp>
        </p:grpSp>
        <p:cxnSp>
          <p:nvCxnSpPr>
            <p:cNvPr id="32" name="Straight Connector 31"/>
            <p:cNvCxnSpPr>
              <a:stCxn id="27" idx="3"/>
              <a:endCxn id="28" idx="1"/>
            </p:cNvCxnSpPr>
            <p:nvPr/>
          </p:nvCxnSpPr>
          <p:spPr bwMode="auto">
            <a:xfrm>
              <a:off x="3003450" y="4307958"/>
              <a:ext cx="298311" cy="39698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3" name="Straight Arrow Connector 32"/>
            <p:cNvCxnSpPr>
              <a:stCxn id="28" idx="3"/>
            </p:cNvCxnSpPr>
            <p:nvPr/>
          </p:nvCxnSpPr>
          <p:spPr bwMode="auto">
            <a:xfrm>
              <a:off x="3893683" y="4704945"/>
              <a:ext cx="383857" cy="96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sp>
          <p:nvSpPr>
            <p:cNvPr id="35" name="Rounded Rectangle 34"/>
            <p:cNvSpPr/>
            <p:nvPr/>
          </p:nvSpPr>
          <p:spPr bwMode="auto">
            <a:xfrm>
              <a:off x="3301761" y="4956243"/>
              <a:ext cx="591922" cy="30155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Decode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7" name="Group 15"/>
            <p:cNvGrpSpPr/>
            <p:nvPr/>
          </p:nvGrpSpPr>
          <p:grpSpPr>
            <a:xfrm>
              <a:off x="4233405" y="4956423"/>
              <a:ext cx="298311" cy="261610"/>
              <a:chOff x="4197596" y="2736780"/>
              <a:chExt cx="944319" cy="931677"/>
            </a:xfrm>
          </p:grpSpPr>
          <p:sp>
            <p:nvSpPr>
              <p:cNvPr id="37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197596" y="2736780"/>
                <a:ext cx="944319" cy="9316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/>
                  <a:t>v</a:t>
                </a:r>
              </a:p>
            </p:txBody>
          </p:sp>
        </p:grpSp>
        <p:cxnSp>
          <p:nvCxnSpPr>
            <p:cNvPr id="39" name="Straight Connector 38"/>
            <p:cNvCxnSpPr>
              <a:stCxn id="27" idx="3"/>
              <a:endCxn id="35" idx="1"/>
            </p:cNvCxnSpPr>
            <p:nvPr/>
          </p:nvCxnSpPr>
          <p:spPr bwMode="auto">
            <a:xfrm>
              <a:off x="3003450" y="4307958"/>
              <a:ext cx="298311" cy="799064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0" name="Straight Arrow Connector 39"/>
            <p:cNvCxnSpPr>
              <a:stCxn id="35" idx="3"/>
            </p:cNvCxnSpPr>
            <p:nvPr/>
          </p:nvCxnSpPr>
          <p:spPr bwMode="auto">
            <a:xfrm>
              <a:off x="3893683" y="5107022"/>
              <a:ext cx="383857" cy="96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42" name="Straight Arrow Connector 41"/>
            <p:cNvCxnSpPr>
              <a:stCxn id="8" idx="3"/>
            </p:cNvCxnSpPr>
            <p:nvPr/>
          </p:nvCxnSpPr>
          <p:spPr bwMode="auto">
            <a:xfrm>
              <a:off x="3891333" y="4302869"/>
              <a:ext cx="507528" cy="296043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45" name="Straight Arrow Connector 44"/>
            <p:cNvCxnSpPr>
              <a:stCxn id="8" idx="3"/>
            </p:cNvCxnSpPr>
            <p:nvPr/>
          </p:nvCxnSpPr>
          <p:spPr bwMode="auto">
            <a:xfrm>
              <a:off x="3891333" y="4302869"/>
              <a:ext cx="507528" cy="69811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47" name="Straight Arrow Connector 46"/>
            <p:cNvCxnSpPr>
              <a:stCxn id="35" idx="3"/>
            </p:cNvCxnSpPr>
            <p:nvPr/>
          </p:nvCxnSpPr>
          <p:spPr bwMode="auto">
            <a:xfrm flipV="1">
              <a:off x="3893683" y="4410834"/>
              <a:ext cx="502828" cy="69618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49" name="Straight Arrow Connector 48"/>
            <p:cNvCxnSpPr>
              <a:stCxn id="35" idx="3"/>
            </p:cNvCxnSpPr>
            <p:nvPr/>
          </p:nvCxnSpPr>
          <p:spPr bwMode="auto">
            <a:xfrm flipV="1">
              <a:off x="3893683" y="4812910"/>
              <a:ext cx="505178" cy="29411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51" name="Straight Arrow Connector 50"/>
            <p:cNvCxnSpPr>
              <a:stCxn id="28" idx="3"/>
            </p:cNvCxnSpPr>
            <p:nvPr/>
          </p:nvCxnSpPr>
          <p:spPr bwMode="auto">
            <a:xfrm flipV="1">
              <a:off x="3893683" y="4379494"/>
              <a:ext cx="417041" cy="32545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53" name="Straight Arrow Connector 52"/>
            <p:cNvCxnSpPr>
              <a:stCxn id="28" idx="3"/>
            </p:cNvCxnSpPr>
            <p:nvPr/>
          </p:nvCxnSpPr>
          <p:spPr bwMode="auto">
            <a:xfrm>
              <a:off x="3893683" y="4704945"/>
              <a:ext cx="419391" cy="32738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59" name="Straight Arrow Connector 58"/>
            <p:cNvCxnSpPr>
              <a:stCxn id="11" idx="6"/>
              <a:endCxn id="104" idx="1"/>
            </p:cNvCxnSpPr>
            <p:nvPr/>
          </p:nvCxnSpPr>
          <p:spPr bwMode="auto">
            <a:xfrm>
              <a:off x="4517830" y="4303835"/>
              <a:ext cx="360040" cy="551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>
              <a:stCxn id="30" idx="6"/>
              <a:endCxn id="105" idx="1"/>
            </p:cNvCxnSpPr>
            <p:nvPr/>
          </p:nvCxnSpPr>
          <p:spPr bwMode="auto">
            <a:xfrm>
              <a:off x="4520181" y="4705911"/>
              <a:ext cx="357689" cy="551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37" idx="6"/>
              <a:endCxn id="106" idx="1"/>
            </p:cNvCxnSpPr>
            <p:nvPr/>
          </p:nvCxnSpPr>
          <p:spPr bwMode="auto">
            <a:xfrm>
              <a:off x="4520181" y="5107985"/>
              <a:ext cx="357689" cy="552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Straight Connector 79"/>
            <p:cNvCxnSpPr>
              <a:stCxn id="82" idx="3"/>
              <a:endCxn id="8" idx="1"/>
            </p:cNvCxnSpPr>
            <p:nvPr/>
          </p:nvCxnSpPr>
          <p:spPr bwMode="auto">
            <a:xfrm flipV="1">
              <a:off x="3003450" y="4302869"/>
              <a:ext cx="295961" cy="808564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82" name="Rounded Rectangle 81"/>
            <p:cNvSpPr/>
            <p:nvPr/>
          </p:nvSpPr>
          <p:spPr bwMode="auto">
            <a:xfrm>
              <a:off x="2362201" y="4759616"/>
              <a:ext cx="641249" cy="703634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bg1"/>
                  </a:solidFill>
                </a:rPr>
                <a:t>encoded ROM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(</a:t>
              </a:r>
              <a:r>
                <a:rPr kumimoji="0" lang="en-US" sz="9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bottom half)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87" name="Straight Connector 86"/>
            <p:cNvCxnSpPr>
              <a:stCxn id="82" idx="3"/>
              <a:endCxn id="28" idx="1"/>
            </p:cNvCxnSpPr>
            <p:nvPr/>
          </p:nvCxnSpPr>
          <p:spPr bwMode="auto">
            <a:xfrm flipV="1">
              <a:off x="3003450" y="4704946"/>
              <a:ext cx="298311" cy="40648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3" name="Straight Connector 92"/>
            <p:cNvCxnSpPr>
              <a:stCxn id="82" idx="3"/>
              <a:endCxn id="35" idx="1"/>
            </p:cNvCxnSpPr>
            <p:nvPr/>
          </p:nvCxnSpPr>
          <p:spPr bwMode="auto">
            <a:xfrm flipV="1">
              <a:off x="3003450" y="5107022"/>
              <a:ext cx="298311" cy="4411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04" name="Rounded Rectangle 103"/>
            <p:cNvSpPr/>
            <p:nvPr/>
          </p:nvSpPr>
          <p:spPr bwMode="auto">
            <a:xfrm>
              <a:off x="4877870" y="4158574"/>
              <a:ext cx="887883" cy="301557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5" name="Rounded Rectangle 104"/>
            <p:cNvSpPr/>
            <p:nvPr/>
          </p:nvSpPr>
          <p:spPr bwMode="auto">
            <a:xfrm>
              <a:off x="4877870" y="4560651"/>
              <a:ext cx="887883" cy="301557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Rounded Rectangle 105"/>
            <p:cNvSpPr/>
            <p:nvPr/>
          </p:nvSpPr>
          <p:spPr bwMode="auto">
            <a:xfrm>
              <a:off x="4877870" y="4962728"/>
              <a:ext cx="887883" cy="301557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9" name="Group 15"/>
            <p:cNvGrpSpPr/>
            <p:nvPr/>
          </p:nvGrpSpPr>
          <p:grpSpPr>
            <a:xfrm>
              <a:off x="6061714" y="4169279"/>
              <a:ext cx="298311" cy="261610"/>
              <a:chOff x="4230909" y="2780809"/>
              <a:chExt cx="944319" cy="931673"/>
            </a:xfrm>
          </p:grpSpPr>
          <p:sp>
            <p:nvSpPr>
              <p:cNvPr id="122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230909" y="2780809"/>
                <a:ext cx="944319" cy="93167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125" name="Straight Arrow Connector 124"/>
            <p:cNvCxnSpPr>
              <a:stCxn id="104" idx="3"/>
              <a:endCxn id="122" idx="2"/>
            </p:cNvCxnSpPr>
            <p:nvPr/>
          </p:nvCxnSpPr>
          <p:spPr bwMode="auto">
            <a:xfrm flipV="1">
              <a:off x="5765753" y="4308479"/>
              <a:ext cx="329572" cy="875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28" name="Straight Arrow Connector 127"/>
            <p:cNvCxnSpPr>
              <a:stCxn id="105" idx="3"/>
              <a:endCxn id="122" idx="3"/>
            </p:cNvCxnSpPr>
            <p:nvPr/>
          </p:nvCxnSpPr>
          <p:spPr bwMode="auto">
            <a:xfrm flipV="1">
              <a:off x="5765753" y="4384138"/>
              <a:ext cx="365106" cy="32729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30" name="Straight Arrow Connector 129"/>
            <p:cNvCxnSpPr>
              <a:stCxn id="106" idx="3"/>
              <a:endCxn id="122" idx="4"/>
            </p:cNvCxnSpPr>
            <p:nvPr/>
          </p:nvCxnSpPr>
          <p:spPr bwMode="auto">
            <a:xfrm flipV="1">
              <a:off x="5765753" y="4415478"/>
              <a:ext cx="450893" cy="69802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sp>
          <p:nvSpPr>
            <p:cNvPr id="131" name="Flowchart: Connector 130"/>
            <p:cNvSpPr/>
            <p:nvPr/>
          </p:nvSpPr>
          <p:spPr bwMode="auto">
            <a:xfrm>
              <a:off x="6505655" y="4281158"/>
              <a:ext cx="47545" cy="48759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33" name="Straight Connector 132"/>
            <p:cNvCxnSpPr>
              <a:stCxn id="122" idx="6"/>
              <a:endCxn id="131" idx="2"/>
            </p:cNvCxnSpPr>
            <p:nvPr/>
          </p:nvCxnSpPr>
          <p:spPr bwMode="auto">
            <a:xfrm flipV="1">
              <a:off x="6337967" y="4305538"/>
              <a:ext cx="167689" cy="294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hape 135"/>
            <p:cNvCxnSpPr>
              <a:stCxn id="131" idx="4"/>
              <a:endCxn id="82" idx="1"/>
            </p:cNvCxnSpPr>
            <p:nvPr/>
          </p:nvCxnSpPr>
          <p:spPr bwMode="auto">
            <a:xfrm rot="5400000">
              <a:off x="4055057" y="2637062"/>
              <a:ext cx="781516" cy="4167227"/>
            </a:xfrm>
            <a:prstGeom prst="bentConnector4">
              <a:avLst>
                <a:gd name="adj1" fmla="val 163749"/>
                <a:gd name="adj2" fmla="val 10548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1" name="Shape 140"/>
            <p:cNvCxnSpPr>
              <a:stCxn id="131" idx="0"/>
              <a:endCxn id="27" idx="1"/>
            </p:cNvCxnSpPr>
            <p:nvPr/>
          </p:nvCxnSpPr>
          <p:spPr bwMode="auto">
            <a:xfrm rot="16200000" flipH="1" flipV="1">
              <a:off x="4432415" y="2210944"/>
              <a:ext cx="26800" cy="4167227"/>
            </a:xfrm>
            <a:prstGeom prst="bentConnector4">
              <a:avLst>
                <a:gd name="adj1" fmla="val -1806598"/>
                <a:gd name="adj2" fmla="val 105486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0" name="Group 15"/>
            <p:cNvGrpSpPr/>
            <p:nvPr/>
          </p:nvGrpSpPr>
          <p:grpSpPr>
            <a:xfrm>
              <a:off x="6061714" y="4572000"/>
              <a:ext cx="298311" cy="261610"/>
              <a:chOff x="4230909" y="2776878"/>
              <a:chExt cx="944319" cy="931672"/>
            </a:xfrm>
          </p:grpSpPr>
          <p:sp>
            <p:nvSpPr>
              <p:cNvPr id="113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230909" y="2776878"/>
                <a:ext cx="944319" cy="9316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/>
                  <a:t>v</a:t>
                </a:r>
              </a:p>
            </p:txBody>
          </p:sp>
        </p:grpSp>
        <p:grpSp>
          <p:nvGrpSpPr>
            <p:cNvPr id="13" name="Group 15"/>
            <p:cNvGrpSpPr/>
            <p:nvPr/>
          </p:nvGrpSpPr>
          <p:grpSpPr>
            <a:xfrm>
              <a:off x="6061714" y="4964289"/>
              <a:ext cx="298311" cy="261610"/>
              <a:chOff x="4230909" y="2742019"/>
              <a:chExt cx="944319" cy="931672"/>
            </a:xfrm>
          </p:grpSpPr>
          <p:sp>
            <p:nvSpPr>
              <p:cNvPr id="116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230909" y="2742019"/>
                <a:ext cx="944319" cy="93167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124" name="Straight Arrow Connector 123"/>
            <p:cNvCxnSpPr>
              <a:stCxn id="104" idx="3"/>
              <a:endCxn id="113" idx="0"/>
            </p:cNvCxnSpPr>
            <p:nvPr/>
          </p:nvCxnSpPr>
          <p:spPr bwMode="auto">
            <a:xfrm>
              <a:off x="5765753" y="4309353"/>
              <a:ext cx="450893" cy="29595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27" name="Straight Arrow Connector 126"/>
            <p:cNvCxnSpPr>
              <a:stCxn id="105" idx="3"/>
              <a:endCxn id="113" idx="2"/>
            </p:cNvCxnSpPr>
            <p:nvPr/>
          </p:nvCxnSpPr>
          <p:spPr bwMode="auto">
            <a:xfrm>
              <a:off x="5765753" y="4711430"/>
              <a:ext cx="329572" cy="875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32" name="Straight Arrow Connector 131"/>
            <p:cNvCxnSpPr>
              <a:stCxn id="106" idx="3"/>
              <a:endCxn id="113" idx="4"/>
            </p:cNvCxnSpPr>
            <p:nvPr/>
          </p:nvCxnSpPr>
          <p:spPr bwMode="auto">
            <a:xfrm flipV="1">
              <a:off x="5765753" y="4819304"/>
              <a:ext cx="450893" cy="294203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35" name="Straight Arrow Connector 134"/>
            <p:cNvCxnSpPr>
              <a:stCxn id="105" idx="3"/>
              <a:endCxn id="116" idx="1"/>
            </p:cNvCxnSpPr>
            <p:nvPr/>
          </p:nvCxnSpPr>
          <p:spPr bwMode="auto">
            <a:xfrm>
              <a:off x="5765753" y="4711430"/>
              <a:ext cx="365106" cy="32729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38" name="Straight Arrow Connector 137"/>
            <p:cNvCxnSpPr>
              <a:stCxn id="106" idx="3"/>
              <a:endCxn id="116" idx="2"/>
            </p:cNvCxnSpPr>
            <p:nvPr/>
          </p:nvCxnSpPr>
          <p:spPr bwMode="auto">
            <a:xfrm>
              <a:off x="5765753" y="5113506"/>
              <a:ext cx="329572" cy="875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  <p:cxnSp>
          <p:nvCxnSpPr>
            <p:cNvPr id="140" name="Straight Arrow Connector 139"/>
            <p:cNvCxnSpPr>
              <a:stCxn id="104" idx="3"/>
              <a:endCxn id="116" idx="0"/>
            </p:cNvCxnSpPr>
            <p:nvPr/>
          </p:nvCxnSpPr>
          <p:spPr bwMode="auto">
            <a:xfrm>
              <a:off x="5765753" y="4309353"/>
              <a:ext cx="450893" cy="698028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sm"/>
            </a:ln>
            <a:effectLst/>
          </p:spPr>
        </p:cxnSp>
      </p:grp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86800" cy="1981199"/>
          </a:xfrm>
        </p:spPr>
        <p:txBody>
          <a:bodyPr/>
          <a:lstStyle/>
          <a:p>
            <a:r>
              <a:rPr lang="en-US" sz="1800" dirty="0" smtClean="0"/>
              <a:t>SEC/DED on 16-bit word:</a:t>
            </a:r>
          </a:p>
          <a:p>
            <a:pPr lvl="1"/>
            <a:r>
              <a:rPr lang="en-US" sz="1600" dirty="0" smtClean="0"/>
              <a:t>Use (22, 6) code on 16-bit word</a:t>
            </a:r>
          </a:p>
          <a:p>
            <a:pPr lvl="1"/>
            <a:r>
              <a:rPr lang="en-US" sz="1600" dirty="0" smtClean="0"/>
              <a:t>Use 2 BRAMS: </a:t>
            </a:r>
          </a:p>
          <a:p>
            <a:pPr lvl="2"/>
            <a:r>
              <a:rPr lang="en-US" sz="1200" dirty="0" smtClean="0"/>
              <a:t>1 for top half encoded word (11 bits)</a:t>
            </a:r>
          </a:p>
          <a:p>
            <a:pPr lvl="2"/>
            <a:r>
              <a:rPr lang="en-US" sz="1200" dirty="0" smtClean="0"/>
              <a:t>1 for bottom half encoded word (11 bits)</a:t>
            </a:r>
          </a:p>
          <a:p>
            <a:r>
              <a:rPr lang="en-US" sz="1800" dirty="0" smtClean="0"/>
              <a:t>Complete fault tolerance difficult when crossing from </a:t>
            </a:r>
            <a:r>
              <a:rPr lang="en-US" sz="1800" dirty="0" err="1" smtClean="0"/>
              <a:t>triplicated</a:t>
            </a:r>
            <a:r>
              <a:rPr lang="en-US" sz="1800" dirty="0" smtClean="0"/>
              <a:t> to non-</a:t>
            </a:r>
            <a:r>
              <a:rPr lang="en-US" sz="1800" dirty="0" err="1" smtClean="0"/>
              <a:t>triplicated</a:t>
            </a:r>
            <a:endParaRPr lang="en-US" sz="1800" dirty="0" smtClean="0"/>
          </a:p>
          <a:p>
            <a:pPr lvl="1"/>
            <a:r>
              <a:rPr lang="en-US" sz="1600" dirty="0" smtClean="0"/>
              <a:t>Logic and routing coming into and out of BRAMs </a:t>
            </a:r>
            <a:r>
              <a:rPr lang="en-US" sz="1600" dirty="0" smtClean="0"/>
              <a:t>are single point of failure</a:t>
            </a: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 bwMode="auto">
          <a:xfrm>
            <a:off x="5638800" y="3733800"/>
            <a:ext cx="320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27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SEC/DED: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Detects and corrects a</a:t>
            </a:r>
            <a:r>
              <a:rPr lang="en-US" sz="1400" kern="0" baseline="0" dirty="0" smtClean="0">
                <a:solidFill>
                  <a:srgbClr val="0021A5"/>
                </a:solidFill>
                <a:latin typeface="+mn-lt"/>
                <a:cs typeface="+mn-cs"/>
              </a:rPr>
              <a:t>ny</a:t>
            </a: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 single-bit upset</a:t>
            </a:r>
            <a:endParaRPr lang="en-US" sz="1400" kern="0" baseline="0" dirty="0" smtClean="0">
              <a:solidFill>
                <a:srgbClr val="0021A5"/>
              </a:solidFill>
              <a:latin typeface="+mn-lt"/>
              <a:cs typeface="+mn-cs"/>
            </a:endParaRP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Detects any double-bit upset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Triple+ upsets may or may not be detected 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FT Techniques: SEC/DED with DWC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990599"/>
          </a:xfrm>
        </p:spPr>
        <p:txBody>
          <a:bodyPr/>
          <a:lstStyle/>
          <a:p>
            <a:r>
              <a:rPr lang="en-US" sz="1800" dirty="0" smtClean="0"/>
              <a:t>Improve SEC/DED reliability with DWC</a:t>
            </a:r>
          </a:p>
          <a:p>
            <a:r>
              <a:rPr lang="en-US" sz="1800" dirty="0" smtClean="0"/>
              <a:t>Still susceptible to critical failures when BRAM WE is upset</a:t>
            </a:r>
          </a:p>
          <a:p>
            <a:endParaRPr lang="en-US" sz="1800" dirty="0" smtClean="0"/>
          </a:p>
        </p:txBody>
      </p:sp>
      <p:grpSp>
        <p:nvGrpSpPr>
          <p:cNvPr id="3" name="Group 230"/>
          <p:cNvGrpSpPr/>
          <p:nvPr/>
        </p:nvGrpSpPr>
        <p:grpSpPr>
          <a:xfrm>
            <a:off x="5051971" y="2695975"/>
            <a:ext cx="257974" cy="655877"/>
            <a:chOff x="5486400" y="2895601"/>
            <a:chExt cx="304800" cy="838200"/>
          </a:xfrm>
        </p:grpSpPr>
        <p:sp>
          <p:nvSpPr>
            <p:cNvPr id="149" name="Flowchart: Manual Operation 148"/>
            <p:cNvSpPr/>
            <p:nvPr/>
          </p:nvSpPr>
          <p:spPr bwMode="auto">
            <a:xfrm rot="16200000">
              <a:off x="5219700" y="3162301"/>
              <a:ext cx="838200" cy="304800"/>
            </a:xfrm>
            <a:prstGeom prst="flowChartManualOperation">
              <a:avLst/>
            </a:prstGeom>
            <a:solidFill>
              <a:srgbClr val="948A5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486400" y="3003397"/>
              <a:ext cx="228600" cy="30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</a:t>
              </a:r>
              <a:endParaRPr lang="en-US" sz="105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486400" y="3358299"/>
              <a:ext cx="228600" cy="30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</a:t>
              </a:r>
              <a:endParaRPr lang="en-US" sz="1050" dirty="0"/>
            </a:p>
          </p:txBody>
        </p:sp>
      </p:grpSp>
      <p:sp>
        <p:nvSpPr>
          <p:cNvPr id="213" name="Rounded Rectangle 212"/>
          <p:cNvSpPr/>
          <p:nvPr/>
        </p:nvSpPr>
        <p:spPr bwMode="auto">
          <a:xfrm>
            <a:off x="1556137" y="2362199"/>
            <a:ext cx="2482463" cy="1981201"/>
          </a:xfrm>
          <a:prstGeom prst="roundRect">
            <a:avLst>
              <a:gd name="adj" fmla="val 6911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735970" y="2791074"/>
            <a:ext cx="515946" cy="21730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Decoder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2824" y="2779384"/>
            <a:ext cx="348540" cy="2503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v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stCxn id="11" idx="3"/>
            <a:endCxn id="5" idx="1"/>
          </p:cNvCxnSpPr>
          <p:nvPr/>
        </p:nvCxnSpPr>
        <p:spPr bwMode="auto">
          <a:xfrm>
            <a:off x="2420623" y="2896324"/>
            <a:ext cx="315347" cy="340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" name="Rounded Rectangle 10"/>
          <p:cNvSpPr/>
          <p:nvPr/>
        </p:nvSpPr>
        <p:spPr bwMode="auto">
          <a:xfrm>
            <a:off x="1671402" y="2516047"/>
            <a:ext cx="749221" cy="76055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solidFill>
                  <a:schemeClr val="bg1"/>
                </a:solidFill>
              </a:rPr>
              <a:t>encoded ROM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top half)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738716" y="3203649"/>
            <a:ext cx="515946" cy="21730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Decoder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>
            <a:stCxn id="11" idx="3"/>
            <a:endCxn id="12" idx="1"/>
          </p:cNvCxnSpPr>
          <p:nvPr/>
        </p:nvCxnSpPr>
        <p:spPr bwMode="auto">
          <a:xfrm>
            <a:off x="2420623" y="2896324"/>
            <a:ext cx="318093" cy="41597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2738716" y="3594515"/>
            <a:ext cx="515946" cy="21730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Decoder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" name="Straight Connector 21"/>
          <p:cNvCxnSpPr>
            <a:stCxn id="11" idx="3"/>
            <a:endCxn id="18" idx="1"/>
          </p:cNvCxnSpPr>
          <p:nvPr/>
        </p:nvCxnSpPr>
        <p:spPr bwMode="auto">
          <a:xfrm>
            <a:off x="2420623" y="2896324"/>
            <a:ext cx="318093" cy="80684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9" name="Rounded Rectangle 38"/>
          <p:cNvSpPr/>
          <p:nvPr/>
        </p:nvSpPr>
        <p:spPr bwMode="auto">
          <a:xfrm>
            <a:off x="1671402" y="3324987"/>
            <a:ext cx="749221" cy="760553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solidFill>
                  <a:schemeClr val="bg1"/>
                </a:solidFill>
              </a:rPr>
              <a:t>encoded ROM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bottom half)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2583570" y="3962400"/>
            <a:ext cx="1613707" cy="25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SEC/DED Module</a:t>
            </a:r>
            <a:endParaRPr lang="en-US" sz="1200" dirty="0"/>
          </a:p>
        </p:txBody>
      </p:sp>
      <p:cxnSp>
        <p:nvCxnSpPr>
          <p:cNvPr id="233" name="Elbow Connector 232"/>
          <p:cNvCxnSpPr>
            <a:stCxn id="5" idx="3"/>
            <a:endCxn id="150" idx="1"/>
          </p:cNvCxnSpPr>
          <p:nvPr/>
        </p:nvCxnSpPr>
        <p:spPr bwMode="auto">
          <a:xfrm flipV="1">
            <a:off x="3251916" y="2898424"/>
            <a:ext cx="1800055" cy="130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5" name="Elbow Connector 234"/>
          <p:cNvCxnSpPr>
            <a:stCxn id="241" idx="0"/>
            <a:endCxn id="151" idx="1"/>
          </p:cNvCxnSpPr>
          <p:nvPr/>
        </p:nvCxnSpPr>
        <p:spPr bwMode="auto">
          <a:xfrm rot="5400000" flipH="1" flipV="1">
            <a:off x="4507514" y="3441440"/>
            <a:ext cx="809769" cy="279146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" name="Group 247"/>
          <p:cNvGrpSpPr/>
          <p:nvPr/>
        </p:nvGrpSpPr>
        <p:grpSpPr>
          <a:xfrm>
            <a:off x="5051971" y="3530728"/>
            <a:ext cx="257974" cy="655877"/>
            <a:chOff x="5486400" y="2895601"/>
            <a:chExt cx="304800" cy="838200"/>
          </a:xfrm>
        </p:grpSpPr>
        <p:sp>
          <p:nvSpPr>
            <p:cNvPr id="249" name="Flowchart: Manual Operation 248"/>
            <p:cNvSpPr/>
            <p:nvPr/>
          </p:nvSpPr>
          <p:spPr bwMode="auto">
            <a:xfrm rot="16200000">
              <a:off x="5219700" y="3162301"/>
              <a:ext cx="838200" cy="304800"/>
            </a:xfrm>
            <a:prstGeom prst="flowChartManualOperation">
              <a:avLst/>
            </a:prstGeom>
            <a:solidFill>
              <a:srgbClr val="948A5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5486400" y="3003397"/>
              <a:ext cx="228600" cy="30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</a:t>
              </a:r>
              <a:endParaRPr lang="en-US" sz="105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486400" y="3358299"/>
              <a:ext cx="228600" cy="30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</a:t>
              </a:r>
              <a:endParaRPr lang="en-US" sz="1050" dirty="0"/>
            </a:p>
          </p:txBody>
        </p:sp>
      </p:grpSp>
      <p:grpSp>
        <p:nvGrpSpPr>
          <p:cNvPr id="7" name="Group 252"/>
          <p:cNvGrpSpPr/>
          <p:nvPr/>
        </p:nvGrpSpPr>
        <p:grpSpPr>
          <a:xfrm>
            <a:off x="5051971" y="4723232"/>
            <a:ext cx="257974" cy="655877"/>
            <a:chOff x="5486400" y="2895601"/>
            <a:chExt cx="304800" cy="838200"/>
          </a:xfrm>
        </p:grpSpPr>
        <p:sp>
          <p:nvSpPr>
            <p:cNvPr id="254" name="Flowchart: Manual Operation 253"/>
            <p:cNvSpPr/>
            <p:nvPr/>
          </p:nvSpPr>
          <p:spPr bwMode="auto">
            <a:xfrm rot="16200000">
              <a:off x="5219700" y="3162301"/>
              <a:ext cx="838200" cy="304800"/>
            </a:xfrm>
            <a:prstGeom prst="flowChartManualOperation">
              <a:avLst/>
            </a:prstGeom>
            <a:solidFill>
              <a:srgbClr val="948A5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486400" y="3003397"/>
              <a:ext cx="228600" cy="30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0</a:t>
              </a:r>
              <a:endParaRPr lang="en-US" sz="1050" dirty="0"/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486400" y="3358299"/>
              <a:ext cx="228600" cy="30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1</a:t>
              </a:r>
              <a:endParaRPr lang="en-US" sz="1050" dirty="0"/>
            </a:p>
          </p:txBody>
        </p:sp>
      </p:grpSp>
      <p:cxnSp>
        <p:nvCxnSpPr>
          <p:cNvPr id="287" name="Elbow Connector 286"/>
          <p:cNvCxnSpPr>
            <a:stCxn id="241" idx="6"/>
            <a:endCxn id="251" idx="1"/>
          </p:cNvCxnSpPr>
          <p:nvPr/>
        </p:nvCxnSpPr>
        <p:spPr bwMode="auto">
          <a:xfrm flipV="1">
            <a:off x="4800600" y="4010881"/>
            <a:ext cx="251371" cy="136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0" name="Elbow Connector 289"/>
          <p:cNvCxnSpPr>
            <a:stCxn id="246" idx="4"/>
            <a:endCxn id="256" idx="1"/>
          </p:cNvCxnSpPr>
          <p:nvPr/>
        </p:nvCxnSpPr>
        <p:spPr bwMode="auto">
          <a:xfrm rot="16200000" flipH="1">
            <a:off x="4851657" y="5003071"/>
            <a:ext cx="121482" cy="279146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5" name="Shape 294"/>
          <p:cNvCxnSpPr>
            <a:stCxn id="12" idx="3"/>
            <a:endCxn id="250" idx="1"/>
          </p:cNvCxnSpPr>
          <p:nvPr/>
        </p:nvCxnSpPr>
        <p:spPr bwMode="auto">
          <a:xfrm>
            <a:off x="3254662" y="3312300"/>
            <a:ext cx="1797309" cy="420877"/>
          </a:xfrm>
          <a:prstGeom prst="bentConnector3">
            <a:avLst>
              <a:gd name="adj1" fmla="val 6404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" name="Group 15"/>
          <p:cNvGrpSpPr/>
          <p:nvPr/>
        </p:nvGrpSpPr>
        <p:grpSpPr>
          <a:xfrm>
            <a:off x="5567918" y="2907806"/>
            <a:ext cx="281300" cy="236199"/>
            <a:chOff x="4230909" y="2828220"/>
            <a:chExt cx="944319" cy="886310"/>
          </a:xfrm>
        </p:grpSpPr>
        <p:sp>
          <p:nvSpPr>
            <p:cNvPr id="312" name="Flowchart: Connector 13"/>
            <p:cNvSpPr/>
            <p:nvPr/>
          </p:nvSpPr>
          <p:spPr bwMode="auto">
            <a:xfrm>
              <a:off x="4337306" y="2895483"/>
              <a:ext cx="768097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4230909" y="2828220"/>
              <a:ext cx="944319" cy="8863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</p:grpSp>
      <p:cxnSp>
        <p:nvCxnSpPr>
          <p:cNvPr id="315" name="Straight Arrow Connector 314"/>
          <p:cNvCxnSpPr/>
          <p:nvPr/>
        </p:nvCxnSpPr>
        <p:spPr bwMode="auto">
          <a:xfrm>
            <a:off x="5309944" y="3023913"/>
            <a:ext cx="289668" cy="337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" name="Group 15"/>
          <p:cNvGrpSpPr/>
          <p:nvPr/>
        </p:nvGrpSpPr>
        <p:grpSpPr>
          <a:xfrm>
            <a:off x="5567918" y="3729662"/>
            <a:ext cx="281300" cy="236199"/>
            <a:chOff x="4230909" y="2789979"/>
            <a:chExt cx="944319" cy="886310"/>
          </a:xfrm>
        </p:grpSpPr>
        <p:sp>
          <p:nvSpPr>
            <p:cNvPr id="317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230909" y="2789979"/>
              <a:ext cx="944319" cy="8863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</p:grpSp>
      <p:cxnSp>
        <p:nvCxnSpPr>
          <p:cNvPr id="320" name="Straight Arrow Connector 319"/>
          <p:cNvCxnSpPr/>
          <p:nvPr/>
        </p:nvCxnSpPr>
        <p:spPr bwMode="auto">
          <a:xfrm>
            <a:off x="5309944" y="3858666"/>
            <a:ext cx="289668" cy="66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4" name="Group 15"/>
          <p:cNvGrpSpPr/>
          <p:nvPr/>
        </p:nvGrpSpPr>
        <p:grpSpPr>
          <a:xfrm>
            <a:off x="5601713" y="4922167"/>
            <a:ext cx="281300" cy="236199"/>
            <a:chOff x="4193853" y="2789975"/>
            <a:chExt cx="944319" cy="886309"/>
          </a:xfrm>
        </p:grpSpPr>
        <p:sp>
          <p:nvSpPr>
            <p:cNvPr id="322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4193853" y="2789975"/>
              <a:ext cx="944319" cy="8863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</p:grpSp>
      <p:cxnSp>
        <p:nvCxnSpPr>
          <p:cNvPr id="325" name="Straight Arrow Connector 324"/>
          <p:cNvCxnSpPr/>
          <p:nvPr/>
        </p:nvCxnSpPr>
        <p:spPr bwMode="auto">
          <a:xfrm>
            <a:off x="5309944" y="5051171"/>
            <a:ext cx="334501" cy="66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6" name="Straight Arrow Connector 325"/>
          <p:cNvCxnSpPr/>
          <p:nvPr/>
        </p:nvCxnSpPr>
        <p:spPr bwMode="auto">
          <a:xfrm>
            <a:off x="5309944" y="3023913"/>
            <a:ext cx="404071" cy="73386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7" name="Straight Arrow Connector 326"/>
          <p:cNvCxnSpPr/>
          <p:nvPr/>
        </p:nvCxnSpPr>
        <p:spPr bwMode="auto">
          <a:xfrm flipV="1">
            <a:off x="5309944" y="3960882"/>
            <a:ext cx="404071" cy="10902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8" name="Straight Arrow Connector 327"/>
          <p:cNvCxnSpPr/>
          <p:nvPr/>
        </p:nvCxnSpPr>
        <p:spPr bwMode="auto">
          <a:xfrm>
            <a:off x="5309944" y="3023913"/>
            <a:ext cx="448904" cy="192637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9" name="Straight Arrow Connector 328"/>
          <p:cNvCxnSpPr/>
          <p:nvPr/>
        </p:nvCxnSpPr>
        <p:spPr bwMode="auto">
          <a:xfrm flipV="1">
            <a:off x="5309944" y="3128834"/>
            <a:ext cx="404071" cy="192233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0" name="Straight Arrow Connector 329"/>
          <p:cNvCxnSpPr/>
          <p:nvPr/>
        </p:nvCxnSpPr>
        <p:spPr bwMode="auto">
          <a:xfrm flipV="1">
            <a:off x="5309944" y="3099090"/>
            <a:ext cx="323175" cy="75957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1" name="Straight Arrow Connector 330"/>
          <p:cNvCxnSpPr/>
          <p:nvPr/>
        </p:nvCxnSpPr>
        <p:spPr bwMode="auto">
          <a:xfrm>
            <a:off x="5309944" y="3858666"/>
            <a:ext cx="368008" cy="112136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2" name="Straight Arrow Connector 331"/>
          <p:cNvCxnSpPr>
            <a:endCxn id="335" idx="1"/>
          </p:cNvCxnSpPr>
          <p:nvPr/>
        </p:nvCxnSpPr>
        <p:spPr bwMode="auto">
          <a:xfrm flipV="1">
            <a:off x="5828417" y="3025324"/>
            <a:ext cx="190955" cy="195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3" name="Straight Arrow Connector 332"/>
          <p:cNvCxnSpPr>
            <a:endCxn id="336" idx="1"/>
          </p:cNvCxnSpPr>
          <p:nvPr/>
        </p:nvCxnSpPr>
        <p:spPr bwMode="auto">
          <a:xfrm>
            <a:off x="5828417" y="3859331"/>
            <a:ext cx="200509" cy="52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4" name="Straight Arrow Connector 333"/>
          <p:cNvCxnSpPr>
            <a:endCxn id="337" idx="1"/>
          </p:cNvCxnSpPr>
          <p:nvPr/>
        </p:nvCxnSpPr>
        <p:spPr bwMode="auto">
          <a:xfrm>
            <a:off x="5873250" y="5051836"/>
            <a:ext cx="165231" cy="52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5" name="Rounded Rectangle 334"/>
          <p:cNvSpPr/>
          <p:nvPr/>
        </p:nvSpPr>
        <p:spPr bwMode="auto">
          <a:xfrm>
            <a:off x="6019372" y="2906074"/>
            <a:ext cx="902908" cy="238501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PicoBlaze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6" name="Rounded Rectangle 335"/>
          <p:cNvSpPr/>
          <p:nvPr/>
        </p:nvSpPr>
        <p:spPr bwMode="auto">
          <a:xfrm>
            <a:off x="6028926" y="3740609"/>
            <a:ext cx="902908" cy="238501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PicoBlaze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7" name="Rounded Rectangle 336"/>
          <p:cNvSpPr/>
          <p:nvPr/>
        </p:nvSpPr>
        <p:spPr bwMode="auto">
          <a:xfrm>
            <a:off x="6038481" y="4933113"/>
            <a:ext cx="902908" cy="238501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PicoBlaze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5" name="Group 15"/>
          <p:cNvGrpSpPr/>
          <p:nvPr/>
        </p:nvGrpSpPr>
        <p:grpSpPr>
          <a:xfrm>
            <a:off x="7180253" y="2894909"/>
            <a:ext cx="281300" cy="236199"/>
            <a:chOff x="4230909" y="2789975"/>
            <a:chExt cx="944319" cy="886309"/>
          </a:xfrm>
        </p:grpSpPr>
        <p:sp>
          <p:nvSpPr>
            <p:cNvPr id="339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4230909" y="2789975"/>
              <a:ext cx="944319" cy="8863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</p:grpSp>
      <p:grpSp>
        <p:nvGrpSpPr>
          <p:cNvPr id="17" name="Group 15"/>
          <p:cNvGrpSpPr/>
          <p:nvPr/>
        </p:nvGrpSpPr>
        <p:grpSpPr>
          <a:xfrm>
            <a:off x="7180253" y="3733555"/>
            <a:ext cx="281300" cy="236199"/>
            <a:chOff x="4230909" y="2804581"/>
            <a:chExt cx="944319" cy="886309"/>
          </a:xfrm>
        </p:grpSpPr>
        <p:sp>
          <p:nvSpPr>
            <p:cNvPr id="342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4230909" y="2804581"/>
              <a:ext cx="944319" cy="8863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/>
                <a:t>v</a:t>
              </a:r>
            </a:p>
          </p:txBody>
        </p:sp>
      </p:grpSp>
      <p:grpSp>
        <p:nvGrpSpPr>
          <p:cNvPr id="19" name="Group 15"/>
          <p:cNvGrpSpPr/>
          <p:nvPr/>
        </p:nvGrpSpPr>
        <p:grpSpPr>
          <a:xfrm>
            <a:off x="7180253" y="4913320"/>
            <a:ext cx="281300" cy="238733"/>
            <a:chOff x="4230909" y="2761778"/>
            <a:chExt cx="944319" cy="895822"/>
          </a:xfrm>
        </p:grpSpPr>
        <p:sp>
          <p:nvSpPr>
            <p:cNvPr id="345" name="Flowchart: Connector 13"/>
            <p:cNvSpPr/>
            <p:nvPr/>
          </p:nvSpPr>
          <p:spPr bwMode="auto">
            <a:xfrm>
              <a:off x="4337305" y="2895485"/>
              <a:ext cx="768096" cy="762115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4230909" y="2761778"/>
              <a:ext cx="944319" cy="88631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</p:grpSp>
      <p:cxnSp>
        <p:nvCxnSpPr>
          <p:cNvPr id="347" name="Straight Arrow Connector 346"/>
          <p:cNvCxnSpPr>
            <a:stCxn id="335" idx="3"/>
          </p:cNvCxnSpPr>
          <p:nvPr/>
        </p:nvCxnSpPr>
        <p:spPr bwMode="auto">
          <a:xfrm flipV="1">
            <a:off x="6922279" y="3024579"/>
            <a:ext cx="289668" cy="7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8" name="Straight Arrow Connector 347"/>
          <p:cNvCxnSpPr>
            <a:stCxn id="336" idx="3"/>
          </p:cNvCxnSpPr>
          <p:nvPr/>
        </p:nvCxnSpPr>
        <p:spPr bwMode="auto">
          <a:xfrm flipV="1">
            <a:off x="6931834" y="3859331"/>
            <a:ext cx="280113" cy="52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9" name="Straight Arrow Connector 348"/>
          <p:cNvCxnSpPr>
            <a:stCxn id="337" idx="3"/>
          </p:cNvCxnSpPr>
          <p:nvPr/>
        </p:nvCxnSpPr>
        <p:spPr bwMode="auto">
          <a:xfrm flipV="1">
            <a:off x="6941389" y="5050506"/>
            <a:ext cx="270558" cy="185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0" name="Straight Arrow Connector 349"/>
          <p:cNvCxnSpPr>
            <a:stCxn id="335" idx="3"/>
          </p:cNvCxnSpPr>
          <p:nvPr/>
        </p:nvCxnSpPr>
        <p:spPr bwMode="auto">
          <a:xfrm>
            <a:off x="6922279" y="3025324"/>
            <a:ext cx="404071" cy="73245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1" name="Straight Arrow Connector 350"/>
          <p:cNvCxnSpPr>
            <a:stCxn id="335" idx="3"/>
          </p:cNvCxnSpPr>
          <p:nvPr/>
        </p:nvCxnSpPr>
        <p:spPr bwMode="auto">
          <a:xfrm>
            <a:off x="6922279" y="3025324"/>
            <a:ext cx="404071" cy="192363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2" name="Straight Arrow Connector 351"/>
          <p:cNvCxnSpPr>
            <a:stCxn id="336" idx="3"/>
          </p:cNvCxnSpPr>
          <p:nvPr/>
        </p:nvCxnSpPr>
        <p:spPr bwMode="auto">
          <a:xfrm flipV="1">
            <a:off x="6931834" y="3096385"/>
            <a:ext cx="313621" cy="76347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3" name="Straight Arrow Connector 352"/>
          <p:cNvCxnSpPr>
            <a:stCxn id="336" idx="3"/>
          </p:cNvCxnSpPr>
          <p:nvPr/>
        </p:nvCxnSpPr>
        <p:spPr bwMode="auto">
          <a:xfrm>
            <a:off x="6931834" y="3859860"/>
            <a:ext cx="313621" cy="111883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4" name="Straight Arrow Connector 353"/>
          <p:cNvCxnSpPr>
            <a:stCxn id="337" idx="3"/>
          </p:cNvCxnSpPr>
          <p:nvPr/>
        </p:nvCxnSpPr>
        <p:spPr bwMode="auto">
          <a:xfrm flipV="1">
            <a:off x="6941389" y="3960882"/>
            <a:ext cx="384961" cy="109148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5" name="Straight Arrow Connector 354"/>
          <p:cNvCxnSpPr>
            <a:stCxn id="337" idx="3"/>
          </p:cNvCxnSpPr>
          <p:nvPr/>
        </p:nvCxnSpPr>
        <p:spPr bwMode="auto">
          <a:xfrm flipV="1">
            <a:off x="6941389" y="3126129"/>
            <a:ext cx="384961" cy="192623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8" name="Shape 387"/>
          <p:cNvCxnSpPr>
            <a:stCxn id="390" idx="0"/>
            <a:endCxn id="400" idx="0"/>
          </p:cNvCxnSpPr>
          <p:nvPr/>
        </p:nvCxnSpPr>
        <p:spPr bwMode="auto">
          <a:xfrm rot="16200000" flipV="1">
            <a:off x="4472181" y="-202143"/>
            <a:ext cx="123439" cy="6269050"/>
          </a:xfrm>
          <a:prstGeom prst="bentConnector3">
            <a:avLst>
              <a:gd name="adj1" fmla="val 57265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90" name="Flowchart: Connector 389"/>
          <p:cNvSpPr/>
          <p:nvPr/>
        </p:nvSpPr>
        <p:spPr bwMode="auto">
          <a:xfrm>
            <a:off x="7640650" y="2994101"/>
            <a:ext cx="55550" cy="5270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93" name="Straight Connector 392"/>
          <p:cNvCxnSpPr>
            <a:stCxn id="339" idx="6"/>
            <a:endCxn id="390" idx="2"/>
          </p:cNvCxnSpPr>
          <p:nvPr/>
        </p:nvCxnSpPr>
        <p:spPr bwMode="auto">
          <a:xfrm flipV="1">
            <a:off x="7440752" y="3020452"/>
            <a:ext cx="199898" cy="412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7" name="Shape 396"/>
          <p:cNvCxnSpPr>
            <a:stCxn id="390" idx="4"/>
            <a:endCxn id="181" idx="1"/>
          </p:cNvCxnSpPr>
          <p:nvPr/>
        </p:nvCxnSpPr>
        <p:spPr bwMode="auto">
          <a:xfrm rot="5400000">
            <a:off x="4006068" y="1402937"/>
            <a:ext cx="2018491" cy="5306224"/>
          </a:xfrm>
          <a:prstGeom prst="bentConnector4">
            <a:avLst>
              <a:gd name="adj1" fmla="val 130601"/>
              <a:gd name="adj2" fmla="val 10430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00" name="Flowchart: Connector 399"/>
          <p:cNvSpPr/>
          <p:nvPr/>
        </p:nvSpPr>
        <p:spPr bwMode="auto">
          <a:xfrm>
            <a:off x="1371600" y="2870662"/>
            <a:ext cx="55550" cy="5270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4" name="Shape 403"/>
          <p:cNvCxnSpPr>
            <a:stCxn id="400" idx="4"/>
            <a:endCxn id="39" idx="1"/>
          </p:cNvCxnSpPr>
          <p:nvPr/>
        </p:nvCxnSpPr>
        <p:spPr bwMode="auto">
          <a:xfrm rot="16200000" flipH="1">
            <a:off x="1144439" y="3178300"/>
            <a:ext cx="781899" cy="272027"/>
          </a:xfrm>
          <a:prstGeom prst="bentConnector2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7" name="Straight Arrow Connector 406"/>
          <p:cNvCxnSpPr>
            <a:stCxn id="400" idx="6"/>
            <a:endCxn id="11" idx="1"/>
          </p:cNvCxnSpPr>
          <p:nvPr/>
        </p:nvCxnSpPr>
        <p:spPr bwMode="auto">
          <a:xfrm flipV="1">
            <a:off x="1427150" y="2896324"/>
            <a:ext cx="244252" cy="69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Group 253"/>
          <p:cNvGrpSpPr/>
          <p:nvPr/>
        </p:nvGrpSpPr>
        <p:grpSpPr>
          <a:xfrm>
            <a:off x="2362201" y="4593945"/>
            <a:ext cx="685799" cy="990600"/>
            <a:chOff x="3277901" y="3581400"/>
            <a:chExt cx="849095" cy="1066800"/>
          </a:xfrm>
        </p:grpSpPr>
        <p:sp>
          <p:nvSpPr>
            <p:cNvPr id="184" name="Rounded Rectangle 183"/>
            <p:cNvSpPr/>
            <p:nvPr/>
          </p:nvSpPr>
          <p:spPr bwMode="auto">
            <a:xfrm>
              <a:off x="3291038" y="3581400"/>
              <a:ext cx="817271" cy="1066800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BRAM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277901" y="3948141"/>
              <a:ext cx="325888" cy="281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703859" y="3948141"/>
              <a:ext cx="423137" cy="281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bg1"/>
                  </a:solidFill>
                </a:rPr>
                <a:t>do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18" name="Straight Connector 217"/>
          <p:cNvCxnSpPr>
            <a:stCxn id="39" idx="3"/>
            <a:endCxn id="5" idx="1"/>
          </p:cNvCxnSpPr>
          <p:nvPr/>
        </p:nvCxnSpPr>
        <p:spPr bwMode="auto">
          <a:xfrm flipV="1">
            <a:off x="2420623" y="2899725"/>
            <a:ext cx="315347" cy="80553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28" name="Straight Connector 227"/>
          <p:cNvCxnSpPr>
            <a:stCxn id="39" idx="3"/>
            <a:endCxn id="12" idx="1"/>
          </p:cNvCxnSpPr>
          <p:nvPr/>
        </p:nvCxnSpPr>
        <p:spPr bwMode="auto">
          <a:xfrm flipV="1">
            <a:off x="2420623" y="3312300"/>
            <a:ext cx="318093" cy="39296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31" name="Straight Connector 230"/>
          <p:cNvCxnSpPr>
            <a:stCxn id="39" idx="3"/>
            <a:endCxn id="18" idx="1"/>
          </p:cNvCxnSpPr>
          <p:nvPr/>
        </p:nvCxnSpPr>
        <p:spPr bwMode="auto">
          <a:xfrm flipV="1">
            <a:off x="2420623" y="3703166"/>
            <a:ext cx="318093" cy="209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sp>
        <p:nvSpPr>
          <p:cNvPr id="241" name="Flowchart: Connector 240"/>
          <p:cNvSpPr/>
          <p:nvPr/>
        </p:nvSpPr>
        <p:spPr bwMode="auto">
          <a:xfrm>
            <a:off x="4745050" y="3985897"/>
            <a:ext cx="55550" cy="5270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6" name="Flowchart: Connector 245"/>
          <p:cNvSpPr/>
          <p:nvPr/>
        </p:nvSpPr>
        <p:spPr bwMode="auto">
          <a:xfrm>
            <a:off x="4745050" y="5029200"/>
            <a:ext cx="55550" cy="52703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7" name="Straight Connector 256"/>
          <p:cNvCxnSpPr>
            <a:stCxn id="241" idx="4"/>
            <a:endCxn id="246" idx="0"/>
          </p:cNvCxnSpPr>
          <p:nvPr/>
        </p:nvCxnSpPr>
        <p:spPr bwMode="auto">
          <a:xfrm rot="5400000">
            <a:off x="4277525" y="4533900"/>
            <a:ext cx="99060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262" name="Straight Connector 261"/>
          <p:cNvCxnSpPr>
            <a:stCxn id="183" idx="3"/>
            <a:endCxn id="246" idx="2"/>
          </p:cNvCxnSpPr>
          <p:nvPr/>
        </p:nvCxnSpPr>
        <p:spPr bwMode="auto">
          <a:xfrm flipV="1">
            <a:off x="3048000" y="5055552"/>
            <a:ext cx="1697050" cy="974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372" name="Elbow Connector 371"/>
          <p:cNvCxnSpPr>
            <a:stCxn id="18" idx="3"/>
            <a:endCxn id="255" idx="1"/>
          </p:cNvCxnSpPr>
          <p:nvPr/>
        </p:nvCxnSpPr>
        <p:spPr bwMode="auto">
          <a:xfrm>
            <a:off x="3254662" y="3703166"/>
            <a:ext cx="1797309" cy="1222515"/>
          </a:xfrm>
          <a:prstGeom prst="bentConnector3">
            <a:avLst>
              <a:gd name="adj1" fmla="val 5300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4" name="Shape 373"/>
          <p:cNvCxnSpPr>
            <a:stCxn id="5" idx="0"/>
            <a:endCxn id="151" idx="2"/>
          </p:cNvCxnSpPr>
          <p:nvPr/>
        </p:nvCxnSpPr>
        <p:spPr bwMode="auto">
          <a:xfrm rot="16200000" flipH="1">
            <a:off x="3819750" y="1965266"/>
            <a:ext cx="503153" cy="2154769"/>
          </a:xfrm>
          <a:prstGeom prst="bentConnector5">
            <a:avLst>
              <a:gd name="adj1" fmla="val -19665"/>
              <a:gd name="adj2" fmla="val 78126"/>
              <a:gd name="adj3" fmla="val 13163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6" name="Shape 375"/>
          <p:cNvCxnSpPr>
            <a:stCxn id="12" idx="0"/>
            <a:endCxn id="251" idx="2"/>
          </p:cNvCxnSpPr>
          <p:nvPr/>
        </p:nvCxnSpPr>
        <p:spPr bwMode="auto">
          <a:xfrm rot="16200000" flipH="1">
            <a:off x="3610034" y="2590303"/>
            <a:ext cx="925331" cy="2152023"/>
          </a:xfrm>
          <a:prstGeom prst="bentConnector5">
            <a:avLst>
              <a:gd name="adj1" fmla="val -11431"/>
              <a:gd name="adj2" fmla="val 69601"/>
              <a:gd name="adj3" fmla="val 12101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8" name="Shape 377"/>
          <p:cNvCxnSpPr>
            <a:stCxn id="18" idx="0"/>
            <a:endCxn id="256" idx="2"/>
          </p:cNvCxnSpPr>
          <p:nvPr/>
        </p:nvCxnSpPr>
        <p:spPr bwMode="auto">
          <a:xfrm rot="16200000" flipH="1">
            <a:off x="3209215" y="3381988"/>
            <a:ext cx="1726969" cy="2152023"/>
          </a:xfrm>
          <a:prstGeom prst="bentConnector5">
            <a:avLst>
              <a:gd name="adj1" fmla="val -5729"/>
              <a:gd name="adj2" fmla="val 61990"/>
              <a:gd name="adj3" fmla="val 1108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FT Techniques: SEC/DED DWC Scrub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7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990599"/>
          </a:xfrm>
        </p:spPr>
        <p:txBody>
          <a:bodyPr/>
          <a:lstStyle/>
          <a:p>
            <a:r>
              <a:rPr lang="en-US" sz="1800" dirty="0" smtClean="0"/>
              <a:t>Scrubbing uses dual ported BRAMs</a:t>
            </a:r>
          </a:p>
          <a:p>
            <a:pPr lvl="1"/>
            <a:r>
              <a:rPr lang="en-US" sz="1400" dirty="0" smtClean="0"/>
              <a:t>Scrub address counter runs ½ speed of BRAM clock</a:t>
            </a:r>
          </a:p>
          <a:p>
            <a:r>
              <a:rPr lang="en-US" sz="1800" dirty="0" smtClean="0"/>
              <a:t>Scrubbing cannot fix all errors (only </a:t>
            </a:r>
            <a:r>
              <a:rPr lang="en-US" sz="1800" dirty="0" smtClean="0"/>
              <a:t>single-bit/double-bit guaranteed)</a:t>
            </a:r>
            <a:endParaRPr lang="en-US" sz="1800" dirty="0" smtClean="0"/>
          </a:p>
          <a:p>
            <a:pPr lvl="1"/>
            <a:r>
              <a:rPr lang="en-US" sz="1400" b="1" u="sng" dirty="0" smtClean="0"/>
              <a:t>Scrub trigger</a:t>
            </a:r>
            <a:r>
              <a:rPr lang="en-US" sz="1400" dirty="0" smtClean="0"/>
              <a:t>: single error correction(SEC) or double error detection (DED</a:t>
            </a:r>
            <a:r>
              <a:rPr lang="en-US" sz="1400" dirty="0" smtClean="0"/>
              <a:t>) on current instruction </a:t>
            </a:r>
            <a:r>
              <a:rPr lang="en-US" sz="1400" dirty="0" smtClean="0"/>
              <a:t>– more than 2 errors may or may not be caught</a:t>
            </a:r>
          </a:p>
          <a:p>
            <a:pPr lvl="1"/>
            <a:r>
              <a:rPr lang="en-US" sz="1400" dirty="0" smtClean="0"/>
              <a:t>When triggered, a scrub copies entire BRAM contents of good BRAM into bad BRAM</a:t>
            </a:r>
          </a:p>
        </p:txBody>
      </p:sp>
      <p:grpSp>
        <p:nvGrpSpPr>
          <p:cNvPr id="3" name="Group 148"/>
          <p:cNvGrpSpPr/>
          <p:nvPr/>
        </p:nvGrpSpPr>
        <p:grpSpPr>
          <a:xfrm>
            <a:off x="748364" y="2994950"/>
            <a:ext cx="7786036" cy="3048000"/>
            <a:chOff x="672164" y="2971800"/>
            <a:chExt cx="7786036" cy="3048000"/>
          </a:xfrm>
        </p:grpSpPr>
        <p:cxnSp>
          <p:nvCxnSpPr>
            <p:cNvPr id="332" name="Straight Arrow Connector 331"/>
            <p:cNvCxnSpPr>
              <a:stCxn id="312" idx="6"/>
              <a:endCxn id="335" idx="1"/>
            </p:cNvCxnSpPr>
            <p:nvPr/>
          </p:nvCxnSpPr>
          <p:spPr bwMode="auto">
            <a:xfrm flipV="1">
              <a:off x="6400650" y="3309750"/>
              <a:ext cx="407419" cy="252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3" name="Straight Arrow Connector 332"/>
            <p:cNvCxnSpPr>
              <a:stCxn id="317" idx="6"/>
              <a:endCxn id="336" idx="1"/>
            </p:cNvCxnSpPr>
            <p:nvPr/>
          </p:nvCxnSpPr>
          <p:spPr bwMode="auto">
            <a:xfrm flipV="1">
              <a:off x="6400650" y="4018548"/>
              <a:ext cx="416973" cy="1002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4" name="Straight Arrow Connector 333"/>
            <p:cNvCxnSpPr>
              <a:stCxn id="322" idx="6"/>
              <a:endCxn id="337" idx="1"/>
            </p:cNvCxnSpPr>
            <p:nvPr/>
          </p:nvCxnSpPr>
          <p:spPr bwMode="auto">
            <a:xfrm flipV="1">
              <a:off x="6388188" y="4756278"/>
              <a:ext cx="438990" cy="1399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5" name="Rounded Rectangle 334"/>
            <p:cNvSpPr/>
            <p:nvPr/>
          </p:nvSpPr>
          <p:spPr bwMode="auto">
            <a:xfrm>
              <a:off x="6808069" y="3190499"/>
              <a:ext cx="902908" cy="23850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6" name="Rounded Rectangle 335"/>
            <p:cNvSpPr/>
            <p:nvPr/>
          </p:nvSpPr>
          <p:spPr bwMode="auto">
            <a:xfrm>
              <a:off x="6817623" y="3899297"/>
              <a:ext cx="902908" cy="23850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7" name="Rounded Rectangle 336"/>
            <p:cNvSpPr/>
            <p:nvPr/>
          </p:nvSpPr>
          <p:spPr bwMode="auto">
            <a:xfrm>
              <a:off x="6827178" y="4637027"/>
              <a:ext cx="902908" cy="23850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" name="Group 15"/>
            <p:cNvGrpSpPr/>
            <p:nvPr/>
          </p:nvGrpSpPr>
          <p:grpSpPr>
            <a:xfrm>
              <a:off x="7968950" y="3175405"/>
              <a:ext cx="281300" cy="236199"/>
              <a:chOff x="4230909" y="2789975"/>
              <a:chExt cx="944319" cy="886309"/>
            </a:xfrm>
          </p:grpSpPr>
          <p:sp>
            <p:nvSpPr>
              <p:cNvPr id="339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4230909" y="2789975"/>
                <a:ext cx="944319" cy="8863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7968950" y="3892243"/>
              <a:ext cx="281300" cy="236199"/>
              <a:chOff x="4230909" y="2804581"/>
              <a:chExt cx="944319" cy="886309"/>
            </a:xfrm>
          </p:grpSpPr>
          <p:sp>
            <p:nvSpPr>
              <p:cNvPr id="342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4230909" y="2804581"/>
                <a:ext cx="944319" cy="8863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/>
                  <a:t>v</a:t>
                </a:r>
              </a:p>
            </p:txBody>
          </p:sp>
        </p:grpSp>
        <p:grpSp>
          <p:nvGrpSpPr>
            <p:cNvPr id="8" name="Group 15"/>
            <p:cNvGrpSpPr/>
            <p:nvPr/>
          </p:nvGrpSpPr>
          <p:grpSpPr>
            <a:xfrm>
              <a:off x="7968950" y="4617234"/>
              <a:ext cx="281300" cy="238733"/>
              <a:chOff x="4230909" y="2761778"/>
              <a:chExt cx="944319" cy="895822"/>
            </a:xfrm>
          </p:grpSpPr>
          <p:sp>
            <p:nvSpPr>
              <p:cNvPr id="345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4230909" y="2761778"/>
                <a:ext cx="944319" cy="88631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347" name="Straight Arrow Connector 346"/>
            <p:cNvCxnSpPr>
              <a:stCxn id="335" idx="3"/>
              <a:endCxn id="339" idx="2"/>
            </p:cNvCxnSpPr>
            <p:nvPr/>
          </p:nvCxnSpPr>
          <p:spPr bwMode="auto">
            <a:xfrm flipV="1">
              <a:off x="7710977" y="3305074"/>
              <a:ext cx="289667" cy="467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8" name="Straight Arrow Connector 347"/>
            <p:cNvCxnSpPr>
              <a:stCxn id="336" idx="3"/>
            </p:cNvCxnSpPr>
            <p:nvPr/>
          </p:nvCxnSpPr>
          <p:spPr bwMode="auto">
            <a:xfrm flipV="1">
              <a:off x="7720531" y="4018020"/>
              <a:ext cx="280113" cy="52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9" name="Straight Arrow Connector 348"/>
            <p:cNvCxnSpPr>
              <a:stCxn id="337" idx="3"/>
            </p:cNvCxnSpPr>
            <p:nvPr/>
          </p:nvCxnSpPr>
          <p:spPr bwMode="auto">
            <a:xfrm flipV="1">
              <a:off x="7730086" y="4754418"/>
              <a:ext cx="270558" cy="186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0" name="Straight Arrow Connector 349"/>
            <p:cNvCxnSpPr>
              <a:stCxn id="335" idx="3"/>
            </p:cNvCxnSpPr>
            <p:nvPr/>
          </p:nvCxnSpPr>
          <p:spPr bwMode="auto">
            <a:xfrm>
              <a:off x="7710977" y="3309750"/>
              <a:ext cx="398623" cy="59839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1" name="Straight Arrow Connector 350"/>
            <p:cNvCxnSpPr>
              <a:stCxn id="335" idx="3"/>
            </p:cNvCxnSpPr>
            <p:nvPr/>
          </p:nvCxnSpPr>
          <p:spPr bwMode="auto">
            <a:xfrm>
              <a:off x="7710977" y="3309750"/>
              <a:ext cx="398623" cy="132338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2" name="Straight Arrow Connector 351"/>
            <p:cNvCxnSpPr>
              <a:stCxn id="336" idx="3"/>
            </p:cNvCxnSpPr>
            <p:nvPr/>
          </p:nvCxnSpPr>
          <p:spPr bwMode="auto">
            <a:xfrm flipV="1">
              <a:off x="7720531" y="3360980"/>
              <a:ext cx="313621" cy="65756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3" name="Straight Arrow Connector 352"/>
            <p:cNvCxnSpPr>
              <a:stCxn id="336" idx="3"/>
            </p:cNvCxnSpPr>
            <p:nvPr/>
          </p:nvCxnSpPr>
          <p:spPr bwMode="auto">
            <a:xfrm>
              <a:off x="7720531" y="4018548"/>
              <a:ext cx="313621" cy="66406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4" name="Straight Arrow Connector 353"/>
            <p:cNvCxnSpPr>
              <a:stCxn id="337" idx="3"/>
            </p:cNvCxnSpPr>
            <p:nvPr/>
          </p:nvCxnSpPr>
          <p:spPr bwMode="auto">
            <a:xfrm flipV="1">
              <a:off x="7730086" y="4119572"/>
              <a:ext cx="384961" cy="63670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5" name="Straight Arrow Connector 354"/>
            <p:cNvCxnSpPr>
              <a:stCxn id="337" idx="3"/>
            </p:cNvCxnSpPr>
            <p:nvPr/>
          </p:nvCxnSpPr>
          <p:spPr bwMode="auto">
            <a:xfrm flipV="1">
              <a:off x="7730086" y="3395702"/>
              <a:ext cx="379514" cy="136057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444" name="Rounded Rectangle 443"/>
            <p:cNvSpPr/>
            <p:nvPr/>
          </p:nvSpPr>
          <p:spPr bwMode="auto">
            <a:xfrm>
              <a:off x="1468450" y="2971800"/>
              <a:ext cx="3048000" cy="2286000"/>
            </a:xfrm>
            <a:prstGeom prst="roundRect">
              <a:avLst>
                <a:gd name="adj" fmla="val 3954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3307199" y="3336947"/>
              <a:ext cx="515946" cy="2173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Decoder</a:t>
              </a: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9" name="Straight Connector 8"/>
            <p:cNvCxnSpPr>
              <a:stCxn id="181" idx="3"/>
              <a:endCxn id="5" idx="1"/>
            </p:cNvCxnSpPr>
            <p:nvPr/>
          </p:nvCxnSpPr>
          <p:spPr bwMode="auto">
            <a:xfrm>
              <a:off x="2860701" y="3445288"/>
              <a:ext cx="446498" cy="31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2" name="Rounded Rectangle 11"/>
            <p:cNvSpPr/>
            <p:nvPr/>
          </p:nvSpPr>
          <p:spPr bwMode="auto">
            <a:xfrm>
              <a:off x="3309945" y="3898200"/>
              <a:ext cx="515946" cy="2173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Decoder</a:t>
              </a: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>
              <a:stCxn id="181" idx="3"/>
              <a:endCxn id="12" idx="1"/>
            </p:cNvCxnSpPr>
            <p:nvPr/>
          </p:nvCxnSpPr>
          <p:spPr bwMode="auto">
            <a:xfrm>
              <a:off x="2860701" y="3445288"/>
              <a:ext cx="449244" cy="56156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3309945" y="4405722"/>
              <a:ext cx="515946" cy="2173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Decoder</a:t>
              </a: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2" name="Straight Connector 21"/>
            <p:cNvCxnSpPr>
              <a:stCxn id="181" idx="3"/>
              <a:endCxn id="18" idx="1"/>
            </p:cNvCxnSpPr>
            <p:nvPr/>
          </p:nvCxnSpPr>
          <p:spPr bwMode="auto">
            <a:xfrm>
              <a:off x="2860701" y="3445288"/>
              <a:ext cx="449244" cy="1069085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grpSp>
          <p:nvGrpSpPr>
            <p:cNvPr id="10" name="Group 193"/>
            <p:cNvGrpSpPr/>
            <p:nvPr/>
          </p:nvGrpSpPr>
          <p:grpSpPr>
            <a:xfrm>
              <a:off x="2306650" y="3124201"/>
              <a:ext cx="554051" cy="914399"/>
              <a:chOff x="1345049" y="3125990"/>
              <a:chExt cx="712352" cy="1217410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1371600" y="3125990"/>
                <a:ext cx="675253" cy="121741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700" dirty="0" smtClean="0">
                    <a:solidFill>
                      <a:schemeClr val="bg1"/>
                    </a:solidFill>
                  </a:rPr>
                  <a:t>encoded ROM</a:t>
                </a:r>
              </a:p>
            </p:txBody>
          </p:sp>
          <p:cxnSp>
            <p:nvCxnSpPr>
              <p:cNvPr id="177" name="Straight Connector 176"/>
              <p:cNvCxnSpPr/>
              <p:nvPr/>
            </p:nvCxnSpPr>
            <p:spPr bwMode="auto">
              <a:xfrm rot="10800000" flipH="1">
                <a:off x="1371599" y="3704395"/>
                <a:ext cx="675253" cy="1588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180" name="TextBox 179"/>
              <p:cNvSpPr txBox="1"/>
              <p:nvPr/>
            </p:nvSpPr>
            <p:spPr>
              <a:xfrm>
                <a:off x="1371600" y="3429000"/>
                <a:ext cx="228600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bg1"/>
                    </a:solidFill>
                  </a:rPr>
                  <a:t>a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1567543" y="3430342"/>
                <a:ext cx="489858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schemeClr val="bg1"/>
                    </a:solidFill>
                  </a:rPr>
                  <a:t>do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1371600" y="3648614"/>
                <a:ext cx="228600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bg1"/>
                    </a:solidFill>
                  </a:rPr>
                  <a:t>a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1345049" y="3822822"/>
                <a:ext cx="428624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bg1"/>
                    </a:solidFill>
                  </a:rPr>
                  <a:t>di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1345049" y="3997029"/>
                <a:ext cx="463306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bg1"/>
                    </a:solidFill>
                  </a:rPr>
                  <a:t>we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1567543" y="3924964"/>
                <a:ext cx="489858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schemeClr val="bg1"/>
                    </a:solidFill>
                  </a:rPr>
                  <a:t>do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47" name="Shape 246"/>
            <p:cNvCxnSpPr>
              <a:stCxn id="276" idx="0"/>
            </p:cNvCxnSpPr>
            <p:nvPr/>
          </p:nvCxnSpPr>
          <p:spPr bwMode="auto">
            <a:xfrm rot="5400000" flipH="1" flipV="1">
              <a:off x="5293372" y="3843111"/>
              <a:ext cx="930974" cy="254368"/>
            </a:xfrm>
            <a:prstGeom prst="bentConnector3">
              <a:avLst>
                <a:gd name="adj1" fmla="val 8064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0" name="Elbow Connector 259"/>
            <p:cNvCxnSpPr>
              <a:stCxn id="276" idx="6"/>
            </p:cNvCxnSpPr>
            <p:nvPr/>
          </p:nvCxnSpPr>
          <p:spPr bwMode="auto">
            <a:xfrm flipV="1">
              <a:off x="5659450" y="4219867"/>
              <a:ext cx="239292" cy="242267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3" name="Elbow Connector 262"/>
            <p:cNvCxnSpPr>
              <a:stCxn id="276" idx="4"/>
            </p:cNvCxnSpPr>
            <p:nvPr/>
          </p:nvCxnSpPr>
          <p:spPr bwMode="auto">
            <a:xfrm rot="16200000" flipH="1">
              <a:off x="5531015" y="4589144"/>
              <a:ext cx="468387" cy="267067"/>
            </a:xfrm>
            <a:prstGeom prst="bentConnector3">
              <a:avLst>
                <a:gd name="adj1" fmla="val 13757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76" name="Flowchart: Connector 275"/>
            <p:cNvSpPr/>
            <p:nvPr/>
          </p:nvSpPr>
          <p:spPr bwMode="auto">
            <a:xfrm>
              <a:off x="5603900" y="4435782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95" name="Shape 294"/>
            <p:cNvCxnSpPr>
              <a:stCxn id="12" idx="3"/>
            </p:cNvCxnSpPr>
            <p:nvPr/>
          </p:nvCxnSpPr>
          <p:spPr bwMode="auto">
            <a:xfrm flipV="1">
              <a:off x="3825891" y="3954768"/>
              <a:ext cx="1985959" cy="52083"/>
            </a:xfrm>
            <a:prstGeom prst="bentConnector3">
              <a:avLst>
                <a:gd name="adj1" fmla="val 7096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0" name="Elbow Connector 299"/>
            <p:cNvCxnSpPr>
              <a:stCxn id="18" idx="3"/>
              <a:endCxn id="284" idx="1"/>
            </p:cNvCxnSpPr>
            <p:nvPr/>
          </p:nvCxnSpPr>
          <p:spPr bwMode="auto">
            <a:xfrm>
              <a:off x="3825891" y="4514373"/>
              <a:ext cx="1985959" cy="177399"/>
            </a:xfrm>
            <a:prstGeom prst="bentConnector3">
              <a:avLst>
                <a:gd name="adj1" fmla="val 6718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0" name="Flowchart: Connector 389"/>
            <p:cNvSpPr/>
            <p:nvPr/>
          </p:nvSpPr>
          <p:spPr bwMode="auto">
            <a:xfrm>
              <a:off x="1773250" y="3418118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3" name="Group 278"/>
            <p:cNvGrpSpPr/>
            <p:nvPr/>
          </p:nvGrpSpPr>
          <p:grpSpPr>
            <a:xfrm>
              <a:off x="672164" y="3317619"/>
              <a:ext cx="441146" cy="569965"/>
              <a:chOff x="219063" y="4187491"/>
              <a:chExt cx="592332" cy="384509"/>
            </a:xfrm>
          </p:grpSpPr>
          <p:sp>
            <p:nvSpPr>
              <p:cNvPr id="209" name="Rounded Rectangle 34"/>
              <p:cNvSpPr/>
              <p:nvPr/>
            </p:nvSpPr>
            <p:spPr>
              <a:xfrm>
                <a:off x="237996" y="4191000"/>
                <a:ext cx="538676" cy="3810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0" name="Isosceles Triangle 209"/>
              <p:cNvSpPr/>
              <p:nvPr/>
            </p:nvSpPr>
            <p:spPr>
              <a:xfrm rot="5400000">
                <a:off x="245894" y="4261689"/>
                <a:ext cx="41267" cy="6821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219063" y="4187491"/>
                <a:ext cx="592332" cy="2283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schemeClr val="bg1"/>
                    </a:solidFill>
                  </a:rPr>
                  <a:t>Triple</a:t>
                </a:r>
              </a:p>
              <a:p>
                <a:pPr algn="r"/>
                <a:r>
                  <a:rPr lang="en-US" sz="800" dirty="0" smtClean="0">
                    <a:solidFill>
                      <a:schemeClr val="bg1"/>
                    </a:solidFill>
                  </a:rPr>
                  <a:t>CNT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243272" y="4396619"/>
                <a:ext cx="500722" cy="1245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solidFill>
                      <a:schemeClr val="bg1"/>
                    </a:solidFill>
                  </a:rPr>
                  <a:t>EN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33" name="Elbow Connector 232"/>
            <p:cNvCxnSpPr>
              <a:stCxn id="5" idx="3"/>
            </p:cNvCxnSpPr>
            <p:nvPr/>
          </p:nvCxnSpPr>
          <p:spPr bwMode="auto">
            <a:xfrm flipV="1">
              <a:off x="3823145" y="3239708"/>
              <a:ext cx="1976006" cy="205890"/>
            </a:xfrm>
            <a:prstGeom prst="bentConnector3">
              <a:avLst>
                <a:gd name="adj1" fmla="val 6933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0" name="Elbow Connector 229"/>
            <p:cNvCxnSpPr>
              <a:stCxn id="5" idx="0"/>
              <a:endCxn id="438" idx="0"/>
            </p:cNvCxnSpPr>
            <p:nvPr/>
          </p:nvCxnSpPr>
          <p:spPr bwMode="auto">
            <a:xfrm rot="16200000" flipH="1">
              <a:off x="3435653" y="3466465"/>
              <a:ext cx="1421101" cy="1162064"/>
            </a:xfrm>
            <a:prstGeom prst="bentConnector3">
              <a:avLst>
                <a:gd name="adj1" fmla="val -8403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2" name="Elbow Connector 241"/>
            <p:cNvCxnSpPr>
              <a:stCxn id="438" idx="2"/>
              <a:endCxn id="360" idx="6"/>
            </p:cNvCxnSpPr>
            <p:nvPr/>
          </p:nvCxnSpPr>
          <p:spPr bwMode="auto">
            <a:xfrm rot="5400000" flipH="1">
              <a:off x="2904002" y="3165647"/>
              <a:ext cx="900431" cy="2746036"/>
            </a:xfrm>
            <a:prstGeom prst="bentConnector4">
              <a:avLst>
                <a:gd name="adj1" fmla="val -9562"/>
                <a:gd name="adj2" fmla="val 6500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5" name="Straight Arrow Connector 244"/>
            <p:cNvCxnSpPr>
              <a:stCxn id="265" idx="3"/>
              <a:endCxn id="276" idx="2"/>
            </p:cNvCxnSpPr>
            <p:nvPr/>
          </p:nvCxnSpPr>
          <p:spPr bwMode="auto">
            <a:xfrm flipV="1">
              <a:off x="5126050" y="4462134"/>
              <a:ext cx="477850" cy="425554"/>
            </a:xfrm>
            <a:prstGeom prst="bentConnector3">
              <a:avLst>
                <a:gd name="adj1" fmla="val 3469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252" name="Shape 251"/>
            <p:cNvCxnSpPr>
              <a:stCxn id="429" idx="0"/>
              <a:endCxn id="212" idx="1"/>
            </p:cNvCxnSpPr>
            <p:nvPr/>
          </p:nvCxnSpPr>
          <p:spPr bwMode="auto">
            <a:xfrm rot="16200000" flipV="1">
              <a:off x="2337008" y="2073127"/>
              <a:ext cx="1058715" cy="4352341"/>
            </a:xfrm>
            <a:prstGeom prst="bentConnector4">
              <a:avLst>
                <a:gd name="adj1" fmla="val 59852"/>
                <a:gd name="adj2" fmla="val 10493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4" name="Group 230"/>
            <p:cNvGrpSpPr/>
            <p:nvPr/>
          </p:nvGrpSpPr>
          <p:grpSpPr>
            <a:xfrm>
              <a:off x="5799151" y="3078807"/>
              <a:ext cx="165099" cy="473334"/>
              <a:chOff x="5469478" y="2895601"/>
              <a:chExt cx="321722" cy="838200"/>
            </a:xfrm>
          </p:grpSpPr>
          <p:sp>
            <p:nvSpPr>
              <p:cNvPr id="259" name="Flowchart: Manual Operation 258"/>
              <p:cNvSpPr/>
              <p:nvPr/>
            </p:nvSpPr>
            <p:spPr bwMode="auto">
              <a:xfrm rot="16200000">
                <a:off x="5219700" y="3162301"/>
                <a:ext cx="838200" cy="304800"/>
              </a:xfrm>
              <a:prstGeom prst="flowChartManualOperation">
                <a:avLst/>
              </a:prstGeom>
              <a:solidFill>
                <a:srgbClr val="948A5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5469478" y="3003398"/>
                <a:ext cx="228600" cy="35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0</a:t>
                </a:r>
                <a:endParaRPr lang="en-US" sz="700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5469480" y="3279585"/>
                <a:ext cx="173236" cy="35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1</a:t>
                </a:r>
                <a:endParaRPr lang="en-US" sz="700" dirty="0"/>
              </a:p>
            </p:txBody>
          </p:sp>
        </p:grpSp>
        <p:grpSp>
          <p:nvGrpSpPr>
            <p:cNvPr id="15" name="Group 230"/>
            <p:cNvGrpSpPr/>
            <p:nvPr/>
          </p:nvGrpSpPr>
          <p:grpSpPr>
            <a:xfrm>
              <a:off x="5811850" y="3793866"/>
              <a:ext cx="165099" cy="473334"/>
              <a:chOff x="5469478" y="2895601"/>
              <a:chExt cx="321722" cy="838200"/>
            </a:xfrm>
          </p:grpSpPr>
          <p:sp>
            <p:nvSpPr>
              <p:cNvPr id="278" name="Flowchart: Manual Operation 277"/>
              <p:cNvSpPr/>
              <p:nvPr/>
            </p:nvSpPr>
            <p:spPr bwMode="auto">
              <a:xfrm rot="16200000">
                <a:off x="5219700" y="3162301"/>
                <a:ext cx="838200" cy="304800"/>
              </a:xfrm>
              <a:prstGeom prst="flowChartManualOperation">
                <a:avLst/>
              </a:prstGeom>
              <a:solidFill>
                <a:srgbClr val="948A5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5469478" y="3003398"/>
                <a:ext cx="228600" cy="35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0</a:t>
                </a:r>
                <a:endParaRPr lang="en-US" sz="7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5469480" y="3279585"/>
                <a:ext cx="173236" cy="35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1</a:t>
                </a:r>
                <a:endParaRPr lang="en-US" sz="700" dirty="0"/>
              </a:p>
            </p:txBody>
          </p:sp>
        </p:grpSp>
        <p:grpSp>
          <p:nvGrpSpPr>
            <p:cNvPr id="17" name="Group 230"/>
            <p:cNvGrpSpPr/>
            <p:nvPr/>
          </p:nvGrpSpPr>
          <p:grpSpPr>
            <a:xfrm>
              <a:off x="5811850" y="4530871"/>
              <a:ext cx="165099" cy="473334"/>
              <a:chOff x="5469478" y="2895601"/>
              <a:chExt cx="321722" cy="838200"/>
            </a:xfrm>
          </p:grpSpPr>
          <p:sp>
            <p:nvSpPr>
              <p:cNvPr id="283" name="Flowchart: Manual Operation 282"/>
              <p:cNvSpPr/>
              <p:nvPr/>
            </p:nvSpPr>
            <p:spPr bwMode="auto">
              <a:xfrm rot="16200000">
                <a:off x="5219700" y="3162301"/>
                <a:ext cx="838200" cy="304800"/>
              </a:xfrm>
              <a:prstGeom prst="flowChartManualOperation">
                <a:avLst/>
              </a:prstGeom>
              <a:solidFill>
                <a:srgbClr val="948A5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5469478" y="3003398"/>
                <a:ext cx="228600" cy="35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0</a:t>
                </a:r>
                <a:endParaRPr lang="en-US" sz="700" dirty="0"/>
              </a:p>
            </p:txBody>
          </p:sp>
          <p:sp>
            <p:nvSpPr>
              <p:cNvPr id="286" name="TextBox 285"/>
              <p:cNvSpPr txBox="1"/>
              <p:nvPr/>
            </p:nvSpPr>
            <p:spPr>
              <a:xfrm>
                <a:off x="5469480" y="3279585"/>
                <a:ext cx="173236" cy="354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/>
                  <a:t>1</a:t>
                </a:r>
                <a:endParaRPr lang="en-US" sz="700" dirty="0"/>
              </a:p>
            </p:txBody>
          </p:sp>
        </p:grpSp>
        <p:sp>
          <p:nvSpPr>
            <p:cNvPr id="360" name="Flowchart: Connector 359"/>
            <p:cNvSpPr/>
            <p:nvPr/>
          </p:nvSpPr>
          <p:spPr bwMode="auto">
            <a:xfrm>
              <a:off x="1925650" y="4062097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63" name="Shape 362"/>
            <p:cNvCxnSpPr>
              <a:stCxn id="360" idx="0"/>
              <a:endCxn id="183" idx="1"/>
            </p:cNvCxnSpPr>
            <p:nvPr/>
          </p:nvCxnSpPr>
          <p:spPr bwMode="auto">
            <a:xfrm rot="5400000" flipH="1" flipV="1">
              <a:off x="1969029" y="3724477"/>
              <a:ext cx="322016" cy="35322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6" name="Shape 365"/>
            <p:cNvCxnSpPr>
              <a:stCxn id="360" idx="4"/>
              <a:endCxn id="213" idx="1"/>
            </p:cNvCxnSpPr>
            <p:nvPr/>
          </p:nvCxnSpPr>
          <p:spPr bwMode="auto">
            <a:xfrm rot="16200000" flipH="1">
              <a:off x="1783997" y="4284227"/>
              <a:ext cx="692081" cy="35322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8" name="Flowchart: Connector 367"/>
            <p:cNvSpPr/>
            <p:nvPr/>
          </p:nvSpPr>
          <p:spPr bwMode="auto">
            <a:xfrm>
              <a:off x="1849450" y="3581400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70" name="Straight Connector 369"/>
            <p:cNvCxnSpPr>
              <a:stCxn id="175" idx="6"/>
              <a:endCxn id="368" idx="2"/>
            </p:cNvCxnSpPr>
            <p:nvPr/>
          </p:nvCxnSpPr>
          <p:spPr bwMode="auto">
            <a:xfrm>
              <a:off x="1239850" y="3607752"/>
              <a:ext cx="6096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372" name="Straight Connector 371"/>
            <p:cNvCxnSpPr>
              <a:stCxn id="182" idx="1"/>
              <a:endCxn id="368" idx="6"/>
            </p:cNvCxnSpPr>
            <p:nvPr/>
          </p:nvCxnSpPr>
          <p:spPr bwMode="auto">
            <a:xfrm rot="10800000">
              <a:off x="1905001" y="3607753"/>
              <a:ext cx="422301" cy="148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374" name="Shape 373"/>
            <p:cNvCxnSpPr>
              <a:stCxn id="368" idx="4"/>
              <a:endCxn id="208" idx="1"/>
            </p:cNvCxnSpPr>
            <p:nvPr/>
          </p:nvCxnSpPr>
          <p:spPr bwMode="auto">
            <a:xfrm rot="16200000" flipH="1">
              <a:off x="1581298" y="3930030"/>
              <a:ext cx="1041930" cy="450076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2" name="Straight Arrow Connector 391"/>
            <p:cNvCxnSpPr>
              <a:stCxn id="390" idx="6"/>
              <a:endCxn id="180" idx="1"/>
            </p:cNvCxnSpPr>
            <p:nvPr/>
          </p:nvCxnSpPr>
          <p:spPr bwMode="auto">
            <a:xfrm flipV="1">
              <a:off x="1828800" y="3444280"/>
              <a:ext cx="498501" cy="1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8" name="Shape 397"/>
            <p:cNvCxnSpPr>
              <a:stCxn id="390" idx="4"/>
              <a:endCxn id="205" idx="1"/>
            </p:cNvCxnSpPr>
            <p:nvPr/>
          </p:nvCxnSpPr>
          <p:spPr bwMode="auto">
            <a:xfrm rot="16200000" flipH="1">
              <a:off x="1544034" y="3727812"/>
              <a:ext cx="1040259" cy="526276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8" name="Shape 417"/>
            <p:cNvCxnSpPr>
              <a:stCxn id="219" idx="3"/>
              <a:endCxn id="265" idx="1"/>
            </p:cNvCxnSpPr>
            <p:nvPr/>
          </p:nvCxnSpPr>
          <p:spPr bwMode="auto">
            <a:xfrm>
              <a:off x="2860701" y="4883600"/>
              <a:ext cx="1808149" cy="4088"/>
            </a:xfrm>
            <a:prstGeom prst="bentConnector3">
              <a:avLst>
                <a:gd name="adj1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33" name="Shape 432"/>
            <p:cNvCxnSpPr>
              <a:stCxn id="265" idx="2"/>
              <a:endCxn id="238" idx="4"/>
            </p:cNvCxnSpPr>
            <p:nvPr/>
          </p:nvCxnSpPr>
          <p:spPr bwMode="auto">
            <a:xfrm rot="5400000" flipH="1">
              <a:off x="3462004" y="3575906"/>
              <a:ext cx="47469" cy="2823423"/>
            </a:xfrm>
            <a:prstGeom prst="bentConnector3">
              <a:avLst>
                <a:gd name="adj1" fmla="val -35829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37" name="Shape 436"/>
            <p:cNvCxnSpPr>
              <a:stCxn id="373" idx="3"/>
              <a:endCxn id="429" idx="2"/>
            </p:cNvCxnSpPr>
            <p:nvPr/>
          </p:nvCxnSpPr>
          <p:spPr bwMode="auto">
            <a:xfrm flipV="1">
              <a:off x="4516450" y="4994099"/>
              <a:ext cx="526085" cy="46120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5" name="Rounded Rectangle 264"/>
            <p:cNvSpPr/>
            <p:nvPr/>
          </p:nvSpPr>
          <p:spPr bwMode="auto">
            <a:xfrm>
              <a:off x="4668850" y="4764025"/>
              <a:ext cx="457200" cy="247326"/>
            </a:xfrm>
            <a:prstGeom prst="roundRect">
              <a:avLst/>
            </a:prstGeom>
            <a:solidFill>
              <a:srgbClr val="95373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FSM x3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29" name="TextBox 428"/>
            <p:cNvSpPr txBox="1"/>
            <p:nvPr/>
          </p:nvSpPr>
          <p:spPr>
            <a:xfrm>
              <a:off x="4966335" y="4778655"/>
              <a:ext cx="152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 </a:t>
              </a:r>
              <a:endParaRPr lang="en-US" sz="800" dirty="0"/>
            </a:p>
          </p:txBody>
        </p:sp>
        <p:sp>
          <p:nvSpPr>
            <p:cNvPr id="438" name="TextBox 437"/>
            <p:cNvSpPr txBox="1"/>
            <p:nvPr/>
          </p:nvSpPr>
          <p:spPr>
            <a:xfrm>
              <a:off x="4651036" y="4758048"/>
              <a:ext cx="152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 </a:t>
              </a:r>
              <a:endParaRPr lang="en-US" sz="900" dirty="0"/>
            </a:p>
          </p:txBody>
        </p:sp>
        <p:cxnSp>
          <p:nvCxnSpPr>
            <p:cNvPr id="315" name="Straight Arrow Connector 314"/>
            <p:cNvCxnSpPr>
              <a:endCxn id="312" idx="2"/>
            </p:cNvCxnSpPr>
            <p:nvPr/>
          </p:nvCxnSpPr>
          <p:spPr bwMode="auto">
            <a:xfrm flipV="1">
              <a:off x="5964250" y="3312277"/>
              <a:ext cx="207594" cy="319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17" name="Flowchart: Connector 13"/>
            <p:cNvSpPr/>
            <p:nvPr/>
          </p:nvSpPr>
          <p:spPr bwMode="auto">
            <a:xfrm>
              <a:off x="6171844" y="3927017"/>
              <a:ext cx="228806" cy="203101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6140150" y="3898900"/>
              <a:ext cx="281300" cy="2361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  <p:cxnSp>
          <p:nvCxnSpPr>
            <p:cNvPr id="320" name="Straight Arrow Connector 319"/>
            <p:cNvCxnSpPr>
              <a:endCxn id="317" idx="2"/>
            </p:cNvCxnSpPr>
            <p:nvPr/>
          </p:nvCxnSpPr>
          <p:spPr bwMode="auto">
            <a:xfrm flipV="1">
              <a:off x="5976949" y="4028568"/>
              <a:ext cx="194895" cy="19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22" name="Flowchart: Connector 13"/>
            <p:cNvSpPr/>
            <p:nvPr/>
          </p:nvSpPr>
          <p:spPr bwMode="auto">
            <a:xfrm>
              <a:off x="6159382" y="4668719"/>
              <a:ext cx="228806" cy="203102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116650" y="4648200"/>
              <a:ext cx="281300" cy="2361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  <p:cxnSp>
          <p:nvCxnSpPr>
            <p:cNvPr id="325" name="Straight Arrow Connector 324"/>
            <p:cNvCxnSpPr>
              <a:endCxn id="322" idx="2"/>
            </p:cNvCxnSpPr>
            <p:nvPr/>
          </p:nvCxnSpPr>
          <p:spPr bwMode="auto">
            <a:xfrm>
              <a:off x="5976949" y="4767538"/>
              <a:ext cx="182433" cy="273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26" name="Straight Arrow Connector 325"/>
            <p:cNvCxnSpPr>
              <a:endCxn id="318" idx="0"/>
            </p:cNvCxnSpPr>
            <p:nvPr/>
          </p:nvCxnSpPr>
          <p:spPr bwMode="auto">
            <a:xfrm>
              <a:off x="5964250" y="3315474"/>
              <a:ext cx="316550" cy="58342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27" name="Straight Arrow Connector 326"/>
            <p:cNvCxnSpPr>
              <a:endCxn id="318" idx="2"/>
            </p:cNvCxnSpPr>
            <p:nvPr/>
          </p:nvCxnSpPr>
          <p:spPr bwMode="auto">
            <a:xfrm flipV="1">
              <a:off x="5976949" y="4135099"/>
              <a:ext cx="303851" cy="63243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28" name="Straight Arrow Connector 327"/>
            <p:cNvCxnSpPr>
              <a:endCxn id="323" idx="0"/>
            </p:cNvCxnSpPr>
            <p:nvPr/>
          </p:nvCxnSpPr>
          <p:spPr bwMode="auto">
            <a:xfrm>
              <a:off x="5964250" y="3323073"/>
              <a:ext cx="293050" cy="132512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29" name="Straight Arrow Connector 328"/>
            <p:cNvCxnSpPr>
              <a:endCxn id="312" idx="4"/>
            </p:cNvCxnSpPr>
            <p:nvPr/>
          </p:nvCxnSpPr>
          <p:spPr bwMode="auto">
            <a:xfrm flipV="1">
              <a:off x="5976949" y="3413827"/>
              <a:ext cx="309298" cy="135371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30" name="Straight Arrow Connector 329"/>
            <p:cNvCxnSpPr>
              <a:endCxn id="312" idx="3"/>
            </p:cNvCxnSpPr>
            <p:nvPr/>
          </p:nvCxnSpPr>
          <p:spPr bwMode="auto">
            <a:xfrm flipV="1">
              <a:off x="5976949" y="3384084"/>
              <a:ext cx="228403" cy="64644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31" name="Straight Arrow Connector 330"/>
            <p:cNvCxnSpPr>
              <a:stCxn id="278" idx="2"/>
              <a:endCxn id="322" idx="1"/>
            </p:cNvCxnSpPr>
            <p:nvPr/>
          </p:nvCxnSpPr>
          <p:spPr bwMode="auto">
            <a:xfrm>
              <a:off x="5976949" y="4030533"/>
              <a:ext cx="215941" cy="6679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12" name="Flowchart: Connector 13"/>
            <p:cNvSpPr/>
            <p:nvPr/>
          </p:nvSpPr>
          <p:spPr bwMode="auto">
            <a:xfrm>
              <a:off x="6171844" y="3210726"/>
              <a:ext cx="228806" cy="203101"/>
            </a:xfrm>
            <a:prstGeom prst="flowChartConnecto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6140150" y="3192801"/>
              <a:ext cx="281300" cy="2361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v</a:t>
              </a:r>
              <a:endParaRPr lang="en-US" sz="1100" dirty="0"/>
            </a:p>
          </p:txBody>
        </p:sp>
        <p:cxnSp>
          <p:nvCxnSpPr>
            <p:cNvPr id="500" name="Elbow Connector 499"/>
            <p:cNvCxnSpPr>
              <a:stCxn id="510" idx="3"/>
              <a:endCxn id="262" idx="1"/>
            </p:cNvCxnSpPr>
            <p:nvPr/>
          </p:nvCxnSpPr>
          <p:spPr bwMode="auto">
            <a:xfrm flipV="1">
              <a:off x="4516450" y="3395672"/>
              <a:ext cx="1282702" cy="2190087"/>
            </a:xfrm>
            <a:prstGeom prst="bentConnector3">
              <a:avLst>
                <a:gd name="adj1" fmla="val 6897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4" name="Elbow Connector 503"/>
            <p:cNvCxnSpPr>
              <a:stCxn id="511" idx="3"/>
              <a:endCxn id="280" idx="1"/>
            </p:cNvCxnSpPr>
            <p:nvPr/>
          </p:nvCxnSpPr>
          <p:spPr bwMode="auto">
            <a:xfrm flipV="1">
              <a:off x="4516451" y="4110731"/>
              <a:ext cx="1295400" cy="1619477"/>
            </a:xfrm>
            <a:prstGeom prst="bentConnector3">
              <a:avLst>
                <a:gd name="adj1" fmla="val 7337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7" name="Elbow Connector 506"/>
            <p:cNvCxnSpPr>
              <a:stCxn id="512" idx="3"/>
            </p:cNvCxnSpPr>
            <p:nvPr/>
          </p:nvCxnSpPr>
          <p:spPr bwMode="auto">
            <a:xfrm flipV="1">
              <a:off x="4516451" y="4900186"/>
              <a:ext cx="1295400" cy="982422"/>
            </a:xfrm>
            <a:prstGeom prst="bentConnector3">
              <a:avLst>
                <a:gd name="adj1" fmla="val 7933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2" name="Shape 521"/>
            <p:cNvCxnSpPr>
              <a:stCxn id="533" idx="4"/>
              <a:endCxn id="524" idx="1"/>
            </p:cNvCxnSpPr>
            <p:nvPr/>
          </p:nvCxnSpPr>
          <p:spPr bwMode="auto">
            <a:xfrm rot="5400000">
              <a:off x="3668445" y="1130861"/>
              <a:ext cx="2561987" cy="6961974"/>
            </a:xfrm>
            <a:prstGeom prst="bentConnector4">
              <a:avLst>
                <a:gd name="adj1" fmla="val 105926"/>
                <a:gd name="adj2" fmla="val 10328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4" name="Shape 383"/>
            <p:cNvCxnSpPr>
              <a:stCxn id="533" idx="0"/>
              <a:endCxn id="390" idx="0"/>
            </p:cNvCxnSpPr>
            <p:nvPr/>
          </p:nvCxnSpPr>
          <p:spPr bwMode="auto">
            <a:xfrm rot="16200000" flipH="1" flipV="1">
              <a:off x="5045742" y="33435"/>
              <a:ext cx="139966" cy="6629400"/>
            </a:xfrm>
            <a:prstGeom prst="bentConnector3">
              <a:avLst>
                <a:gd name="adj1" fmla="val -16332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sp>
          <p:nvSpPr>
            <p:cNvPr id="533" name="Flowchart: Connector 532"/>
            <p:cNvSpPr/>
            <p:nvPr/>
          </p:nvSpPr>
          <p:spPr bwMode="auto">
            <a:xfrm>
              <a:off x="8402650" y="3278152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5" name="Flowchart: Connector 174"/>
            <p:cNvSpPr/>
            <p:nvPr/>
          </p:nvSpPr>
          <p:spPr bwMode="auto">
            <a:xfrm>
              <a:off x="1184300" y="3581400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185" name="Straight Connector 184"/>
            <p:cNvCxnSpPr>
              <a:stCxn id="209" idx="3"/>
              <a:endCxn id="175" idx="2"/>
            </p:cNvCxnSpPr>
            <p:nvPr/>
          </p:nvCxnSpPr>
          <p:spPr bwMode="auto">
            <a:xfrm>
              <a:off x="1087450" y="3605196"/>
              <a:ext cx="96850" cy="2556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188" name="Shape 187"/>
            <p:cNvCxnSpPr>
              <a:stCxn id="175" idx="4"/>
              <a:endCxn id="169" idx="1"/>
            </p:cNvCxnSpPr>
            <p:nvPr/>
          </p:nvCxnSpPr>
          <p:spPr bwMode="auto">
            <a:xfrm rot="16200000" flipH="1">
              <a:off x="279877" y="4566301"/>
              <a:ext cx="2120773" cy="256376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9" name="Group 201"/>
            <p:cNvGrpSpPr/>
            <p:nvPr/>
          </p:nvGrpSpPr>
          <p:grpSpPr>
            <a:xfrm>
              <a:off x="2306650" y="4191001"/>
              <a:ext cx="554051" cy="914399"/>
              <a:chOff x="1345049" y="3125990"/>
              <a:chExt cx="712352" cy="1217410"/>
            </a:xfrm>
          </p:grpSpPr>
          <p:sp>
            <p:nvSpPr>
              <p:cNvPr id="203" name="Rounded Rectangle 202"/>
              <p:cNvSpPr/>
              <p:nvPr/>
            </p:nvSpPr>
            <p:spPr bwMode="auto">
              <a:xfrm>
                <a:off x="1371600" y="3125990"/>
                <a:ext cx="675253" cy="121741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700" dirty="0" smtClean="0">
                    <a:solidFill>
                      <a:schemeClr val="bg1"/>
                    </a:solidFill>
                  </a:rPr>
                  <a:t>encoded ROM</a:t>
                </a:r>
              </a:p>
            </p:txBody>
          </p:sp>
          <p:cxnSp>
            <p:nvCxnSpPr>
              <p:cNvPr id="204" name="Straight Connector 203"/>
              <p:cNvCxnSpPr/>
              <p:nvPr/>
            </p:nvCxnSpPr>
            <p:spPr bwMode="auto">
              <a:xfrm rot="10800000" flipH="1">
                <a:off x="1371599" y="3704395"/>
                <a:ext cx="675253" cy="1588"/>
              </a:xfrm>
              <a:prstGeom prst="line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205" name="TextBox 204"/>
              <p:cNvSpPr txBox="1"/>
              <p:nvPr/>
            </p:nvSpPr>
            <p:spPr>
              <a:xfrm>
                <a:off x="1371600" y="3429000"/>
                <a:ext cx="228600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bg1"/>
                    </a:solidFill>
                  </a:rPr>
                  <a:t>a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1567543" y="3430342"/>
                <a:ext cx="489858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schemeClr val="bg1"/>
                    </a:solidFill>
                  </a:rPr>
                  <a:t>do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1371600" y="3648614"/>
                <a:ext cx="228600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bg1"/>
                    </a:solidFill>
                  </a:rPr>
                  <a:t>a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3" name="TextBox 212"/>
              <p:cNvSpPr txBox="1"/>
              <p:nvPr/>
            </p:nvSpPr>
            <p:spPr>
              <a:xfrm>
                <a:off x="1345049" y="3822822"/>
                <a:ext cx="428624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bg1"/>
                    </a:solidFill>
                  </a:rPr>
                  <a:t>di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45049" y="3997029"/>
                <a:ext cx="463306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bg1"/>
                    </a:solidFill>
                  </a:rPr>
                  <a:t>we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1567543" y="3924964"/>
                <a:ext cx="489858" cy="24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800" dirty="0" smtClean="0">
                    <a:solidFill>
                      <a:schemeClr val="bg1"/>
                    </a:solidFill>
                  </a:rPr>
                  <a:t>do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38" name="Flowchart: Connector 237"/>
            <p:cNvSpPr/>
            <p:nvPr/>
          </p:nvSpPr>
          <p:spPr bwMode="auto">
            <a:xfrm>
              <a:off x="2046252" y="4911179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41" name="Straight Arrow Connector 240"/>
            <p:cNvCxnSpPr>
              <a:stCxn id="238" idx="6"/>
              <a:endCxn id="218" idx="1"/>
            </p:cNvCxnSpPr>
            <p:nvPr/>
          </p:nvCxnSpPr>
          <p:spPr bwMode="auto">
            <a:xfrm>
              <a:off x="2101802" y="4937531"/>
              <a:ext cx="204848" cy="19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6" name="Shape 245"/>
            <p:cNvCxnSpPr>
              <a:stCxn id="238" idx="0"/>
              <a:endCxn id="184" idx="1"/>
            </p:cNvCxnSpPr>
            <p:nvPr/>
          </p:nvCxnSpPr>
          <p:spPr bwMode="auto">
            <a:xfrm rot="5400000" flipH="1" flipV="1">
              <a:off x="1670213" y="4274743"/>
              <a:ext cx="1040251" cy="232623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6" name="Straight Connector 255"/>
            <p:cNvCxnSpPr>
              <a:stCxn id="206" idx="3"/>
              <a:endCxn id="5" idx="1"/>
            </p:cNvCxnSpPr>
            <p:nvPr/>
          </p:nvCxnSpPr>
          <p:spPr bwMode="auto">
            <a:xfrm flipV="1">
              <a:off x="2860701" y="3445598"/>
              <a:ext cx="446498" cy="106649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264" name="Straight Connector 263"/>
            <p:cNvCxnSpPr>
              <a:stCxn id="206" idx="3"/>
              <a:endCxn id="12" idx="1"/>
            </p:cNvCxnSpPr>
            <p:nvPr/>
          </p:nvCxnSpPr>
          <p:spPr bwMode="auto">
            <a:xfrm flipV="1">
              <a:off x="2860701" y="4006851"/>
              <a:ext cx="449244" cy="505237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267" name="Straight Connector 266"/>
            <p:cNvCxnSpPr>
              <a:stCxn id="206" idx="3"/>
              <a:endCxn id="18" idx="1"/>
            </p:cNvCxnSpPr>
            <p:nvPr/>
          </p:nvCxnSpPr>
          <p:spPr bwMode="auto">
            <a:xfrm>
              <a:off x="2860701" y="4512088"/>
              <a:ext cx="449244" cy="228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365" name="Straight Connector 364"/>
            <p:cNvCxnSpPr>
              <a:stCxn id="339" idx="6"/>
              <a:endCxn id="533" idx="2"/>
            </p:cNvCxnSpPr>
            <p:nvPr/>
          </p:nvCxnSpPr>
          <p:spPr bwMode="auto">
            <a:xfrm flipV="1">
              <a:off x="8229450" y="3304504"/>
              <a:ext cx="173200" cy="57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400" name="Shape 399"/>
            <p:cNvCxnSpPr>
              <a:stCxn id="189" idx="3"/>
              <a:endCxn id="265" idx="0"/>
            </p:cNvCxnSpPr>
            <p:nvPr/>
          </p:nvCxnSpPr>
          <p:spPr bwMode="auto">
            <a:xfrm>
              <a:off x="2860701" y="3816800"/>
              <a:ext cx="2036749" cy="947225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" name="Group 474"/>
            <p:cNvGrpSpPr/>
            <p:nvPr/>
          </p:nvGrpSpPr>
          <p:grpSpPr>
            <a:xfrm>
              <a:off x="1468449" y="5332193"/>
              <a:ext cx="3048002" cy="687607"/>
              <a:chOff x="990599" y="5432145"/>
              <a:chExt cx="3048002" cy="687607"/>
            </a:xfrm>
          </p:grpSpPr>
          <p:grpSp>
            <p:nvGrpSpPr>
              <p:cNvPr id="21" name="Group 291"/>
              <p:cNvGrpSpPr/>
              <p:nvPr/>
            </p:nvGrpSpPr>
            <p:grpSpPr>
              <a:xfrm>
                <a:off x="990601" y="5486400"/>
                <a:ext cx="3048000" cy="633352"/>
                <a:chOff x="990600" y="5486400"/>
                <a:chExt cx="5105404" cy="633352"/>
              </a:xfrm>
            </p:grpSpPr>
            <p:sp>
              <p:nvSpPr>
                <p:cNvPr id="491" name="Rounded Rectangle 490"/>
                <p:cNvSpPr/>
                <p:nvPr/>
              </p:nvSpPr>
              <p:spPr bwMode="auto">
                <a:xfrm>
                  <a:off x="990600" y="5486400"/>
                  <a:ext cx="5105400" cy="609600"/>
                </a:xfrm>
                <a:prstGeom prst="roundRect">
                  <a:avLst/>
                </a:prstGeom>
                <a:solidFill>
                  <a:srgbClr val="FFFFCC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509" name="TextBox 508"/>
                <p:cNvSpPr txBox="1"/>
                <p:nvPr/>
              </p:nvSpPr>
              <p:spPr>
                <a:xfrm>
                  <a:off x="2199166" y="5681990"/>
                  <a:ext cx="277613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SEC/DED Module</a:t>
                  </a:r>
                  <a:endParaRPr lang="en-US" sz="1200" dirty="0"/>
                </a:p>
              </p:txBody>
            </p:sp>
            <p:sp>
              <p:nvSpPr>
                <p:cNvPr id="510" name="TextBox 509"/>
                <p:cNvSpPr txBox="1"/>
                <p:nvPr/>
              </p:nvSpPr>
              <p:spPr>
                <a:xfrm>
                  <a:off x="4552509" y="5562600"/>
                  <a:ext cx="154349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instruction0</a:t>
                  </a:r>
                  <a:endParaRPr lang="en-US" sz="1000" dirty="0"/>
                </a:p>
              </p:txBody>
            </p:sp>
            <p:sp>
              <p:nvSpPr>
                <p:cNvPr id="511" name="TextBox 510"/>
                <p:cNvSpPr txBox="1"/>
                <p:nvPr/>
              </p:nvSpPr>
              <p:spPr>
                <a:xfrm>
                  <a:off x="4564383" y="5707049"/>
                  <a:ext cx="153162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instruction1</a:t>
                  </a:r>
                  <a:endParaRPr lang="en-US" sz="1000" dirty="0"/>
                </a:p>
              </p:txBody>
            </p:sp>
            <p:sp>
              <p:nvSpPr>
                <p:cNvPr id="512" name="TextBox 511"/>
                <p:cNvSpPr txBox="1"/>
                <p:nvPr/>
              </p:nvSpPr>
              <p:spPr>
                <a:xfrm>
                  <a:off x="4564383" y="5859449"/>
                  <a:ext cx="153162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instruction2</a:t>
                  </a:r>
                  <a:endParaRPr lang="en-US" sz="1000" dirty="0"/>
                </a:p>
              </p:txBody>
            </p:sp>
            <p:sp>
              <p:nvSpPr>
                <p:cNvPr id="524" name="TextBox 523"/>
                <p:cNvSpPr txBox="1"/>
                <p:nvPr/>
              </p:nvSpPr>
              <p:spPr>
                <a:xfrm>
                  <a:off x="990600" y="5865836"/>
                  <a:ext cx="1306033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err="1" smtClean="0"/>
                    <a:t>addr</a:t>
                  </a:r>
                  <a:endParaRPr lang="en-US" sz="1050" dirty="0"/>
                </a:p>
              </p:txBody>
            </p:sp>
            <p:sp>
              <p:nvSpPr>
                <p:cNvPr id="169" name="TextBox 168"/>
                <p:cNvSpPr txBox="1"/>
                <p:nvPr/>
              </p:nvSpPr>
              <p:spPr>
                <a:xfrm>
                  <a:off x="990600" y="5727870"/>
                  <a:ext cx="1306033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err="1" smtClean="0"/>
                    <a:t>scrubAddr</a:t>
                  </a:r>
                  <a:endParaRPr lang="en-US" sz="1000" dirty="0"/>
                </a:p>
              </p:txBody>
            </p:sp>
          </p:grpSp>
          <p:grpSp>
            <p:nvGrpSpPr>
              <p:cNvPr id="23" name="Group 473"/>
              <p:cNvGrpSpPr/>
              <p:nvPr/>
            </p:nvGrpSpPr>
            <p:grpSpPr>
              <a:xfrm>
                <a:off x="990599" y="5432145"/>
                <a:ext cx="3048001" cy="414061"/>
                <a:chOff x="990599" y="5432145"/>
                <a:chExt cx="3048001" cy="414061"/>
              </a:xfrm>
            </p:grpSpPr>
            <p:sp>
              <p:nvSpPr>
                <p:cNvPr id="373" name="TextBox 372"/>
                <p:cNvSpPr txBox="1"/>
                <p:nvPr/>
              </p:nvSpPr>
              <p:spPr>
                <a:xfrm>
                  <a:off x="3200399" y="5432145"/>
                  <a:ext cx="83820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1000" dirty="0" smtClean="0"/>
                    <a:t>err</a:t>
                  </a:r>
                  <a:endParaRPr lang="en-US" sz="1000" dirty="0"/>
                </a:p>
              </p:txBody>
            </p:sp>
            <p:sp>
              <p:nvSpPr>
                <p:cNvPr id="432" name="TextBox 431"/>
                <p:cNvSpPr txBox="1"/>
                <p:nvPr/>
              </p:nvSpPr>
              <p:spPr>
                <a:xfrm>
                  <a:off x="990599" y="5468779"/>
                  <a:ext cx="838201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smtClean="0"/>
                    <a:t>we</a:t>
                  </a:r>
                  <a:endParaRPr lang="en-US" sz="1000" dirty="0"/>
                </a:p>
              </p:txBody>
            </p:sp>
            <p:sp>
              <p:nvSpPr>
                <p:cNvPr id="434" name="TextBox 433"/>
                <p:cNvSpPr txBox="1"/>
                <p:nvPr/>
              </p:nvSpPr>
              <p:spPr>
                <a:xfrm>
                  <a:off x="990600" y="5592290"/>
                  <a:ext cx="799214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 err="1" smtClean="0"/>
                    <a:t>scrubData</a:t>
                  </a:r>
                  <a:endParaRPr lang="en-US" sz="1000" dirty="0"/>
                </a:p>
              </p:txBody>
            </p:sp>
          </p:grpSp>
        </p:grpSp>
        <p:sp>
          <p:nvSpPr>
            <p:cNvPr id="450" name="TextBox 449"/>
            <p:cNvSpPr txBox="1"/>
            <p:nvPr/>
          </p:nvSpPr>
          <p:spPr>
            <a:xfrm>
              <a:off x="4745050" y="4776848"/>
              <a:ext cx="152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 </a:t>
              </a:r>
              <a:endParaRPr lang="en-US" sz="900" dirty="0"/>
            </a:p>
          </p:txBody>
        </p:sp>
        <p:cxnSp>
          <p:nvCxnSpPr>
            <p:cNvPr id="452" name="Shape 451"/>
            <p:cNvCxnSpPr>
              <a:stCxn id="450" idx="2"/>
              <a:endCxn id="434" idx="1"/>
            </p:cNvCxnSpPr>
            <p:nvPr/>
          </p:nvCxnSpPr>
          <p:spPr bwMode="auto">
            <a:xfrm rot="5400000">
              <a:off x="2839042" y="3637088"/>
              <a:ext cx="611616" cy="3352800"/>
            </a:xfrm>
            <a:prstGeom prst="bentConnector4">
              <a:avLst>
                <a:gd name="adj1" fmla="val 47387"/>
                <a:gd name="adj2" fmla="val 105755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4" name="TextBox 463"/>
            <p:cNvSpPr txBox="1"/>
            <p:nvPr/>
          </p:nvSpPr>
          <p:spPr>
            <a:xfrm>
              <a:off x="4892506" y="4770910"/>
              <a:ext cx="152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 </a:t>
              </a:r>
              <a:endParaRPr lang="en-US" sz="900" dirty="0"/>
            </a:p>
          </p:txBody>
        </p:sp>
        <p:cxnSp>
          <p:nvCxnSpPr>
            <p:cNvPr id="470" name="Elbow Connector 469"/>
            <p:cNvCxnSpPr>
              <a:stCxn id="464" idx="2"/>
              <a:endCxn id="432" idx="1"/>
            </p:cNvCxnSpPr>
            <p:nvPr/>
          </p:nvCxnSpPr>
          <p:spPr bwMode="auto">
            <a:xfrm rot="5400000">
              <a:off x="2973480" y="3496712"/>
              <a:ext cx="490196" cy="3500257"/>
            </a:xfrm>
            <a:prstGeom prst="bentConnector4">
              <a:avLst>
                <a:gd name="adj1" fmla="val 71359"/>
                <a:gd name="adj2" fmla="val 103478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6" name="Elbow Connector 495"/>
            <p:cNvCxnSpPr>
              <a:stCxn id="12" idx="0"/>
              <a:endCxn id="464" idx="0"/>
            </p:cNvCxnSpPr>
            <p:nvPr/>
          </p:nvCxnSpPr>
          <p:spPr bwMode="auto">
            <a:xfrm rot="16200000" flipH="1">
              <a:off x="3831957" y="3634161"/>
              <a:ext cx="872710" cy="1400788"/>
            </a:xfrm>
            <a:prstGeom prst="bentConnector3">
              <a:avLst>
                <a:gd name="adj1" fmla="val -2619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8" name="Shape 497"/>
            <p:cNvCxnSpPr>
              <a:stCxn id="18" idx="0"/>
            </p:cNvCxnSpPr>
            <p:nvPr/>
          </p:nvCxnSpPr>
          <p:spPr bwMode="auto">
            <a:xfrm rot="16200000" flipH="1">
              <a:off x="3910620" y="4063020"/>
              <a:ext cx="394878" cy="1080282"/>
            </a:xfrm>
            <a:prstGeom prst="bentConnector4">
              <a:avLst>
                <a:gd name="adj1" fmla="val -23329"/>
                <a:gd name="adj2" fmla="val 6194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Techniques: CD with DWC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990599"/>
          </a:xfrm>
        </p:spPr>
        <p:txBody>
          <a:bodyPr/>
          <a:lstStyle/>
          <a:p>
            <a:r>
              <a:rPr lang="en-US" sz="1800" dirty="0" smtClean="0"/>
              <a:t>Complement Duplicate (CD) duplicates and inverts (complements) the original BRAM contents</a:t>
            </a:r>
          </a:p>
          <a:p>
            <a:pPr lvl="1"/>
            <a:r>
              <a:rPr lang="en-US" sz="1400" dirty="0" smtClean="0"/>
              <a:t>Detects errors by comparing the original with the complemented CD</a:t>
            </a:r>
          </a:p>
          <a:p>
            <a:r>
              <a:rPr lang="en-US" sz="1800" dirty="0" smtClean="0"/>
              <a:t>CD only </a:t>
            </a:r>
            <a:r>
              <a:rPr lang="en-US" sz="1800" b="1" i="1" dirty="0" smtClean="0"/>
              <a:t>detects</a:t>
            </a:r>
            <a:r>
              <a:rPr lang="en-US" sz="1800" dirty="0" smtClean="0"/>
              <a:t> upsets so DWC is used to </a:t>
            </a:r>
            <a:r>
              <a:rPr lang="en-US" sz="1800" b="1" i="1" dirty="0" smtClean="0"/>
              <a:t>correct </a:t>
            </a:r>
            <a:r>
              <a:rPr lang="en-US" sz="1800" dirty="0" smtClean="0"/>
              <a:t>upsets</a:t>
            </a:r>
            <a:endParaRPr lang="en-US" sz="1800" b="1" i="1" dirty="0" smtClean="0"/>
          </a:p>
        </p:txBody>
      </p:sp>
      <p:grpSp>
        <p:nvGrpSpPr>
          <p:cNvPr id="3" name="Group 611"/>
          <p:cNvGrpSpPr/>
          <p:nvPr/>
        </p:nvGrpSpPr>
        <p:grpSpPr>
          <a:xfrm>
            <a:off x="304800" y="2716989"/>
            <a:ext cx="6075349" cy="3302811"/>
            <a:chOff x="914401" y="2716989"/>
            <a:chExt cx="6075349" cy="3302811"/>
          </a:xfrm>
        </p:grpSpPr>
        <p:grpSp>
          <p:nvGrpSpPr>
            <p:cNvPr id="6" name="Group 230"/>
            <p:cNvGrpSpPr/>
            <p:nvPr/>
          </p:nvGrpSpPr>
          <p:grpSpPr>
            <a:xfrm>
              <a:off x="4152201" y="3084575"/>
              <a:ext cx="257974" cy="655877"/>
              <a:chOff x="5486400" y="2895601"/>
              <a:chExt cx="304800" cy="838200"/>
            </a:xfrm>
          </p:grpSpPr>
          <p:sp>
            <p:nvSpPr>
              <p:cNvPr id="149" name="Flowchart: Manual Operation 148"/>
              <p:cNvSpPr/>
              <p:nvPr/>
            </p:nvSpPr>
            <p:spPr bwMode="auto">
              <a:xfrm rot="16200000">
                <a:off x="5219700" y="3162301"/>
                <a:ext cx="838200" cy="304800"/>
              </a:xfrm>
              <a:prstGeom prst="flowChartManualOperation">
                <a:avLst/>
              </a:prstGeom>
              <a:solidFill>
                <a:srgbClr val="948A5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5486400" y="3003397"/>
                <a:ext cx="228600" cy="3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0</a:t>
                </a:r>
                <a:endParaRPr lang="en-US" sz="1050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486400" y="3358299"/>
                <a:ext cx="228600" cy="3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1</a:t>
                </a:r>
                <a:endParaRPr lang="en-US" sz="1050" dirty="0"/>
              </a:p>
            </p:txBody>
          </p:sp>
        </p:grpSp>
        <p:sp>
          <p:nvSpPr>
            <p:cNvPr id="213" name="Rounded Rectangle 212"/>
            <p:cNvSpPr/>
            <p:nvPr/>
          </p:nvSpPr>
          <p:spPr bwMode="auto">
            <a:xfrm>
              <a:off x="914401" y="2716989"/>
              <a:ext cx="2286000" cy="2231746"/>
            </a:xfrm>
            <a:prstGeom prst="roundRect">
              <a:avLst>
                <a:gd name="adj" fmla="val 6911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2362200" y="3182439"/>
              <a:ext cx="515946" cy="2173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CD check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9" name="Straight Connector 8"/>
            <p:cNvCxnSpPr>
              <a:stCxn id="121" idx="3"/>
              <a:endCxn id="5" idx="1"/>
            </p:cNvCxnSpPr>
            <p:nvPr/>
          </p:nvCxnSpPr>
          <p:spPr bwMode="auto">
            <a:xfrm>
              <a:off x="1981199" y="3290750"/>
              <a:ext cx="381001" cy="34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2" name="Rounded Rectangle 11"/>
            <p:cNvSpPr/>
            <p:nvPr/>
          </p:nvSpPr>
          <p:spPr bwMode="auto">
            <a:xfrm>
              <a:off x="2364946" y="3733999"/>
              <a:ext cx="515946" cy="2173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CD check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>
              <a:stCxn id="121" idx="3"/>
              <a:endCxn id="12" idx="1"/>
            </p:cNvCxnSpPr>
            <p:nvPr/>
          </p:nvCxnSpPr>
          <p:spPr bwMode="auto">
            <a:xfrm>
              <a:off x="1981199" y="3290750"/>
              <a:ext cx="383747" cy="5519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8" name="Rounded Rectangle 17"/>
            <p:cNvSpPr/>
            <p:nvPr/>
          </p:nvSpPr>
          <p:spPr bwMode="auto">
            <a:xfrm>
              <a:off x="2364946" y="4249520"/>
              <a:ext cx="515946" cy="2173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CD check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2" name="Straight Connector 21"/>
            <p:cNvCxnSpPr>
              <a:stCxn id="121" idx="3"/>
              <a:endCxn id="18" idx="1"/>
            </p:cNvCxnSpPr>
            <p:nvPr/>
          </p:nvCxnSpPr>
          <p:spPr bwMode="auto">
            <a:xfrm>
              <a:off x="1981199" y="3290750"/>
              <a:ext cx="383747" cy="106742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219" name="TextBox 218"/>
            <p:cNvSpPr txBox="1"/>
            <p:nvPr/>
          </p:nvSpPr>
          <p:spPr>
            <a:xfrm>
              <a:off x="2133601" y="452360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CD Module</a:t>
              </a:r>
              <a:endParaRPr lang="en-US" sz="1200" dirty="0"/>
            </a:p>
          </p:txBody>
        </p:sp>
        <p:cxnSp>
          <p:nvCxnSpPr>
            <p:cNvPr id="235" name="Elbow Connector 234"/>
            <p:cNvCxnSpPr>
              <a:stCxn id="241" idx="0"/>
              <a:endCxn id="151" idx="1"/>
            </p:cNvCxnSpPr>
            <p:nvPr/>
          </p:nvCxnSpPr>
          <p:spPr bwMode="auto">
            <a:xfrm rot="5400000" flipH="1" flipV="1">
              <a:off x="3554278" y="3779340"/>
              <a:ext cx="812534" cy="383311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" name="Group 247"/>
            <p:cNvGrpSpPr/>
            <p:nvPr/>
          </p:nvGrpSpPr>
          <p:grpSpPr>
            <a:xfrm>
              <a:off x="4152201" y="3919328"/>
              <a:ext cx="257974" cy="655877"/>
              <a:chOff x="5486400" y="2895601"/>
              <a:chExt cx="304800" cy="838200"/>
            </a:xfrm>
          </p:grpSpPr>
          <p:sp>
            <p:nvSpPr>
              <p:cNvPr id="249" name="Flowchart: Manual Operation 248"/>
              <p:cNvSpPr/>
              <p:nvPr/>
            </p:nvSpPr>
            <p:spPr bwMode="auto">
              <a:xfrm rot="16200000">
                <a:off x="5219700" y="3162301"/>
                <a:ext cx="838200" cy="304800"/>
              </a:xfrm>
              <a:prstGeom prst="flowChartManualOperation">
                <a:avLst/>
              </a:prstGeom>
              <a:solidFill>
                <a:srgbClr val="948A5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486400" y="3003397"/>
                <a:ext cx="228600" cy="3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0</a:t>
                </a:r>
                <a:endParaRPr lang="en-US" sz="1050" dirty="0"/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5486400" y="3358299"/>
                <a:ext cx="228600" cy="3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1</a:t>
                </a:r>
                <a:endParaRPr lang="en-US" sz="1050" dirty="0"/>
              </a:p>
            </p:txBody>
          </p:sp>
        </p:grpSp>
        <p:grpSp>
          <p:nvGrpSpPr>
            <p:cNvPr id="8" name="Group 252"/>
            <p:cNvGrpSpPr/>
            <p:nvPr/>
          </p:nvGrpSpPr>
          <p:grpSpPr>
            <a:xfrm>
              <a:off x="4152201" y="5111832"/>
              <a:ext cx="257974" cy="655877"/>
              <a:chOff x="5486400" y="2895601"/>
              <a:chExt cx="304800" cy="838200"/>
            </a:xfrm>
          </p:grpSpPr>
          <p:sp>
            <p:nvSpPr>
              <p:cNvPr id="254" name="Flowchart: Manual Operation 253"/>
              <p:cNvSpPr/>
              <p:nvPr/>
            </p:nvSpPr>
            <p:spPr bwMode="auto">
              <a:xfrm rot="16200000">
                <a:off x="5219700" y="3162301"/>
                <a:ext cx="838200" cy="304800"/>
              </a:xfrm>
              <a:prstGeom prst="flowChartManualOperation">
                <a:avLst/>
              </a:prstGeom>
              <a:solidFill>
                <a:srgbClr val="948A5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5486400" y="3003397"/>
                <a:ext cx="228600" cy="3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0</a:t>
                </a:r>
                <a:endParaRPr lang="en-US" sz="1050" dirty="0"/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5486400" y="3358299"/>
                <a:ext cx="228600" cy="301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 smtClean="0"/>
                  <a:t>1</a:t>
                </a:r>
                <a:endParaRPr lang="en-US" sz="1050" dirty="0"/>
              </a:p>
            </p:txBody>
          </p:sp>
        </p:grpSp>
        <p:cxnSp>
          <p:nvCxnSpPr>
            <p:cNvPr id="287" name="Elbow Connector 286"/>
            <p:cNvCxnSpPr>
              <a:stCxn id="241" idx="6"/>
              <a:endCxn id="251" idx="1"/>
            </p:cNvCxnSpPr>
            <p:nvPr/>
          </p:nvCxnSpPr>
          <p:spPr bwMode="auto">
            <a:xfrm flipV="1">
              <a:off x="3796665" y="4399481"/>
              <a:ext cx="355536" cy="413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0" name="Elbow Connector 289"/>
            <p:cNvCxnSpPr>
              <a:stCxn id="246" idx="4"/>
            </p:cNvCxnSpPr>
            <p:nvPr/>
          </p:nvCxnSpPr>
          <p:spPr bwMode="auto">
            <a:xfrm rot="16200000" flipH="1">
              <a:off x="3896147" y="5382586"/>
              <a:ext cx="121482" cy="390626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0" name="Elbow Connector 299"/>
            <p:cNvCxnSpPr>
              <a:stCxn id="18" idx="3"/>
              <a:endCxn id="255" idx="1"/>
            </p:cNvCxnSpPr>
            <p:nvPr/>
          </p:nvCxnSpPr>
          <p:spPr bwMode="auto">
            <a:xfrm>
              <a:off x="2880892" y="4358171"/>
              <a:ext cx="1271309" cy="956110"/>
            </a:xfrm>
            <a:prstGeom prst="bentConnector3">
              <a:avLst>
                <a:gd name="adj1" fmla="val 39643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0" name="Group 15"/>
            <p:cNvGrpSpPr/>
            <p:nvPr/>
          </p:nvGrpSpPr>
          <p:grpSpPr>
            <a:xfrm>
              <a:off x="4668148" y="3296406"/>
              <a:ext cx="281300" cy="236199"/>
              <a:chOff x="4230909" y="2828220"/>
              <a:chExt cx="944319" cy="886310"/>
            </a:xfrm>
          </p:grpSpPr>
          <p:sp>
            <p:nvSpPr>
              <p:cNvPr id="312" name="Flowchart: Connector 13"/>
              <p:cNvSpPr/>
              <p:nvPr/>
            </p:nvSpPr>
            <p:spPr bwMode="auto">
              <a:xfrm>
                <a:off x="4337306" y="2895483"/>
                <a:ext cx="768097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4230909" y="2828220"/>
                <a:ext cx="944319" cy="8863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315" name="Straight Arrow Connector 314"/>
            <p:cNvCxnSpPr/>
            <p:nvPr/>
          </p:nvCxnSpPr>
          <p:spPr bwMode="auto">
            <a:xfrm>
              <a:off x="4410174" y="3412513"/>
              <a:ext cx="289668" cy="337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1" name="Group 15"/>
            <p:cNvGrpSpPr/>
            <p:nvPr/>
          </p:nvGrpSpPr>
          <p:grpSpPr>
            <a:xfrm>
              <a:off x="4668148" y="4118262"/>
              <a:ext cx="281300" cy="236199"/>
              <a:chOff x="4230909" y="2789979"/>
              <a:chExt cx="944319" cy="886310"/>
            </a:xfrm>
          </p:grpSpPr>
          <p:sp>
            <p:nvSpPr>
              <p:cNvPr id="317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4230909" y="2789979"/>
                <a:ext cx="944319" cy="8863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320" name="Straight Arrow Connector 319"/>
            <p:cNvCxnSpPr/>
            <p:nvPr/>
          </p:nvCxnSpPr>
          <p:spPr bwMode="auto">
            <a:xfrm>
              <a:off x="4410174" y="4247266"/>
              <a:ext cx="289668" cy="6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3" name="Group 15"/>
            <p:cNvGrpSpPr/>
            <p:nvPr/>
          </p:nvGrpSpPr>
          <p:grpSpPr>
            <a:xfrm>
              <a:off x="4701943" y="5310767"/>
              <a:ext cx="281300" cy="236199"/>
              <a:chOff x="4193853" y="2789975"/>
              <a:chExt cx="944319" cy="886309"/>
            </a:xfrm>
          </p:grpSpPr>
          <p:sp>
            <p:nvSpPr>
              <p:cNvPr id="322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4193853" y="2789975"/>
                <a:ext cx="944319" cy="8863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325" name="Straight Arrow Connector 324"/>
            <p:cNvCxnSpPr/>
            <p:nvPr/>
          </p:nvCxnSpPr>
          <p:spPr bwMode="auto">
            <a:xfrm>
              <a:off x="4410174" y="5439771"/>
              <a:ext cx="334501" cy="66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6" name="Straight Arrow Connector 325"/>
            <p:cNvCxnSpPr/>
            <p:nvPr/>
          </p:nvCxnSpPr>
          <p:spPr bwMode="auto">
            <a:xfrm>
              <a:off x="4410174" y="3412513"/>
              <a:ext cx="404071" cy="73386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7" name="Straight Arrow Connector 326"/>
            <p:cNvCxnSpPr/>
            <p:nvPr/>
          </p:nvCxnSpPr>
          <p:spPr bwMode="auto">
            <a:xfrm flipV="1">
              <a:off x="4410174" y="4349482"/>
              <a:ext cx="404071" cy="10902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8" name="Straight Arrow Connector 327"/>
            <p:cNvCxnSpPr/>
            <p:nvPr/>
          </p:nvCxnSpPr>
          <p:spPr bwMode="auto">
            <a:xfrm>
              <a:off x="4410174" y="3412513"/>
              <a:ext cx="448904" cy="192637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9" name="Straight Arrow Connector 328"/>
            <p:cNvCxnSpPr/>
            <p:nvPr/>
          </p:nvCxnSpPr>
          <p:spPr bwMode="auto">
            <a:xfrm flipV="1">
              <a:off x="4410174" y="3517434"/>
              <a:ext cx="404071" cy="192233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0" name="Straight Arrow Connector 329"/>
            <p:cNvCxnSpPr/>
            <p:nvPr/>
          </p:nvCxnSpPr>
          <p:spPr bwMode="auto">
            <a:xfrm flipV="1">
              <a:off x="4410174" y="3487690"/>
              <a:ext cx="323175" cy="75957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1" name="Straight Arrow Connector 330"/>
            <p:cNvCxnSpPr/>
            <p:nvPr/>
          </p:nvCxnSpPr>
          <p:spPr bwMode="auto">
            <a:xfrm>
              <a:off x="4410174" y="4247266"/>
              <a:ext cx="368008" cy="11213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2" name="Straight Arrow Connector 331"/>
            <p:cNvCxnSpPr>
              <a:endCxn id="335" idx="1"/>
            </p:cNvCxnSpPr>
            <p:nvPr/>
          </p:nvCxnSpPr>
          <p:spPr bwMode="auto">
            <a:xfrm flipV="1">
              <a:off x="4928647" y="3413924"/>
              <a:ext cx="190955" cy="195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3" name="Straight Arrow Connector 332"/>
            <p:cNvCxnSpPr>
              <a:endCxn id="336" idx="1"/>
            </p:cNvCxnSpPr>
            <p:nvPr/>
          </p:nvCxnSpPr>
          <p:spPr bwMode="auto">
            <a:xfrm>
              <a:off x="4928647" y="4247931"/>
              <a:ext cx="200509" cy="52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4" name="Straight Arrow Connector 333"/>
            <p:cNvCxnSpPr>
              <a:endCxn id="337" idx="1"/>
            </p:cNvCxnSpPr>
            <p:nvPr/>
          </p:nvCxnSpPr>
          <p:spPr bwMode="auto">
            <a:xfrm>
              <a:off x="4973480" y="5440436"/>
              <a:ext cx="165231" cy="52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35" name="Rounded Rectangle 334"/>
            <p:cNvSpPr/>
            <p:nvPr/>
          </p:nvSpPr>
          <p:spPr bwMode="auto">
            <a:xfrm>
              <a:off x="5119602" y="3294674"/>
              <a:ext cx="902908" cy="23850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6" name="Rounded Rectangle 335"/>
            <p:cNvSpPr/>
            <p:nvPr/>
          </p:nvSpPr>
          <p:spPr bwMode="auto">
            <a:xfrm>
              <a:off x="5129156" y="4129209"/>
              <a:ext cx="902908" cy="23850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7" name="Rounded Rectangle 336"/>
            <p:cNvSpPr/>
            <p:nvPr/>
          </p:nvSpPr>
          <p:spPr bwMode="auto">
            <a:xfrm>
              <a:off x="5138711" y="5321713"/>
              <a:ext cx="902908" cy="238501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PicoBlaze</a:t>
              </a: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4" name="Group 15"/>
            <p:cNvGrpSpPr/>
            <p:nvPr/>
          </p:nvGrpSpPr>
          <p:grpSpPr>
            <a:xfrm>
              <a:off x="6280483" y="3283509"/>
              <a:ext cx="281300" cy="236199"/>
              <a:chOff x="4230909" y="2789975"/>
              <a:chExt cx="944319" cy="886309"/>
            </a:xfrm>
          </p:grpSpPr>
          <p:sp>
            <p:nvSpPr>
              <p:cNvPr id="339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4230909" y="2789975"/>
                <a:ext cx="944319" cy="8863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6280483" y="4122155"/>
              <a:ext cx="281300" cy="236199"/>
              <a:chOff x="4230909" y="2804581"/>
              <a:chExt cx="944319" cy="886309"/>
            </a:xfrm>
          </p:grpSpPr>
          <p:sp>
            <p:nvSpPr>
              <p:cNvPr id="342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4230909" y="2804581"/>
                <a:ext cx="944319" cy="8863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/>
                  <a:t>v</a:t>
                </a:r>
              </a:p>
            </p:txBody>
          </p:sp>
        </p:grpSp>
        <p:grpSp>
          <p:nvGrpSpPr>
            <p:cNvPr id="17" name="Group 15"/>
            <p:cNvGrpSpPr/>
            <p:nvPr/>
          </p:nvGrpSpPr>
          <p:grpSpPr>
            <a:xfrm>
              <a:off x="6280483" y="5301920"/>
              <a:ext cx="281300" cy="238733"/>
              <a:chOff x="4230909" y="2761778"/>
              <a:chExt cx="944319" cy="895822"/>
            </a:xfrm>
          </p:grpSpPr>
          <p:sp>
            <p:nvSpPr>
              <p:cNvPr id="345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4230909" y="2761778"/>
                <a:ext cx="944319" cy="88631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</p:grpSp>
        <p:cxnSp>
          <p:nvCxnSpPr>
            <p:cNvPr id="347" name="Straight Arrow Connector 346"/>
            <p:cNvCxnSpPr>
              <a:stCxn id="335" idx="3"/>
            </p:cNvCxnSpPr>
            <p:nvPr/>
          </p:nvCxnSpPr>
          <p:spPr bwMode="auto">
            <a:xfrm flipV="1">
              <a:off x="6022509" y="3413179"/>
              <a:ext cx="289668" cy="74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8" name="Straight Arrow Connector 347"/>
            <p:cNvCxnSpPr>
              <a:stCxn id="336" idx="3"/>
            </p:cNvCxnSpPr>
            <p:nvPr/>
          </p:nvCxnSpPr>
          <p:spPr bwMode="auto">
            <a:xfrm flipV="1">
              <a:off x="6032064" y="4247931"/>
              <a:ext cx="280113" cy="52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9" name="Straight Arrow Connector 348"/>
            <p:cNvCxnSpPr>
              <a:stCxn id="337" idx="3"/>
            </p:cNvCxnSpPr>
            <p:nvPr/>
          </p:nvCxnSpPr>
          <p:spPr bwMode="auto">
            <a:xfrm flipV="1">
              <a:off x="6041619" y="5439106"/>
              <a:ext cx="270558" cy="185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0" name="Straight Arrow Connector 349"/>
            <p:cNvCxnSpPr>
              <a:stCxn id="335" idx="3"/>
            </p:cNvCxnSpPr>
            <p:nvPr/>
          </p:nvCxnSpPr>
          <p:spPr bwMode="auto">
            <a:xfrm>
              <a:off x="6022509" y="3413924"/>
              <a:ext cx="404071" cy="73245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1" name="Straight Arrow Connector 350"/>
            <p:cNvCxnSpPr>
              <a:stCxn id="335" idx="3"/>
            </p:cNvCxnSpPr>
            <p:nvPr/>
          </p:nvCxnSpPr>
          <p:spPr bwMode="auto">
            <a:xfrm>
              <a:off x="6022509" y="3413924"/>
              <a:ext cx="404071" cy="192363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2" name="Straight Arrow Connector 351"/>
            <p:cNvCxnSpPr>
              <a:stCxn id="336" idx="3"/>
            </p:cNvCxnSpPr>
            <p:nvPr/>
          </p:nvCxnSpPr>
          <p:spPr bwMode="auto">
            <a:xfrm flipV="1">
              <a:off x="6032064" y="3484985"/>
              <a:ext cx="313621" cy="76347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3" name="Straight Arrow Connector 352"/>
            <p:cNvCxnSpPr>
              <a:stCxn id="336" idx="3"/>
            </p:cNvCxnSpPr>
            <p:nvPr/>
          </p:nvCxnSpPr>
          <p:spPr bwMode="auto">
            <a:xfrm>
              <a:off x="6032064" y="4248460"/>
              <a:ext cx="313621" cy="111883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4" name="Straight Arrow Connector 353"/>
            <p:cNvCxnSpPr>
              <a:stCxn id="337" idx="3"/>
            </p:cNvCxnSpPr>
            <p:nvPr/>
          </p:nvCxnSpPr>
          <p:spPr bwMode="auto">
            <a:xfrm flipV="1">
              <a:off x="6041619" y="4349482"/>
              <a:ext cx="384961" cy="109148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5" name="Straight Arrow Connector 354"/>
            <p:cNvCxnSpPr>
              <a:stCxn id="337" idx="3"/>
            </p:cNvCxnSpPr>
            <p:nvPr/>
          </p:nvCxnSpPr>
          <p:spPr bwMode="auto">
            <a:xfrm flipV="1">
              <a:off x="6041619" y="3514729"/>
              <a:ext cx="384961" cy="192623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8" name="Shape 387"/>
            <p:cNvCxnSpPr>
              <a:stCxn id="390" idx="0"/>
              <a:endCxn id="400" idx="0"/>
            </p:cNvCxnSpPr>
            <p:nvPr/>
          </p:nvCxnSpPr>
          <p:spPr bwMode="auto">
            <a:xfrm rot="16200000" flipV="1">
              <a:off x="3954016" y="377507"/>
              <a:ext cx="79549" cy="5936370"/>
            </a:xfrm>
            <a:prstGeom prst="bentConnector3">
              <a:avLst>
                <a:gd name="adj1" fmla="val 93912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90" name="Flowchart: Connector 389"/>
            <p:cNvSpPr/>
            <p:nvPr/>
          </p:nvSpPr>
          <p:spPr bwMode="auto">
            <a:xfrm>
              <a:off x="6934200" y="3385466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93" name="Straight Connector 392"/>
            <p:cNvCxnSpPr>
              <a:stCxn id="339" idx="6"/>
              <a:endCxn id="390" idx="2"/>
            </p:cNvCxnSpPr>
            <p:nvPr/>
          </p:nvCxnSpPr>
          <p:spPr bwMode="auto">
            <a:xfrm flipV="1">
              <a:off x="6540983" y="3411818"/>
              <a:ext cx="393217" cy="13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97" name="Shape 396"/>
            <p:cNvCxnSpPr>
              <a:stCxn id="390" idx="4"/>
              <a:endCxn id="181" idx="1"/>
            </p:cNvCxnSpPr>
            <p:nvPr/>
          </p:nvCxnSpPr>
          <p:spPr bwMode="auto">
            <a:xfrm rot="5400000">
              <a:off x="3440398" y="1978972"/>
              <a:ext cx="2062381" cy="4980774"/>
            </a:xfrm>
            <a:prstGeom prst="bentConnector4">
              <a:avLst>
                <a:gd name="adj1" fmla="val 129119"/>
                <a:gd name="adj2" fmla="val 10459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400" name="Flowchart: Connector 399"/>
            <p:cNvSpPr/>
            <p:nvPr/>
          </p:nvSpPr>
          <p:spPr bwMode="auto">
            <a:xfrm>
              <a:off x="997830" y="3305917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404" name="Shape 403"/>
            <p:cNvCxnSpPr>
              <a:stCxn id="400" idx="4"/>
            </p:cNvCxnSpPr>
            <p:nvPr/>
          </p:nvCxnSpPr>
          <p:spPr bwMode="auto">
            <a:xfrm rot="16200000" flipH="1">
              <a:off x="770669" y="3613555"/>
              <a:ext cx="781899" cy="272027"/>
            </a:xfrm>
            <a:prstGeom prst="bentConnector2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7" name="Straight Arrow Connector 406"/>
            <p:cNvCxnSpPr>
              <a:stCxn id="400" idx="6"/>
            </p:cNvCxnSpPr>
            <p:nvPr/>
          </p:nvCxnSpPr>
          <p:spPr bwMode="auto">
            <a:xfrm flipV="1">
              <a:off x="1053380" y="3331579"/>
              <a:ext cx="244252" cy="6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9" name="Group 253"/>
            <p:cNvGrpSpPr/>
            <p:nvPr/>
          </p:nvGrpSpPr>
          <p:grpSpPr>
            <a:xfrm>
              <a:off x="1981201" y="5029200"/>
              <a:ext cx="685799" cy="990600"/>
              <a:chOff x="3277901" y="3581400"/>
              <a:chExt cx="849095" cy="1066800"/>
            </a:xfrm>
          </p:grpSpPr>
          <p:sp>
            <p:nvSpPr>
              <p:cNvPr id="184" name="Rounded Rectangle 183"/>
              <p:cNvSpPr/>
              <p:nvPr/>
            </p:nvSpPr>
            <p:spPr bwMode="auto">
              <a:xfrm>
                <a:off x="3291038" y="3581400"/>
                <a:ext cx="817271" cy="106680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BRAM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3277901" y="3948141"/>
                <a:ext cx="325888" cy="281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a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3703859" y="3948141"/>
                <a:ext cx="423137" cy="281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100" dirty="0" smtClean="0">
                    <a:solidFill>
                      <a:schemeClr val="bg1"/>
                    </a:solidFill>
                  </a:rPr>
                  <a:t>do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18" name="Straight Connector 217"/>
            <p:cNvCxnSpPr>
              <a:stCxn id="123" idx="3"/>
              <a:endCxn id="5" idx="1"/>
            </p:cNvCxnSpPr>
            <p:nvPr/>
          </p:nvCxnSpPr>
          <p:spPr bwMode="auto">
            <a:xfrm flipV="1">
              <a:off x="1966106" y="3291090"/>
              <a:ext cx="396094" cy="109041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228" name="Straight Connector 227"/>
            <p:cNvCxnSpPr>
              <a:stCxn id="125" idx="3"/>
              <a:endCxn id="12" idx="1"/>
            </p:cNvCxnSpPr>
            <p:nvPr/>
          </p:nvCxnSpPr>
          <p:spPr bwMode="auto">
            <a:xfrm flipV="1">
              <a:off x="1981199" y="3842650"/>
              <a:ext cx="383747" cy="5149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231" name="Straight Connector 230"/>
            <p:cNvCxnSpPr>
              <a:stCxn id="125" idx="3"/>
              <a:endCxn id="18" idx="1"/>
            </p:cNvCxnSpPr>
            <p:nvPr/>
          </p:nvCxnSpPr>
          <p:spPr bwMode="auto">
            <a:xfrm>
              <a:off x="1981199" y="4357550"/>
              <a:ext cx="383747" cy="62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sp>
          <p:nvSpPr>
            <p:cNvPr id="241" name="Flowchart: Connector 240"/>
            <p:cNvSpPr/>
            <p:nvPr/>
          </p:nvSpPr>
          <p:spPr bwMode="auto">
            <a:xfrm>
              <a:off x="3741115" y="4377262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6" name="Flowchart: Connector 245"/>
            <p:cNvSpPr/>
            <p:nvPr/>
          </p:nvSpPr>
          <p:spPr bwMode="auto">
            <a:xfrm>
              <a:off x="3733800" y="5464455"/>
              <a:ext cx="55550" cy="52703"/>
            </a:xfrm>
            <a:prstGeom prst="flowChartConnector">
              <a:avLst/>
            </a:prstGeom>
            <a:solidFill>
              <a:schemeClr val="tx1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7" name="Straight Connector 256"/>
            <p:cNvCxnSpPr>
              <a:stCxn id="241" idx="4"/>
              <a:endCxn id="246" idx="0"/>
            </p:cNvCxnSpPr>
            <p:nvPr/>
          </p:nvCxnSpPr>
          <p:spPr bwMode="auto">
            <a:xfrm rot="5400000">
              <a:off x="3247988" y="4943553"/>
              <a:ext cx="1034490" cy="731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cxnSp>
          <p:nvCxnSpPr>
            <p:cNvPr id="262" name="Straight Connector 261"/>
            <p:cNvCxnSpPr>
              <a:stCxn id="183" idx="3"/>
              <a:endCxn id="246" idx="2"/>
            </p:cNvCxnSpPr>
            <p:nvPr/>
          </p:nvCxnSpPr>
          <p:spPr bwMode="auto">
            <a:xfrm flipV="1">
              <a:off x="2667000" y="5490807"/>
              <a:ext cx="1066800" cy="974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</p:cxnSp>
        <p:grpSp>
          <p:nvGrpSpPr>
            <p:cNvPr id="20" name="Group 253"/>
            <p:cNvGrpSpPr/>
            <p:nvPr/>
          </p:nvGrpSpPr>
          <p:grpSpPr>
            <a:xfrm>
              <a:off x="1295400" y="2819400"/>
              <a:ext cx="685799" cy="990600"/>
              <a:chOff x="3277901" y="3581400"/>
              <a:chExt cx="849095" cy="1066800"/>
            </a:xfrm>
          </p:grpSpPr>
          <p:sp>
            <p:nvSpPr>
              <p:cNvPr id="119" name="Rounded Rectangle 118"/>
              <p:cNvSpPr/>
              <p:nvPr/>
            </p:nvSpPr>
            <p:spPr bwMode="auto">
              <a:xfrm>
                <a:off x="3291038" y="3581400"/>
                <a:ext cx="817271" cy="106680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BRAM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3277901" y="3948141"/>
                <a:ext cx="325888" cy="281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a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703859" y="3948141"/>
                <a:ext cx="423137" cy="281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100" dirty="0" smtClean="0">
                    <a:solidFill>
                      <a:schemeClr val="bg1"/>
                    </a:solidFill>
                  </a:rPr>
                  <a:t>do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oup 253"/>
            <p:cNvGrpSpPr/>
            <p:nvPr/>
          </p:nvGrpSpPr>
          <p:grpSpPr>
            <a:xfrm>
              <a:off x="1295400" y="3886200"/>
              <a:ext cx="685799" cy="990600"/>
              <a:chOff x="3277901" y="3581400"/>
              <a:chExt cx="849095" cy="1066800"/>
            </a:xfrm>
          </p:grpSpPr>
          <p:sp>
            <p:nvSpPr>
              <p:cNvPr id="123" name="Rounded Rectangle 122"/>
              <p:cNvSpPr/>
              <p:nvPr/>
            </p:nvSpPr>
            <p:spPr bwMode="auto">
              <a:xfrm>
                <a:off x="3291038" y="3581400"/>
                <a:ext cx="817271" cy="1066800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CD BRAM</a:t>
                </a: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3277901" y="3948141"/>
                <a:ext cx="325888" cy="281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>
                    <a:solidFill>
                      <a:schemeClr val="bg1"/>
                    </a:solidFill>
                  </a:rPr>
                  <a:t>a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3703859" y="3948141"/>
                <a:ext cx="423137" cy="281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100" dirty="0" smtClean="0">
                    <a:solidFill>
                      <a:schemeClr val="bg1"/>
                    </a:solidFill>
                  </a:rPr>
                  <a:t>do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76" name="Elbow Connector 575"/>
            <p:cNvCxnSpPr>
              <a:stCxn id="12" idx="3"/>
              <a:endCxn id="250" idx="1"/>
            </p:cNvCxnSpPr>
            <p:nvPr/>
          </p:nvCxnSpPr>
          <p:spPr bwMode="auto">
            <a:xfrm>
              <a:off x="2880892" y="3842650"/>
              <a:ext cx="1271309" cy="279127"/>
            </a:xfrm>
            <a:prstGeom prst="bentConnector3">
              <a:avLst>
                <a:gd name="adj1" fmla="val 3906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8" name="Elbow Connector 577"/>
            <p:cNvCxnSpPr>
              <a:stCxn id="5" idx="3"/>
              <a:endCxn id="150" idx="1"/>
            </p:cNvCxnSpPr>
            <p:nvPr/>
          </p:nvCxnSpPr>
          <p:spPr bwMode="auto">
            <a:xfrm flipV="1">
              <a:off x="2878146" y="3287024"/>
              <a:ext cx="1274055" cy="406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2" name="Elbow Connector 581"/>
            <p:cNvCxnSpPr>
              <a:stCxn id="5" idx="0"/>
              <a:endCxn id="151" idx="2"/>
            </p:cNvCxnSpPr>
            <p:nvPr/>
          </p:nvCxnSpPr>
          <p:spPr bwMode="auto">
            <a:xfrm rot="16200000" flipH="1">
              <a:off x="3184363" y="2618249"/>
              <a:ext cx="500388" cy="1628769"/>
            </a:xfrm>
            <a:prstGeom prst="bentConnector5">
              <a:avLst>
                <a:gd name="adj1" fmla="val -22295"/>
                <a:gd name="adj2" fmla="val 58093"/>
                <a:gd name="adj3" fmla="val 12960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4" name="Elbow Connector 583"/>
            <p:cNvCxnSpPr>
              <a:stCxn id="12" idx="0"/>
              <a:endCxn id="251" idx="2"/>
            </p:cNvCxnSpPr>
            <p:nvPr/>
          </p:nvCxnSpPr>
          <p:spPr bwMode="auto">
            <a:xfrm rot="16200000" flipH="1">
              <a:off x="3044139" y="3312778"/>
              <a:ext cx="783581" cy="1626023"/>
            </a:xfrm>
            <a:prstGeom prst="bentConnector5">
              <a:avLst>
                <a:gd name="adj1" fmla="val -17038"/>
                <a:gd name="adj2" fmla="val 52259"/>
                <a:gd name="adj3" fmla="val 12917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5" name="Elbow Connector 594"/>
            <p:cNvCxnSpPr>
              <a:stCxn id="18" idx="0"/>
              <a:endCxn id="256" idx="2"/>
            </p:cNvCxnSpPr>
            <p:nvPr/>
          </p:nvCxnSpPr>
          <p:spPr bwMode="auto">
            <a:xfrm rot="16200000" flipH="1">
              <a:off x="2705648" y="4166791"/>
              <a:ext cx="1460564" cy="1626023"/>
            </a:xfrm>
            <a:prstGeom prst="bentConnector5">
              <a:avLst>
                <a:gd name="adj1" fmla="val -6636"/>
                <a:gd name="adj2" fmla="val 40562"/>
                <a:gd name="adj3" fmla="val 1156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13" name="Content Placeholder 2"/>
          <p:cNvSpPr txBox="1">
            <a:spLocks/>
          </p:cNvSpPr>
          <p:nvPr/>
        </p:nvSpPr>
        <p:spPr bwMode="auto">
          <a:xfrm>
            <a:off x="6400800" y="3657600"/>
            <a:ext cx="2743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12725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 detects: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400" kern="0" baseline="0" dirty="0" smtClean="0">
                <a:solidFill>
                  <a:srgbClr val="0021A5"/>
                </a:solidFill>
                <a:latin typeface="+mn-lt"/>
                <a:cs typeface="+mn-cs"/>
              </a:rPr>
              <a:t>Any</a:t>
            </a: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 single-bit upset</a:t>
            </a:r>
            <a:endParaRPr lang="en-US" sz="1400" kern="0" baseline="0" dirty="0" smtClean="0">
              <a:solidFill>
                <a:srgbClr val="0021A5"/>
              </a:solidFill>
              <a:latin typeface="+mn-lt"/>
              <a:cs typeface="+mn-cs"/>
            </a:endParaRP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66% double-bit upsets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400" kern="0" dirty="0" smtClean="0">
                <a:solidFill>
                  <a:srgbClr val="0021A5"/>
                </a:solidFill>
                <a:latin typeface="+mn-lt"/>
                <a:cs typeface="+mn-cs"/>
              </a:rPr>
              <a:t>Any multiple adjacent unidirectional upset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Techniques: CD DWC Scrub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7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10600" cy="990599"/>
          </a:xfrm>
        </p:spPr>
        <p:txBody>
          <a:bodyPr/>
          <a:lstStyle/>
          <a:p>
            <a:r>
              <a:rPr lang="en-US" sz="1800" dirty="0" smtClean="0"/>
              <a:t>Scrubbing uses dual ported BRAMs</a:t>
            </a:r>
          </a:p>
          <a:p>
            <a:pPr lvl="1"/>
            <a:r>
              <a:rPr lang="en-US" sz="1400" dirty="0" smtClean="0"/>
              <a:t>Scrub address counter runs ½ speed of BRAM clock</a:t>
            </a:r>
          </a:p>
          <a:p>
            <a:r>
              <a:rPr lang="en-US" sz="1800" dirty="0" smtClean="0"/>
              <a:t>Scrubbing will fix critical failures</a:t>
            </a:r>
          </a:p>
          <a:p>
            <a:pPr lvl="1"/>
            <a:r>
              <a:rPr lang="en-US" sz="1400" b="1" u="sng" dirty="0" smtClean="0"/>
              <a:t>Scrubbing trigger</a:t>
            </a:r>
            <a:r>
              <a:rPr lang="en-US" sz="1400" dirty="0" smtClean="0"/>
              <a:t>: inverse of current instruction doesn’t match CD contents</a:t>
            </a:r>
            <a:endParaRPr lang="en-US" sz="1400" dirty="0" smtClean="0"/>
          </a:p>
          <a:p>
            <a:pPr lvl="1"/>
            <a:r>
              <a:rPr lang="en-US" sz="1400" dirty="0" smtClean="0"/>
              <a:t>When triggered, a scrub copies entire BRAM contents of good BRAM into bad </a:t>
            </a:r>
            <a:r>
              <a:rPr lang="en-US" sz="1400" dirty="0" smtClean="0"/>
              <a:t>BRAM</a:t>
            </a:r>
          </a:p>
          <a:p>
            <a:pPr lvl="1"/>
            <a:r>
              <a:rPr lang="en-US" sz="1400" dirty="0" smtClean="0"/>
              <a:t>There are other scrubbing design strategies with CD – but this one removes all critical failures</a:t>
            </a:r>
            <a:endParaRPr lang="en-US" sz="1400" dirty="0" smtClean="0"/>
          </a:p>
        </p:txBody>
      </p:sp>
      <p:grpSp>
        <p:nvGrpSpPr>
          <p:cNvPr id="3" name="Group 149"/>
          <p:cNvGrpSpPr/>
          <p:nvPr/>
        </p:nvGrpSpPr>
        <p:grpSpPr>
          <a:xfrm>
            <a:off x="754302" y="2994950"/>
            <a:ext cx="7780098" cy="3058668"/>
            <a:chOff x="702200" y="2994950"/>
            <a:chExt cx="7780098" cy="3058668"/>
          </a:xfrm>
        </p:grpSpPr>
        <p:sp>
          <p:nvSpPr>
            <p:cNvPr id="444" name="Rounded Rectangle 443"/>
            <p:cNvSpPr/>
            <p:nvPr/>
          </p:nvSpPr>
          <p:spPr bwMode="auto">
            <a:xfrm>
              <a:off x="1468450" y="2994950"/>
              <a:ext cx="3048000" cy="2286000"/>
            </a:xfrm>
            <a:prstGeom prst="roundRect">
              <a:avLst>
                <a:gd name="adj" fmla="val 3954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" name="Group 148"/>
            <p:cNvGrpSpPr/>
            <p:nvPr/>
          </p:nvGrpSpPr>
          <p:grpSpPr>
            <a:xfrm>
              <a:off x="702200" y="3112625"/>
              <a:ext cx="7780098" cy="2940993"/>
              <a:chOff x="678102" y="3078807"/>
              <a:chExt cx="7780098" cy="2940993"/>
            </a:xfrm>
          </p:grpSpPr>
          <p:cxnSp>
            <p:nvCxnSpPr>
              <p:cNvPr id="332" name="Straight Arrow Connector 331"/>
              <p:cNvCxnSpPr>
                <a:stCxn id="312" idx="6"/>
                <a:endCxn id="335" idx="1"/>
              </p:cNvCxnSpPr>
              <p:nvPr/>
            </p:nvCxnSpPr>
            <p:spPr bwMode="auto">
              <a:xfrm flipV="1">
                <a:off x="6400650" y="3309750"/>
                <a:ext cx="407419" cy="2527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3" name="Straight Arrow Connector 332"/>
              <p:cNvCxnSpPr>
                <a:stCxn id="317" idx="6"/>
                <a:endCxn id="336" idx="1"/>
              </p:cNvCxnSpPr>
              <p:nvPr/>
            </p:nvCxnSpPr>
            <p:spPr bwMode="auto">
              <a:xfrm flipV="1">
                <a:off x="6400650" y="4018548"/>
                <a:ext cx="416973" cy="1002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4" name="Straight Arrow Connector 333"/>
              <p:cNvCxnSpPr>
                <a:stCxn id="322" idx="6"/>
                <a:endCxn id="337" idx="1"/>
              </p:cNvCxnSpPr>
              <p:nvPr/>
            </p:nvCxnSpPr>
            <p:spPr bwMode="auto">
              <a:xfrm flipV="1">
                <a:off x="6388188" y="4756278"/>
                <a:ext cx="438990" cy="13992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35" name="Rounded Rectangle 334"/>
              <p:cNvSpPr/>
              <p:nvPr/>
            </p:nvSpPr>
            <p:spPr bwMode="auto">
              <a:xfrm>
                <a:off x="6808069" y="3190499"/>
                <a:ext cx="902908" cy="238501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PicoBlaze</a:t>
                </a: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6" name="Rounded Rectangle 335"/>
              <p:cNvSpPr/>
              <p:nvPr/>
            </p:nvSpPr>
            <p:spPr bwMode="auto">
              <a:xfrm>
                <a:off x="6817623" y="3899297"/>
                <a:ext cx="902908" cy="238501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PicoBlaze</a:t>
                </a: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7" name="Rounded Rectangle 336"/>
              <p:cNvSpPr/>
              <p:nvPr/>
            </p:nvSpPr>
            <p:spPr bwMode="auto">
              <a:xfrm>
                <a:off x="6827178" y="4637027"/>
                <a:ext cx="902908" cy="238501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0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PicoBlaze</a:t>
                </a:r>
                <a:endPara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7" name="Group 15"/>
              <p:cNvGrpSpPr/>
              <p:nvPr/>
            </p:nvGrpSpPr>
            <p:grpSpPr>
              <a:xfrm>
                <a:off x="7968950" y="3175405"/>
                <a:ext cx="281300" cy="236199"/>
                <a:chOff x="4230909" y="2789975"/>
                <a:chExt cx="944319" cy="886309"/>
              </a:xfrm>
            </p:grpSpPr>
            <p:sp>
              <p:nvSpPr>
                <p:cNvPr id="339" name="Flowchart: Connector 13"/>
                <p:cNvSpPr/>
                <p:nvPr/>
              </p:nvSpPr>
              <p:spPr bwMode="auto">
                <a:xfrm>
                  <a:off x="4337305" y="2895485"/>
                  <a:ext cx="768096" cy="762115"/>
                </a:xfrm>
                <a:prstGeom prst="flowChartConnec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40" name="TextBox 339"/>
                <p:cNvSpPr txBox="1"/>
                <p:nvPr/>
              </p:nvSpPr>
              <p:spPr>
                <a:xfrm>
                  <a:off x="4230909" y="2789975"/>
                  <a:ext cx="944319" cy="88630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1100" dirty="0" smtClean="0"/>
                    <a:t>v</a:t>
                  </a:r>
                  <a:endParaRPr lang="en-US" sz="1100" dirty="0"/>
                </a:p>
              </p:txBody>
            </p:sp>
          </p:grpSp>
          <p:grpSp>
            <p:nvGrpSpPr>
              <p:cNvPr id="8" name="Group 15"/>
              <p:cNvGrpSpPr/>
              <p:nvPr/>
            </p:nvGrpSpPr>
            <p:grpSpPr>
              <a:xfrm>
                <a:off x="7968950" y="3892243"/>
                <a:ext cx="281300" cy="236199"/>
                <a:chOff x="4230909" y="2804581"/>
                <a:chExt cx="944319" cy="886309"/>
              </a:xfrm>
            </p:grpSpPr>
            <p:sp>
              <p:nvSpPr>
                <p:cNvPr id="342" name="Flowchart: Connector 13"/>
                <p:cNvSpPr/>
                <p:nvPr/>
              </p:nvSpPr>
              <p:spPr bwMode="auto">
                <a:xfrm>
                  <a:off x="4337305" y="2895485"/>
                  <a:ext cx="768096" cy="762115"/>
                </a:xfrm>
                <a:prstGeom prst="flowChartConnec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43" name="TextBox 342"/>
                <p:cNvSpPr txBox="1"/>
                <p:nvPr/>
              </p:nvSpPr>
              <p:spPr>
                <a:xfrm>
                  <a:off x="4230909" y="2804581"/>
                  <a:ext cx="944319" cy="88630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1100" dirty="0"/>
                    <a:t>v</a:t>
                  </a:r>
                </a:p>
              </p:txBody>
            </p:sp>
          </p:grpSp>
          <p:grpSp>
            <p:nvGrpSpPr>
              <p:cNvPr id="10" name="Group 15"/>
              <p:cNvGrpSpPr/>
              <p:nvPr/>
            </p:nvGrpSpPr>
            <p:grpSpPr>
              <a:xfrm>
                <a:off x="7968950" y="4617234"/>
                <a:ext cx="281300" cy="238733"/>
                <a:chOff x="4230909" y="2761778"/>
                <a:chExt cx="944319" cy="895822"/>
              </a:xfrm>
            </p:grpSpPr>
            <p:sp>
              <p:nvSpPr>
                <p:cNvPr id="345" name="Flowchart: Connector 13"/>
                <p:cNvSpPr/>
                <p:nvPr/>
              </p:nvSpPr>
              <p:spPr bwMode="auto">
                <a:xfrm>
                  <a:off x="4337305" y="2895485"/>
                  <a:ext cx="768096" cy="762115"/>
                </a:xfrm>
                <a:prstGeom prst="flowChartConnector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300" b="0" i="0" u="none" strike="noStrike" cap="none" normalizeH="0" baseline="0" dirty="0" smtClean="0">
                    <a:ln>
                      <a:noFill/>
                    </a:ln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346" name="TextBox 345"/>
                <p:cNvSpPr txBox="1"/>
                <p:nvPr/>
              </p:nvSpPr>
              <p:spPr>
                <a:xfrm>
                  <a:off x="4230909" y="2761778"/>
                  <a:ext cx="944319" cy="886312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sz="1100" dirty="0" smtClean="0"/>
                    <a:t>v</a:t>
                  </a:r>
                  <a:endParaRPr lang="en-US" sz="1100" dirty="0"/>
                </a:p>
              </p:txBody>
            </p:sp>
          </p:grpSp>
          <p:cxnSp>
            <p:nvCxnSpPr>
              <p:cNvPr id="347" name="Straight Arrow Connector 346"/>
              <p:cNvCxnSpPr>
                <a:stCxn id="335" idx="3"/>
                <a:endCxn id="339" idx="2"/>
              </p:cNvCxnSpPr>
              <p:nvPr/>
            </p:nvCxnSpPr>
            <p:spPr bwMode="auto">
              <a:xfrm flipV="1">
                <a:off x="7710977" y="3305074"/>
                <a:ext cx="289667" cy="4676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48" name="Straight Arrow Connector 347"/>
              <p:cNvCxnSpPr>
                <a:stCxn id="336" idx="3"/>
              </p:cNvCxnSpPr>
              <p:nvPr/>
            </p:nvCxnSpPr>
            <p:spPr bwMode="auto">
              <a:xfrm flipV="1">
                <a:off x="7720531" y="4018020"/>
                <a:ext cx="280113" cy="52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49" name="Straight Arrow Connector 348"/>
              <p:cNvCxnSpPr>
                <a:stCxn id="337" idx="3"/>
              </p:cNvCxnSpPr>
              <p:nvPr/>
            </p:nvCxnSpPr>
            <p:spPr bwMode="auto">
              <a:xfrm flipV="1">
                <a:off x="7730086" y="4754418"/>
                <a:ext cx="270558" cy="186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0" name="Straight Arrow Connector 349"/>
              <p:cNvCxnSpPr>
                <a:stCxn id="335" idx="3"/>
              </p:cNvCxnSpPr>
              <p:nvPr/>
            </p:nvCxnSpPr>
            <p:spPr bwMode="auto">
              <a:xfrm>
                <a:off x="7710977" y="3309750"/>
                <a:ext cx="398623" cy="598395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1" name="Straight Arrow Connector 350"/>
              <p:cNvCxnSpPr>
                <a:stCxn id="335" idx="3"/>
              </p:cNvCxnSpPr>
              <p:nvPr/>
            </p:nvCxnSpPr>
            <p:spPr bwMode="auto">
              <a:xfrm>
                <a:off x="7710977" y="3309750"/>
                <a:ext cx="398623" cy="1323386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2" name="Straight Arrow Connector 351"/>
              <p:cNvCxnSpPr>
                <a:stCxn id="336" idx="3"/>
              </p:cNvCxnSpPr>
              <p:nvPr/>
            </p:nvCxnSpPr>
            <p:spPr bwMode="auto">
              <a:xfrm flipV="1">
                <a:off x="7720531" y="3360980"/>
                <a:ext cx="313621" cy="657568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3" name="Straight Arrow Connector 352"/>
              <p:cNvCxnSpPr>
                <a:stCxn id="336" idx="3"/>
              </p:cNvCxnSpPr>
              <p:nvPr/>
            </p:nvCxnSpPr>
            <p:spPr bwMode="auto">
              <a:xfrm>
                <a:off x="7720531" y="4018548"/>
                <a:ext cx="313621" cy="66406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4" name="Straight Arrow Connector 353"/>
              <p:cNvCxnSpPr>
                <a:stCxn id="337" idx="3"/>
              </p:cNvCxnSpPr>
              <p:nvPr/>
            </p:nvCxnSpPr>
            <p:spPr bwMode="auto">
              <a:xfrm flipV="1">
                <a:off x="7730086" y="4119572"/>
                <a:ext cx="384961" cy="636706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55" name="Straight Arrow Connector 354"/>
              <p:cNvCxnSpPr>
                <a:stCxn id="337" idx="3"/>
              </p:cNvCxnSpPr>
              <p:nvPr/>
            </p:nvCxnSpPr>
            <p:spPr bwMode="auto">
              <a:xfrm flipV="1">
                <a:off x="7730086" y="3395702"/>
                <a:ext cx="379514" cy="1360576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5" name="Rounded Rectangle 4"/>
              <p:cNvSpPr/>
              <p:nvPr/>
            </p:nvSpPr>
            <p:spPr bwMode="auto">
              <a:xfrm>
                <a:off x="3307199" y="3336947"/>
                <a:ext cx="515946" cy="21730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CD</a:t>
                </a:r>
                <a:r>
                  <a:rPr kumimoji="0" lang="en-US" sz="7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 Check</a:t>
                </a: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9" name="Straight Connector 8"/>
              <p:cNvCxnSpPr>
                <a:stCxn id="181" idx="3"/>
                <a:endCxn id="5" idx="1"/>
              </p:cNvCxnSpPr>
              <p:nvPr/>
            </p:nvCxnSpPr>
            <p:spPr bwMode="auto">
              <a:xfrm flipV="1">
                <a:off x="2860701" y="3445598"/>
                <a:ext cx="446498" cy="67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12" name="Rounded Rectangle 11"/>
              <p:cNvSpPr/>
              <p:nvPr/>
            </p:nvSpPr>
            <p:spPr bwMode="auto">
              <a:xfrm>
                <a:off x="3309945" y="3898200"/>
                <a:ext cx="515946" cy="21730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CD Check</a:t>
                </a: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16" name="Straight Connector 15"/>
              <p:cNvCxnSpPr>
                <a:stCxn id="181" idx="3"/>
                <a:endCxn id="12" idx="1"/>
              </p:cNvCxnSpPr>
              <p:nvPr/>
            </p:nvCxnSpPr>
            <p:spPr bwMode="auto">
              <a:xfrm>
                <a:off x="2860701" y="3446271"/>
                <a:ext cx="449244" cy="56058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18" name="Rounded Rectangle 17"/>
              <p:cNvSpPr/>
              <p:nvPr/>
            </p:nvSpPr>
            <p:spPr bwMode="auto">
              <a:xfrm>
                <a:off x="3309945" y="4427667"/>
                <a:ext cx="515946" cy="217301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CD Check</a:t>
                </a:r>
                <a:endParaRPr kumimoji="0" lang="en-US" sz="7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22" name="Straight Connector 21"/>
              <p:cNvCxnSpPr>
                <a:stCxn id="181" idx="3"/>
                <a:endCxn id="18" idx="1"/>
              </p:cNvCxnSpPr>
              <p:nvPr/>
            </p:nvCxnSpPr>
            <p:spPr bwMode="auto">
              <a:xfrm>
                <a:off x="2860701" y="3446271"/>
                <a:ext cx="449244" cy="1090047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grpSp>
            <p:nvGrpSpPr>
              <p:cNvPr id="13" name="Group 193"/>
              <p:cNvGrpSpPr/>
              <p:nvPr/>
            </p:nvGrpSpPr>
            <p:grpSpPr>
              <a:xfrm>
                <a:off x="2306650" y="3124201"/>
                <a:ext cx="554051" cy="914399"/>
                <a:chOff x="1345049" y="3125990"/>
                <a:chExt cx="712352" cy="1217410"/>
              </a:xfrm>
            </p:grpSpPr>
            <p:sp>
              <p:nvSpPr>
                <p:cNvPr id="11" name="Rounded Rectangle 10"/>
                <p:cNvSpPr/>
                <p:nvPr/>
              </p:nvSpPr>
              <p:spPr bwMode="auto">
                <a:xfrm>
                  <a:off x="1371600" y="3125990"/>
                  <a:ext cx="675253" cy="121741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800" dirty="0" smtClean="0">
                      <a:solidFill>
                        <a:schemeClr val="bg1"/>
                      </a:solidFill>
                    </a:rPr>
                    <a:t>BRAM</a:t>
                  </a:r>
                </a:p>
              </p:txBody>
            </p:sp>
            <p:cxnSp>
              <p:nvCxnSpPr>
                <p:cNvPr id="177" name="Straight Connector 176"/>
                <p:cNvCxnSpPr/>
                <p:nvPr/>
              </p:nvCxnSpPr>
              <p:spPr bwMode="auto">
                <a:xfrm rot="10800000" flipH="1">
                  <a:off x="1371599" y="3704395"/>
                  <a:ext cx="675253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  <p:sp>
              <p:nvSpPr>
                <p:cNvPr id="180" name="TextBox 179"/>
                <p:cNvSpPr txBox="1"/>
                <p:nvPr/>
              </p:nvSpPr>
              <p:spPr>
                <a:xfrm>
                  <a:off x="1371600" y="3399782"/>
                  <a:ext cx="228600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1567543" y="3401124"/>
                  <a:ext cx="489858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900" dirty="0" smtClean="0">
                      <a:solidFill>
                        <a:schemeClr val="bg1"/>
                      </a:solidFill>
                    </a:rPr>
                    <a:t>do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1371600" y="3619397"/>
                  <a:ext cx="228600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1345049" y="3822822"/>
                  <a:ext cx="428624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 smtClean="0">
                      <a:solidFill>
                        <a:schemeClr val="bg1"/>
                      </a:solidFill>
                    </a:rPr>
                    <a:t>di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1345049" y="3997029"/>
                  <a:ext cx="463306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solidFill>
                        <a:schemeClr val="bg1"/>
                      </a:solidFill>
                    </a:rPr>
                    <a:t>we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1567543" y="3924964"/>
                  <a:ext cx="489858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900" dirty="0" smtClean="0">
                      <a:solidFill>
                        <a:schemeClr val="bg1"/>
                      </a:solidFill>
                    </a:rPr>
                    <a:t>do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47" name="Shape 246"/>
              <p:cNvCxnSpPr>
                <a:stCxn id="276" idx="0"/>
              </p:cNvCxnSpPr>
              <p:nvPr/>
            </p:nvCxnSpPr>
            <p:spPr bwMode="auto">
              <a:xfrm rot="5400000" flipH="1" flipV="1">
                <a:off x="5293372" y="3843111"/>
                <a:ext cx="930974" cy="254368"/>
              </a:xfrm>
              <a:prstGeom prst="bentConnector3">
                <a:avLst>
                  <a:gd name="adj1" fmla="val 80645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0" name="Elbow Connector 259"/>
              <p:cNvCxnSpPr>
                <a:stCxn id="276" idx="6"/>
              </p:cNvCxnSpPr>
              <p:nvPr/>
            </p:nvCxnSpPr>
            <p:spPr bwMode="auto">
              <a:xfrm flipV="1">
                <a:off x="5659450" y="4219867"/>
                <a:ext cx="239292" cy="242267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3" name="Elbow Connector 262"/>
              <p:cNvCxnSpPr>
                <a:stCxn id="276" idx="4"/>
              </p:cNvCxnSpPr>
              <p:nvPr/>
            </p:nvCxnSpPr>
            <p:spPr bwMode="auto">
              <a:xfrm rot="16200000" flipH="1">
                <a:off x="5531015" y="4589144"/>
                <a:ext cx="468387" cy="267067"/>
              </a:xfrm>
              <a:prstGeom prst="bentConnector3">
                <a:avLst>
                  <a:gd name="adj1" fmla="val 137574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76" name="Flowchart: Connector 275"/>
              <p:cNvSpPr/>
              <p:nvPr/>
            </p:nvSpPr>
            <p:spPr bwMode="auto">
              <a:xfrm>
                <a:off x="5603900" y="4435782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95" name="Shape 294"/>
              <p:cNvCxnSpPr>
                <a:stCxn id="12" idx="3"/>
              </p:cNvCxnSpPr>
              <p:nvPr/>
            </p:nvCxnSpPr>
            <p:spPr bwMode="auto">
              <a:xfrm flipV="1">
                <a:off x="3825891" y="3954768"/>
                <a:ext cx="1985959" cy="52083"/>
              </a:xfrm>
              <a:prstGeom prst="bentConnector3">
                <a:avLst>
                  <a:gd name="adj1" fmla="val 70960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0" name="Elbow Connector 299"/>
              <p:cNvCxnSpPr>
                <a:stCxn id="18" idx="3"/>
                <a:endCxn id="284" idx="1"/>
              </p:cNvCxnSpPr>
              <p:nvPr/>
            </p:nvCxnSpPr>
            <p:spPr bwMode="auto">
              <a:xfrm>
                <a:off x="3825891" y="4536318"/>
                <a:ext cx="1985959" cy="155454"/>
              </a:xfrm>
              <a:prstGeom prst="bentConnector3">
                <a:avLst>
                  <a:gd name="adj1" fmla="val 6804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90" name="Flowchart: Connector 389"/>
              <p:cNvSpPr/>
              <p:nvPr/>
            </p:nvSpPr>
            <p:spPr bwMode="auto">
              <a:xfrm>
                <a:off x="1773250" y="3418118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4" name="Group 278"/>
              <p:cNvGrpSpPr/>
              <p:nvPr/>
            </p:nvGrpSpPr>
            <p:grpSpPr>
              <a:xfrm>
                <a:off x="678102" y="3311679"/>
                <a:ext cx="441146" cy="575903"/>
                <a:chOff x="227036" y="4183485"/>
                <a:chExt cx="592330" cy="388515"/>
              </a:xfrm>
            </p:grpSpPr>
            <p:sp>
              <p:nvSpPr>
                <p:cNvPr id="209" name="Rounded Rectangle 34"/>
                <p:cNvSpPr/>
                <p:nvPr/>
              </p:nvSpPr>
              <p:spPr>
                <a:xfrm>
                  <a:off x="237996" y="4191000"/>
                  <a:ext cx="538676" cy="381000"/>
                </a:xfrm>
                <a:prstGeom prst="round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210" name="Isosceles Triangle 209"/>
                <p:cNvSpPr/>
                <p:nvPr/>
              </p:nvSpPr>
              <p:spPr>
                <a:xfrm rot="5400000">
                  <a:off x="245894" y="4261689"/>
                  <a:ext cx="41267" cy="68212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211" name="TextBox 210"/>
                <p:cNvSpPr txBox="1"/>
                <p:nvPr/>
              </p:nvSpPr>
              <p:spPr>
                <a:xfrm>
                  <a:off x="227036" y="4183485"/>
                  <a:ext cx="592330" cy="22839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US" sz="800" dirty="0" smtClean="0">
                      <a:solidFill>
                        <a:schemeClr val="bg1"/>
                      </a:solidFill>
                    </a:rPr>
                    <a:t>Triple</a:t>
                  </a:r>
                </a:p>
                <a:p>
                  <a:pPr algn="r"/>
                  <a:r>
                    <a:rPr lang="en-US" sz="800" dirty="0" smtClean="0">
                      <a:solidFill>
                        <a:schemeClr val="bg1"/>
                      </a:solidFill>
                    </a:rPr>
                    <a:t>CNT</a:t>
                  </a:r>
                  <a:endParaRPr lang="en-US" sz="11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243272" y="4396619"/>
                  <a:ext cx="500722" cy="12457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>
                      <a:solidFill>
                        <a:schemeClr val="bg1"/>
                      </a:solidFill>
                    </a:rPr>
                    <a:t>EN</a:t>
                  </a:r>
                  <a:endParaRPr lang="en-US" sz="1100" dirty="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233" name="Elbow Connector 232"/>
              <p:cNvCxnSpPr>
                <a:stCxn id="5" idx="3"/>
              </p:cNvCxnSpPr>
              <p:nvPr/>
            </p:nvCxnSpPr>
            <p:spPr bwMode="auto">
              <a:xfrm flipV="1">
                <a:off x="3823145" y="3239708"/>
                <a:ext cx="1976006" cy="205890"/>
              </a:xfrm>
              <a:prstGeom prst="bentConnector3">
                <a:avLst>
                  <a:gd name="adj1" fmla="val 6933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30" name="Elbow Connector 229"/>
              <p:cNvCxnSpPr>
                <a:stCxn id="5" idx="0"/>
                <a:endCxn id="438" idx="0"/>
              </p:cNvCxnSpPr>
              <p:nvPr/>
            </p:nvCxnSpPr>
            <p:spPr bwMode="auto">
              <a:xfrm rot="16200000" flipH="1">
                <a:off x="3435653" y="3466465"/>
                <a:ext cx="1421101" cy="1162064"/>
              </a:xfrm>
              <a:prstGeom prst="bentConnector3">
                <a:avLst>
                  <a:gd name="adj1" fmla="val -8403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2" name="Elbow Connector 241"/>
              <p:cNvCxnSpPr>
                <a:stCxn id="438" idx="2"/>
                <a:endCxn id="360" idx="6"/>
              </p:cNvCxnSpPr>
              <p:nvPr/>
            </p:nvCxnSpPr>
            <p:spPr bwMode="auto">
              <a:xfrm rot="5400000" flipH="1">
                <a:off x="2904002" y="3165647"/>
                <a:ext cx="900431" cy="2746036"/>
              </a:xfrm>
              <a:prstGeom prst="bentConnector4">
                <a:avLst>
                  <a:gd name="adj1" fmla="val -9562"/>
                  <a:gd name="adj2" fmla="val 6500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45" name="Straight Arrow Connector 244"/>
              <p:cNvCxnSpPr>
                <a:stCxn id="265" idx="3"/>
                <a:endCxn id="276" idx="2"/>
              </p:cNvCxnSpPr>
              <p:nvPr/>
            </p:nvCxnSpPr>
            <p:spPr bwMode="auto">
              <a:xfrm flipV="1">
                <a:off x="5126050" y="4462134"/>
                <a:ext cx="477850" cy="425554"/>
              </a:xfrm>
              <a:prstGeom prst="bentConnector3">
                <a:avLst>
                  <a:gd name="adj1" fmla="val 34691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252" name="Shape 251"/>
              <p:cNvCxnSpPr>
                <a:stCxn id="429" idx="0"/>
                <a:endCxn id="212" idx="1"/>
              </p:cNvCxnSpPr>
              <p:nvPr/>
            </p:nvCxnSpPr>
            <p:spPr bwMode="auto">
              <a:xfrm rot="16200000" flipV="1">
                <a:off x="2337008" y="2073127"/>
                <a:ext cx="1058715" cy="4352341"/>
              </a:xfrm>
              <a:prstGeom prst="bentConnector4">
                <a:avLst>
                  <a:gd name="adj1" fmla="val 59852"/>
                  <a:gd name="adj2" fmla="val 104931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15" name="Group 230"/>
              <p:cNvGrpSpPr/>
              <p:nvPr/>
            </p:nvGrpSpPr>
            <p:grpSpPr>
              <a:xfrm>
                <a:off x="5799151" y="3078807"/>
                <a:ext cx="165099" cy="473334"/>
                <a:chOff x="5469478" y="2895601"/>
                <a:chExt cx="321722" cy="838200"/>
              </a:xfrm>
            </p:grpSpPr>
            <p:sp>
              <p:nvSpPr>
                <p:cNvPr id="259" name="Flowchart: Manual Operation 258"/>
                <p:cNvSpPr/>
                <p:nvPr/>
              </p:nvSpPr>
              <p:spPr bwMode="auto">
                <a:xfrm rot="16200000">
                  <a:off x="5219700" y="3162301"/>
                  <a:ext cx="838200" cy="304800"/>
                </a:xfrm>
                <a:prstGeom prst="flowChartManualOperation">
                  <a:avLst/>
                </a:prstGeom>
                <a:solidFill>
                  <a:srgbClr val="948A5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61" name="TextBox 260"/>
                <p:cNvSpPr txBox="1"/>
                <p:nvPr/>
              </p:nvSpPr>
              <p:spPr>
                <a:xfrm>
                  <a:off x="5469478" y="3003398"/>
                  <a:ext cx="228600" cy="354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" dirty="0" smtClean="0"/>
                    <a:t>0</a:t>
                  </a:r>
                  <a:endParaRPr lang="en-US" sz="700" dirty="0"/>
                </a:p>
              </p:txBody>
            </p:sp>
            <p:sp>
              <p:nvSpPr>
                <p:cNvPr id="262" name="TextBox 261"/>
                <p:cNvSpPr txBox="1"/>
                <p:nvPr/>
              </p:nvSpPr>
              <p:spPr>
                <a:xfrm>
                  <a:off x="5469480" y="3279585"/>
                  <a:ext cx="173236" cy="354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" dirty="0" smtClean="0"/>
                    <a:t>1</a:t>
                  </a:r>
                  <a:endParaRPr lang="en-US" sz="700" dirty="0"/>
                </a:p>
              </p:txBody>
            </p:sp>
          </p:grpSp>
          <p:grpSp>
            <p:nvGrpSpPr>
              <p:cNvPr id="17" name="Group 230"/>
              <p:cNvGrpSpPr/>
              <p:nvPr/>
            </p:nvGrpSpPr>
            <p:grpSpPr>
              <a:xfrm>
                <a:off x="5811850" y="3793866"/>
                <a:ext cx="165099" cy="473334"/>
                <a:chOff x="5469478" y="2895601"/>
                <a:chExt cx="321722" cy="838200"/>
              </a:xfrm>
            </p:grpSpPr>
            <p:sp>
              <p:nvSpPr>
                <p:cNvPr id="278" name="Flowchart: Manual Operation 277"/>
                <p:cNvSpPr/>
                <p:nvPr/>
              </p:nvSpPr>
              <p:spPr bwMode="auto">
                <a:xfrm rot="16200000">
                  <a:off x="5219700" y="3162301"/>
                  <a:ext cx="838200" cy="304800"/>
                </a:xfrm>
                <a:prstGeom prst="flowChartManualOperation">
                  <a:avLst/>
                </a:prstGeom>
                <a:solidFill>
                  <a:srgbClr val="948A5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79" name="TextBox 278"/>
                <p:cNvSpPr txBox="1"/>
                <p:nvPr/>
              </p:nvSpPr>
              <p:spPr>
                <a:xfrm>
                  <a:off x="5469478" y="3003398"/>
                  <a:ext cx="228600" cy="354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" dirty="0" smtClean="0"/>
                    <a:t>0</a:t>
                  </a:r>
                  <a:endParaRPr lang="en-US" sz="700" dirty="0"/>
                </a:p>
              </p:txBody>
            </p:sp>
            <p:sp>
              <p:nvSpPr>
                <p:cNvPr id="280" name="TextBox 279"/>
                <p:cNvSpPr txBox="1"/>
                <p:nvPr/>
              </p:nvSpPr>
              <p:spPr>
                <a:xfrm>
                  <a:off x="5469480" y="3279585"/>
                  <a:ext cx="173236" cy="354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" dirty="0" smtClean="0"/>
                    <a:t>1</a:t>
                  </a:r>
                  <a:endParaRPr lang="en-US" sz="700" dirty="0"/>
                </a:p>
              </p:txBody>
            </p:sp>
          </p:grpSp>
          <p:grpSp>
            <p:nvGrpSpPr>
              <p:cNvPr id="19" name="Group 230"/>
              <p:cNvGrpSpPr/>
              <p:nvPr/>
            </p:nvGrpSpPr>
            <p:grpSpPr>
              <a:xfrm>
                <a:off x="5811850" y="4530871"/>
                <a:ext cx="165099" cy="473334"/>
                <a:chOff x="5469478" y="2895601"/>
                <a:chExt cx="321722" cy="838200"/>
              </a:xfrm>
            </p:grpSpPr>
            <p:sp>
              <p:nvSpPr>
                <p:cNvPr id="283" name="Flowchart: Manual Operation 282"/>
                <p:cNvSpPr/>
                <p:nvPr/>
              </p:nvSpPr>
              <p:spPr bwMode="auto">
                <a:xfrm rot="16200000">
                  <a:off x="5219700" y="3162301"/>
                  <a:ext cx="838200" cy="304800"/>
                </a:xfrm>
                <a:prstGeom prst="flowChartManualOperation">
                  <a:avLst/>
                </a:prstGeom>
                <a:solidFill>
                  <a:srgbClr val="948A54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Arial" charset="0"/>
                    <a:cs typeface="Arial" charset="0"/>
                  </a:endParaRPr>
                </a:p>
              </p:txBody>
            </p:sp>
            <p:sp>
              <p:nvSpPr>
                <p:cNvPr id="284" name="TextBox 283"/>
                <p:cNvSpPr txBox="1"/>
                <p:nvPr/>
              </p:nvSpPr>
              <p:spPr>
                <a:xfrm>
                  <a:off x="5469478" y="3003398"/>
                  <a:ext cx="228600" cy="354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" dirty="0" smtClean="0"/>
                    <a:t>0</a:t>
                  </a:r>
                  <a:endParaRPr lang="en-US" sz="700" dirty="0"/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5469480" y="3279585"/>
                  <a:ext cx="173236" cy="354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700" dirty="0" smtClean="0"/>
                    <a:t>1</a:t>
                  </a:r>
                  <a:endParaRPr lang="en-US" sz="700" dirty="0"/>
                </a:p>
              </p:txBody>
            </p:sp>
          </p:grpSp>
          <p:sp>
            <p:nvSpPr>
              <p:cNvPr id="360" name="Flowchart: Connector 359"/>
              <p:cNvSpPr/>
              <p:nvPr/>
            </p:nvSpPr>
            <p:spPr bwMode="auto">
              <a:xfrm>
                <a:off x="1925650" y="4062097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63" name="Shape 362"/>
              <p:cNvCxnSpPr>
                <a:stCxn id="360" idx="0"/>
                <a:endCxn id="183" idx="1"/>
              </p:cNvCxnSpPr>
              <p:nvPr/>
            </p:nvCxnSpPr>
            <p:spPr bwMode="auto">
              <a:xfrm rot="5400000" flipH="1" flipV="1">
                <a:off x="1980493" y="3735941"/>
                <a:ext cx="299088" cy="353225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6" name="Shape 365"/>
              <p:cNvCxnSpPr>
                <a:stCxn id="360" idx="4"/>
                <a:endCxn id="213" idx="1"/>
              </p:cNvCxnSpPr>
              <p:nvPr/>
            </p:nvCxnSpPr>
            <p:spPr bwMode="auto">
              <a:xfrm rot="16200000" flipH="1">
                <a:off x="1772533" y="4295691"/>
                <a:ext cx="715009" cy="353225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68" name="Flowchart: Connector 367"/>
              <p:cNvSpPr/>
              <p:nvPr/>
            </p:nvSpPr>
            <p:spPr bwMode="auto">
              <a:xfrm>
                <a:off x="1849450" y="3581400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70" name="Straight Connector 369"/>
              <p:cNvCxnSpPr>
                <a:stCxn id="175" idx="6"/>
                <a:endCxn id="368" idx="2"/>
              </p:cNvCxnSpPr>
              <p:nvPr/>
            </p:nvCxnSpPr>
            <p:spPr bwMode="auto">
              <a:xfrm>
                <a:off x="1239850" y="3607752"/>
                <a:ext cx="609600" cy="158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372" name="Straight Connector 371"/>
              <p:cNvCxnSpPr>
                <a:stCxn id="182" idx="1"/>
                <a:endCxn id="368" idx="6"/>
              </p:cNvCxnSpPr>
              <p:nvPr/>
            </p:nvCxnSpPr>
            <p:spPr bwMode="auto">
              <a:xfrm rot="10800000">
                <a:off x="1905001" y="3607752"/>
                <a:ext cx="422301" cy="246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374" name="Shape 373"/>
              <p:cNvCxnSpPr>
                <a:stCxn id="368" idx="4"/>
                <a:endCxn id="208" idx="1"/>
              </p:cNvCxnSpPr>
              <p:nvPr/>
            </p:nvCxnSpPr>
            <p:spPr bwMode="auto">
              <a:xfrm rot="16200000" flipH="1">
                <a:off x="1569834" y="3941494"/>
                <a:ext cx="1064858" cy="450076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92" name="Straight Arrow Connector 391"/>
              <p:cNvCxnSpPr>
                <a:stCxn id="390" idx="6"/>
                <a:endCxn id="180" idx="1"/>
              </p:cNvCxnSpPr>
              <p:nvPr/>
            </p:nvCxnSpPr>
            <p:spPr bwMode="auto">
              <a:xfrm>
                <a:off x="1828800" y="3444470"/>
                <a:ext cx="498501" cy="793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98" name="Shape 397"/>
              <p:cNvCxnSpPr>
                <a:stCxn id="390" idx="4"/>
                <a:endCxn id="205" idx="1"/>
              </p:cNvCxnSpPr>
              <p:nvPr/>
            </p:nvCxnSpPr>
            <p:spPr bwMode="auto">
              <a:xfrm rot="16200000" flipH="1">
                <a:off x="1532570" y="3739276"/>
                <a:ext cx="1063187" cy="526276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18" name="Shape 417"/>
              <p:cNvCxnSpPr>
                <a:stCxn id="219" idx="3"/>
                <a:endCxn id="265" idx="1"/>
              </p:cNvCxnSpPr>
              <p:nvPr/>
            </p:nvCxnSpPr>
            <p:spPr bwMode="auto">
              <a:xfrm flipV="1">
                <a:off x="2860701" y="4887688"/>
                <a:ext cx="1808149" cy="4210"/>
              </a:xfrm>
              <a:prstGeom prst="bentConnector3">
                <a:avLst>
                  <a:gd name="adj1" fmla="val 50000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33" name="Shape 432"/>
              <p:cNvCxnSpPr>
                <a:stCxn id="265" idx="2"/>
                <a:endCxn id="238" idx="4"/>
              </p:cNvCxnSpPr>
              <p:nvPr/>
            </p:nvCxnSpPr>
            <p:spPr bwMode="auto">
              <a:xfrm rot="5400000" flipH="1">
                <a:off x="3472977" y="3586878"/>
                <a:ext cx="25524" cy="2823423"/>
              </a:xfrm>
              <a:prstGeom prst="bentConnector3">
                <a:avLst>
                  <a:gd name="adj1" fmla="val -580364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37" name="Shape 436"/>
              <p:cNvCxnSpPr>
                <a:stCxn id="373" idx="3"/>
                <a:endCxn id="429" idx="2"/>
              </p:cNvCxnSpPr>
              <p:nvPr/>
            </p:nvCxnSpPr>
            <p:spPr bwMode="auto">
              <a:xfrm flipV="1">
                <a:off x="4516450" y="4994099"/>
                <a:ext cx="526085" cy="461205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65" name="Rounded Rectangle 264"/>
              <p:cNvSpPr/>
              <p:nvPr/>
            </p:nvSpPr>
            <p:spPr bwMode="auto">
              <a:xfrm>
                <a:off x="4668850" y="4764025"/>
                <a:ext cx="457200" cy="247326"/>
              </a:xfrm>
              <a:prstGeom prst="roundRect">
                <a:avLst/>
              </a:prstGeom>
              <a:solidFill>
                <a:srgbClr val="95373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Arial" charset="0"/>
                    <a:cs typeface="Arial" charset="0"/>
                  </a:rPr>
                  <a:t>FSM x3</a:t>
                </a:r>
                <a:endPara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9" name="TextBox 428"/>
              <p:cNvSpPr txBox="1"/>
              <p:nvPr/>
            </p:nvSpPr>
            <p:spPr>
              <a:xfrm>
                <a:off x="4966335" y="4778655"/>
                <a:ext cx="1524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/>
                  <a:t> </a:t>
                </a:r>
                <a:endParaRPr lang="en-US" sz="800" dirty="0"/>
              </a:p>
            </p:txBody>
          </p:sp>
          <p:sp>
            <p:nvSpPr>
              <p:cNvPr id="438" name="TextBox 437"/>
              <p:cNvSpPr txBox="1"/>
              <p:nvPr/>
            </p:nvSpPr>
            <p:spPr>
              <a:xfrm>
                <a:off x="4651036" y="4758048"/>
                <a:ext cx="1524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 </a:t>
                </a:r>
                <a:endParaRPr lang="en-US" sz="900" dirty="0"/>
              </a:p>
            </p:txBody>
          </p:sp>
          <p:cxnSp>
            <p:nvCxnSpPr>
              <p:cNvPr id="315" name="Straight Arrow Connector 314"/>
              <p:cNvCxnSpPr>
                <a:endCxn id="312" idx="2"/>
              </p:cNvCxnSpPr>
              <p:nvPr/>
            </p:nvCxnSpPr>
            <p:spPr bwMode="auto">
              <a:xfrm flipV="1">
                <a:off x="5964250" y="3312277"/>
                <a:ext cx="207594" cy="3197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317" name="Flowchart: Connector 13"/>
              <p:cNvSpPr/>
              <p:nvPr/>
            </p:nvSpPr>
            <p:spPr bwMode="auto">
              <a:xfrm>
                <a:off x="6171844" y="3927017"/>
                <a:ext cx="228806" cy="203101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8" name="TextBox 317"/>
              <p:cNvSpPr txBox="1"/>
              <p:nvPr/>
            </p:nvSpPr>
            <p:spPr>
              <a:xfrm>
                <a:off x="6140150" y="3898900"/>
                <a:ext cx="281300" cy="236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  <p:cxnSp>
            <p:nvCxnSpPr>
              <p:cNvPr id="320" name="Straight Arrow Connector 319"/>
              <p:cNvCxnSpPr>
                <a:endCxn id="317" idx="2"/>
              </p:cNvCxnSpPr>
              <p:nvPr/>
            </p:nvCxnSpPr>
            <p:spPr bwMode="auto">
              <a:xfrm flipV="1">
                <a:off x="5976949" y="4028568"/>
                <a:ext cx="194895" cy="1965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322" name="Flowchart: Connector 13"/>
              <p:cNvSpPr/>
              <p:nvPr/>
            </p:nvSpPr>
            <p:spPr bwMode="auto">
              <a:xfrm>
                <a:off x="6159382" y="4668719"/>
                <a:ext cx="228806" cy="203102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3" name="TextBox 322"/>
              <p:cNvSpPr txBox="1"/>
              <p:nvPr/>
            </p:nvSpPr>
            <p:spPr>
              <a:xfrm>
                <a:off x="6116650" y="4648200"/>
                <a:ext cx="281300" cy="236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  <p:cxnSp>
            <p:nvCxnSpPr>
              <p:cNvPr id="325" name="Straight Arrow Connector 324"/>
              <p:cNvCxnSpPr>
                <a:endCxn id="322" idx="2"/>
              </p:cNvCxnSpPr>
              <p:nvPr/>
            </p:nvCxnSpPr>
            <p:spPr bwMode="auto">
              <a:xfrm>
                <a:off x="5976949" y="4767538"/>
                <a:ext cx="182433" cy="2732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6" name="Straight Arrow Connector 325"/>
              <p:cNvCxnSpPr>
                <a:endCxn id="318" idx="0"/>
              </p:cNvCxnSpPr>
              <p:nvPr/>
            </p:nvCxnSpPr>
            <p:spPr bwMode="auto">
              <a:xfrm>
                <a:off x="5964250" y="3315474"/>
                <a:ext cx="316550" cy="583426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7" name="Straight Arrow Connector 326"/>
              <p:cNvCxnSpPr>
                <a:endCxn id="318" idx="2"/>
              </p:cNvCxnSpPr>
              <p:nvPr/>
            </p:nvCxnSpPr>
            <p:spPr bwMode="auto">
              <a:xfrm flipV="1">
                <a:off x="5976949" y="4135099"/>
                <a:ext cx="303851" cy="63243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8" name="Straight Arrow Connector 327"/>
              <p:cNvCxnSpPr>
                <a:endCxn id="323" idx="0"/>
              </p:cNvCxnSpPr>
              <p:nvPr/>
            </p:nvCxnSpPr>
            <p:spPr bwMode="auto">
              <a:xfrm>
                <a:off x="5964250" y="3323073"/>
                <a:ext cx="293050" cy="1325127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9" name="Straight Arrow Connector 328"/>
              <p:cNvCxnSpPr>
                <a:endCxn id="312" idx="4"/>
              </p:cNvCxnSpPr>
              <p:nvPr/>
            </p:nvCxnSpPr>
            <p:spPr bwMode="auto">
              <a:xfrm flipV="1">
                <a:off x="5976949" y="3413827"/>
                <a:ext cx="309298" cy="135371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0" name="Straight Arrow Connector 329"/>
              <p:cNvCxnSpPr>
                <a:endCxn id="312" idx="3"/>
              </p:cNvCxnSpPr>
              <p:nvPr/>
            </p:nvCxnSpPr>
            <p:spPr bwMode="auto">
              <a:xfrm flipV="1">
                <a:off x="5976949" y="3384084"/>
                <a:ext cx="228403" cy="646449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1" name="Straight Arrow Connector 330"/>
              <p:cNvCxnSpPr>
                <a:stCxn id="278" idx="2"/>
                <a:endCxn id="322" idx="1"/>
              </p:cNvCxnSpPr>
              <p:nvPr/>
            </p:nvCxnSpPr>
            <p:spPr bwMode="auto">
              <a:xfrm>
                <a:off x="5976949" y="4030533"/>
                <a:ext cx="215941" cy="66793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sp>
            <p:nvSpPr>
              <p:cNvPr id="312" name="Flowchart: Connector 13"/>
              <p:cNvSpPr/>
              <p:nvPr/>
            </p:nvSpPr>
            <p:spPr bwMode="auto">
              <a:xfrm>
                <a:off x="6171844" y="3210726"/>
                <a:ext cx="228806" cy="203101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TextBox 312"/>
              <p:cNvSpPr txBox="1"/>
              <p:nvPr/>
            </p:nvSpPr>
            <p:spPr>
              <a:xfrm>
                <a:off x="6140150" y="3192801"/>
                <a:ext cx="281300" cy="2361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100" dirty="0" smtClean="0"/>
                  <a:t>v</a:t>
                </a:r>
                <a:endParaRPr lang="en-US" sz="1100" dirty="0"/>
              </a:p>
            </p:txBody>
          </p:sp>
          <p:cxnSp>
            <p:nvCxnSpPr>
              <p:cNvPr id="500" name="Elbow Connector 499"/>
              <p:cNvCxnSpPr>
                <a:stCxn id="510" idx="3"/>
                <a:endCxn id="262" idx="1"/>
              </p:cNvCxnSpPr>
              <p:nvPr/>
            </p:nvCxnSpPr>
            <p:spPr bwMode="auto">
              <a:xfrm flipV="1">
                <a:off x="4516450" y="3395672"/>
                <a:ext cx="1282702" cy="2190087"/>
              </a:xfrm>
              <a:prstGeom prst="bentConnector3">
                <a:avLst>
                  <a:gd name="adj1" fmla="val 6897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04" name="Elbow Connector 503"/>
              <p:cNvCxnSpPr>
                <a:stCxn id="511" idx="3"/>
                <a:endCxn id="280" idx="1"/>
              </p:cNvCxnSpPr>
              <p:nvPr/>
            </p:nvCxnSpPr>
            <p:spPr bwMode="auto">
              <a:xfrm flipV="1">
                <a:off x="4516451" y="4110731"/>
                <a:ext cx="1295400" cy="1619477"/>
              </a:xfrm>
              <a:prstGeom prst="bentConnector3">
                <a:avLst>
                  <a:gd name="adj1" fmla="val 73377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07" name="Elbow Connector 506"/>
              <p:cNvCxnSpPr>
                <a:stCxn id="512" idx="3"/>
              </p:cNvCxnSpPr>
              <p:nvPr/>
            </p:nvCxnSpPr>
            <p:spPr bwMode="auto">
              <a:xfrm flipV="1">
                <a:off x="4516451" y="4900186"/>
                <a:ext cx="1295400" cy="982422"/>
              </a:xfrm>
              <a:prstGeom prst="bentConnector3">
                <a:avLst>
                  <a:gd name="adj1" fmla="val 79335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22" name="Shape 521"/>
              <p:cNvCxnSpPr>
                <a:stCxn id="533" idx="4"/>
                <a:endCxn id="524" idx="1"/>
              </p:cNvCxnSpPr>
              <p:nvPr/>
            </p:nvCxnSpPr>
            <p:spPr bwMode="auto">
              <a:xfrm rot="5400000">
                <a:off x="3668445" y="1130861"/>
                <a:ext cx="2561987" cy="6961974"/>
              </a:xfrm>
              <a:prstGeom prst="bentConnector4">
                <a:avLst>
                  <a:gd name="adj1" fmla="val 105926"/>
                  <a:gd name="adj2" fmla="val 103284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84" name="Shape 383"/>
              <p:cNvCxnSpPr>
                <a:stCxn id="533" idx="0"/>
                <a:endCxn id="390" idx="0"/>
              </p:cNvCxnSpPr>
              <p:nvPr/>
            </p:nvCxnSpPr>
            <p:spPr bwMode="auto">
              <a:xfrm rot="16200000" flipH="1" flipV="1">
                <a:off x="5045742" y="33435"/>
                <a:ext cx="139966" cy="6629400"/>
              </a:xfrm>
              <a:prstGeom prst="bentConnector3">
                <a:avLst>
                  <a:gd name="adj1" fmla="val -163325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sp>
            <p:nvSpPr>
              <p:cNvPr id="533" name="Flowchart: Connector 532"/>
              <p:cNvSpPr/>
              <p:nvPr/>
            </p:nvSpPr>
            <p:spPr bwMode="auto">
              <a:xfrm>
                <a:off x="8402650" y="3278152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Flowchart: Connector 174"/>
              <p:cNvSpPr/>
              <p:nvPr/>
            </p:nvSpPr>
            <p:spPr bwMode="auto">
              <a:xfrm>
                <a:off x="1184300" y="3581400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185" name="Straight Connector 184"/>
              <p:cNvCxnSpPr>
                <a:stCxn id="209" idx="3"/>
                <a:endCxn id="175" idx="2"/>
              </p:cNvCxnSpPr>
              <p:nvPr/>
            </p:nvCxnSpPr>
            <p:spPr bwMode="auto">
              <a:xfrm>
                <a:off x="1087450" y="3605196"/>
                <a:ext cx="96850" cy="2556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188" name="Shape 187"/>
              <p:cNvCxnSpPr>
                <a:stCxn id="175" idx="4"/>
                <a:endCxn id="169" idx="1"/>
              </p:cNvCxnSpPr>
              <p:nvPr/>
            </p:nvCxnSpPr>
            <p:spPr bwMode="auto">
              <a:xfrm rot="16200000" flipH="1">
                <a:off x="279877" y="4566301"/>
                <a:ext cx="2120773" cy="256376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20" name="Group 201"/>
              <p:cNvGrpSpPr/>
              <p:nvPr/>
            </p:nvGrpSpPr>
            <p:grpSpPr>
              <a:xfrm>
                <a:off x="2306650" y="4191001"/>
                <a:ext cx="554051" cy="914399"/>
                <a:chOff x="1345049" y="3125990"/>
                <a:chExt cx="712352" cy="1217410"/>
              </a:xfrm>
            </p:grpSpPr>
            <p:sp>
              <p:nvSpPr>
                <p:cNvPr id="203" name="Rounded Rectangle 202"/>
                <p:cNvSpPr/>
                <p:nvPr/>
              </p:nvSpPr>
              <p:spPr bwMode="auto">
                <a:xfrm>
                  <a:off x="1371600" y="3125990"/>
                  <a:ext cx="675253" cy="121741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>
                    <a:lumMod val="5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800" dirty="0" smtClean="0">
                      <a:solidFill>
                        <a:schemeClr val="bg1"/>
                      </a:solidFill>
                    </a:rPr>
                    <a:t>CD BRAM</a:t>
                  </a:r>
                </a:p>
              </p:txBody>
            </p:sp>
            <p:cxnSp>
              <p:nvCxnSpPr>
                <p:cNvPr id="204" name="Straight Connector 203"/>
                <p:cNvCxnSpPr/>
                <p:nvPr/>
              </p:nvCxnSpPr>
              <p:spPr bwMode="auto">
                <a:xfrm rot="10800000" flipH="1">
                  <a:off x="1371599" y="3704395"/>
                  <a:ext cx="675253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  <p:sp>
              <p:nvSpPr>
                <p:cNvPr id="205" name="TextBox 204"/>
                <p:cNvSpPr txBox="1"/>
                <p:nvPr/>
              </p:nvSpPr>
              <p:spPr>
                <a:xfrm>
                  <a:off x="1371600" y="3428999"/>
                  <a:ext cx="228600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6" name="TextBox 205"/>
                <p:cNvSpPr txBox="1"/>
                <p:nvPr/>
              </p:nvSpPr>
              <p:spPr>
                <a:xfrm>
                  <a:off x="1567543" y="3430342"/>
                  <a:ext cx="489858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900" dirty="0" smtClean="0">
                      <a:solidFill>
                        <a:schemeClr val="bg1"/>
                      </a:solidFill>
                    </a:rPr>
                    <a:t>do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1371600" y="3648614"/>
                  <a:ext cx="228600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345049" y="3822822"/>
                  <a:ext cx="428624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 smtClean="0">
                      <a:solidFill>
                        <a:schemeClr val="bg1"/>
                      </a:solidFill>
                    </a:rPr>
                    <a:t>di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1345049" y="3997029"/>
                  <a:ext cx="463306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>
                      <a:solidFill>
                        <a:schemeClr val="bg1"/>
                      </a:solidFill>
                    </a:rPr>
                    <a:t>we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1567543" y="3905486"/>
                  <a:ext cx="489858" cy="307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900" dirty="0" smtClean="0">
                      <a:solidFill>
                        <a:schemeClr val="bg1"/>
                      </a:solidFill>
                    </a:rPr>
                    <a:t>do</a:t>
                  </a:r>
                  <a:endParaRPr lang="en-US" sz="9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38" name="Flowchart: Connector 237"/>
              <p:cNvSpPr/>
              <p:nvPr/>
            </p:nvSpPr>
            <p:spPr bwMode="auto">
              <a:xfrm>
                <a:off x="2046252" y="4933124"/>
                <a:ext cx="55550" cy="52703"/>
              </a:xfrm>
              <a:prstGeom prst="flowChartConnector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241" name="Straight Arrow Connector 240"/>
              <p:cNvCxnSpPr>
                <a:stCxn id="238" idx="6"/>
                <a:endCxn id="218" idx="1"/>
              </p:cNvCxnSpPr>
              <p:nvPr/>
            </p:nvCxnSpPr>
            <p:spPr bwMode="auto">
              <a:xfrm>
                <a:off x="2101802" y="4959476"/>
                <a:ext cx="204848" cy="1180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46" name="Shape 245"/>
              <p:cNvCxnSpPr>
                <a:stCxn id="238" idx="0"/>
                <a:endCxn id="184" idx="1"/>
              </p:cNvCxnSpPr>
              <p:nvPr/>
            </p:nvCxnSpPr>
            <p:spPr bwMode="auto">
              <a:xfrm rot="5400000" flipH="1" flipV="1">
                <a:off x="1670704" y="4297179"/>
                <a:ext cx="1039268" cy="232623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56" name="Straight Connector 255"/>
              <p:cNvCxnSpPr>
                <a:stCxn id="206" idx="3"/>
                <a:endCxn id="5" idx="1"/>
              </p:cNvCxnSpPr>
              <p:nvPr/>
            </p:nvCxnSpPr>
            <p:spPr bwMode="auto">
              <a:xfrm flipV="1">
                <a:off x="2860701" y="3445598"/>
                <a:ext cx="446498" cy="108941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264" name="Straight Connector 263"/>
              <p:cNvCxnSpPr>
                <a:stCxn id="206" idx="3"/>
                <a:endCxn id="12" idx="1"/>
              </p:cNvCxnSpPr>
              <p:nvPr/>
            </p:nvCxnSpPr>
            <p:spPr bwMode="auto">
              <a:xfrm flipV="1">
                <a:off x="2860701" y="4006851"/>
                <a:ext cx="449244" cy="528165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267" name="Straight Connector 266"/>
              <p:cNvCxnSpPr>
                <a:stCxn id="206" idx="3"/>
                <a:endCxn id="18" idx="1"/>
              </p:cNvCxnSpPr>
              <p:nvPr/>
            </p:nvCxnSpPr>
            <p:spPr bwMode="auto">
              <a:xfrm>
                <a:off x="2860701" y="4535016"/>
                <a:ext cx="449244" cy="1302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365" name="Straight Connector 364"/>
              <p:cNvCxnSpPr>
                <a:stCxn id="339" idx="6"/>
                <a:endCxn id="533" idx="2"/>
              </p:cNvCxnSpPr>
              <p:nvPr/>
            </p:nvCxnSpPr>
            <p:spPr bwMode="auto">
              <a:xfrm flipV="1">
                <a:off x="8229450" y="3304504"/>
                <a:ext cx="173200" cy="57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</p:cxnSp>
          <p:cxnSp>
            <p:nvCxnSpPr>
              <p:cNvPr id="400" name="Shape 399"/>
              <p:cNvCxnSpPr>
                <a:stCxn id="189" idx="3"/>
                <a:endCxn id="265" idx="0"/>
              </p:cNvCxnSpPr>
              <p:nvPr/>
            </p:nvCxnSpPr>
            <p:spPr bwMode="auto">
              <a:xfrm>
                <a:off x="2860701" y="3839728"/>
                <a:ext cx="2036749" cy="924297"/>
              </a:xfrm>
              <a:prstGeom prst="bentConnector2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21" name="Group 474"/>
              <p:cNvGrpSpPr/>
              <p:nvPr/>
            </p:nvGrpSpPr>
            <p:grpSpPr>
              <a:xfrm>
                <a:off x="1468449" y="5332193"/>
                <a:ext cx="3048002" cy="687607"/>
                <a:chOff x="990599" y="5432145"/>
                <a:chExt cx="3048002" cy="687607"/>
              </a:xfrm>
            </p:grpSpPr>
            <p:grpSp>
              <p:nvGrpSpPr>
                <p:cNvPr id="23" name="Group 291"/>
                <p:cNvGrpSpPr/>
                <p:nvPr/>
              </p:nvGrpSpPr>
              <p:grpSpPr>
                <a:xfrm>
                  <a:off x="990601" y="5486400"/>
                  <a:ext cx="3048000" cy="633352"/>
                  <a:chOff x="990600" y="5486400"/>
                  <a:chExt cx="5105404" cy="633352"/>
                </a:xfrm>
              </p:grpSpPr>
              <p:sp>
                <p:nvSpPr>
                  <p:cNvPr id="491" name="Rounded Rectangle 490"/>
                  <p:cNvSpPr/>
                  <p:nvPr/>
                </p:nvSpPr>
                <p:spPr bwMode="auto">
                  <a:xfrm>
                    <a:off x="990600" y="5486400"/>
                    <a:ext cx="5105400" cy="609600"/>
                  </a:xfrm>
                  <a:prstGeom prst="roundRect">
                    <a:avLst/>
                  </a:prstGeom>
                  <a:solidFill>
                    <a:srgbClr val="FFFFCC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582072" y="5681990"/>
                    <a:ext cx="182008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dirty="0" smtClean="0"/>
                      <a:t>CD Module</a:t>
                    </a:r>
                    <a:endParaRPr lang="en-US" sz="1200" dirty="0"/>
                  </a:p>
                </p:txBody>
              </p:sp>
              <p:sp>
                <p:nvSpPr>
                  <p:cNvPr id="510" name="TextBox 509"/>
                  <p:cNvSpPr txBox="1"/>
                  <p:nvPr/>
                </p:nvSpPr>
                <p:spPr>
                  <a:xfrm>
                    <a:off x="4552509" y="5562600"/>
                    <a:ext cx="1543493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instruction0</a:t>
                    </a:r>
                    <a:endParaRPr lang="en-US" sz="1000" dirty="0"/>
                  </a:p>
                </p:txBody>
              </p:sp>
              <p:sp>
                <p:nvSpPr>
                  <p:cNvPr id="511" name="TextBox 510"/>
                  <p:cNvSpPr txBox="1"/>
                  <p:nvPr/>
                </p:nvSpPr>
                <p:spPr>
                  <a:xfrm>
                    <a:off x="4564383" y="5707049"/>
                    <a:ext cx="153162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instruction1</a:t>
                    </a:r>
                    <a:endParaRPr lang="en-US" sz="1000" dirty="0"/>
                  </a:p>
                </p:txBody>
              </p:sp>
              <p:sp>
                <p:nvSpPr>
                  <p:cNvPr id="512" name="TextBox 511"/>
                  <p:cNvSpPr txBox="1"/>
                  <p:nvPr/>
                </p:nvSpPr>
                <p:spPr>
                  <a:xfrm>
                    <a:off x="4564383" y="5859449"/>
                    <a:ext cx="153162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instruction2</a:t>
                    </a:r>
                    <a:endParaRPr lang="en-US" sz="1000" dirty="0"/>
                  </a:p>
                </p:txBody>
              </p:sp>
              <p:sp>
                <p:nvSpPr>
                  <p:cNvPr id="524" name="TextBox 523"/>
                  <p:cNvSpPr txBox="1"/>
                  <p:nvPr/>
                </p:nvSpPr>
                <p:spPr>
                  <a:xfrm>
                    <a:off x="990600" y="5865836"/>
                    <a:ext cx="1306033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err="1" smtClean="0"/>
                      <a:t>addr</a:t>
                    </a:r>
                    <a:endParaRPr lang="en-US" sz="1050" dirty="0"/>
                  </a:p>
                </p:txBody>
              </p:sp>
              <p:sp>
                <p:nvSpPr>
                  <p:cNvPr id="169" name="TextBox 168"/>
                  <p:cNvSpPr txBox="1"/>
                  <p:nvPr/>
                </p:nvSpPr>
                <p:spPr>
                  <a:xfrm>
                    <a:off x="990600" y="5727870"/>
                    <a:ext cx="1306033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err="1" smtClean="0"/>
                      <a:t>scrubAddr</a:t>
                    </a:r>
                    <a:endParaRPr lang="en-US" sz="1000" dirty="0"/>
                  </a:p>
                </p:txBody>
              </p:sp>
            </p:grpSp>
            <p:grpSp>
              <p:nvGrpSpPr>
                <p:cNvPr id="24" name="Group 473"/>
                <p:cNvGrpSpPr/>
                <p:nvPr/>
              </p:nvGrpSpPr>
              <p:grpSpPr>
                <a:xfrm>
                  <a:off x="990599" y="5432145"/>
                  <a:ext cx="3048001" cy="414061"/>
                  <a:chOff x="990599" y="5432145"/>
                  <a:chExt cx="3048001" cy="414061"/>
                </a:xfrm>
              </p:grpSpPr>
              <p:sp>
                <p:nvSpPr>
                  <p:cNvPr id="373" name="TextBox 372"/>
                  <p:cNvSpPr txBox="1"/>
                  <p:nvPr/>
                </p:nvSpPr>
                <p:spPr>
                  <a:xfrm>
                    <a:off x="3200399" y="5432145"/>
                    <a:ext cx="83820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r"/>
                    <a:r>
                      <a:rPr lang="en-US" sz="1000" dirty="0" smtClean="0"/>
                      <a:t>err</a:t>
                    </a:r>
                    <a:endParaRPr lang="en-US" sz="1000" dirty="0"/>
                  </a:p>
                </p:txBody>
              </p:sp>
              <p:sp>
                <p:nvSpPr>
                  <p:cNvPr id="432" name="TextBox 431"/>
                  <p:cNvSpPr txBox="1"/>
                  <p:nvPr/>
                </p:nvSpPr>
                <p:spPr>
                  <a:xfrm>
                    <a:off x="990599" y="5468779"/>
                    <a:ext cx="83820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smtClean="0"/>
                      <a:t>we</a:t>
                    </a:r>
                    <a:endParaRPr lang="en-US" sz="1000" dirty="0"/>
                  </a:p>
                </p:txBody>
              </p:sp>
              <p:sp>
                <p:nvSpPr>
                  <p:cNvPr id="434" name="TextBox 433"/>
                  <p:cNvSpPr txBox="1"/>
                  <p:nvPr/>
                </p:nvSpPr>
                <p:spPr>
                  <a:xfrm>
                    <a:off x="990600" y="5592290"/>
                    <a:ext cx="79921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00" dirty="0" err="1" smtClean="0"/>
                      <a:t>scrubData</a:t>
                    </a:r>
                    <a:endParaRPr lang="en-US" sz="1000" dirty="0"/>
                  </a:p>
                </p:txBody>
              </p:sp>
            </p:grpSp>
          </p:grpSp>
          <p:sp>
            <p:nvSpPr>
              <p:cNvPr id="450" name="TextBox 449"/>
              <p:cNvSpPr txBox="1"/>
              <p:nvPr/>
            </p:nvSpPr>
            <p:spPr>
              <a:xfrm>
                <a:off x="4745050" y="4776848"/>
                <a:ext cx="1524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 </a:t>
                </a:r>
                <a:endParaRPr lang="en-US" sz="900" dirty="0"/>
              </a:p>
            </p:txBody>
          </p:sp>
          <p:cxnSp>
            <p:nvCxnSpPr>
              <p:cNvPr id="452" name="Shape 451"/>
              <p:cNvCxnSpPr>
                <a:stCxn id="450" idx="2"/>
                <a:endCxn id="434" idx="1"/>
              </p:cNvCxnSpPr>
              <p:nvPr/>
            </p:nvCxnSpPr>
            <p:spPr bwMode="auto">
              <a:xfrm rot="5400000">
                <a:off x="2839042" y="3637088"/>
                <a:ext cx="611616" cy="3352800"/>
              </a:xfrm>
              <a:prstGeom prst="bentConnector4">
                <a:avLst>
                  <a:gd name="adj1" fmla="val 47387"/>
                  <a:gd name="adj2" fmla="val 105755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64" name="TextBox 463"/>
              <p:cNvSpPr txBox="1"/>
              <p:nvPr/>
            </p:nvSpPr>
            <p:spPr>
              <a:xfrm>
                <a:off x="4892506" y="4770910"/>
                <a:ext cx="15240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 </a:t>
                </a:r>
                <a:endParaRPr lang="en-US" sz="900" dirty="0"/>
              </a:p>
            </p:txBody>
          </p:sp>
          <p:cxnSp>
            <p:nvCxnSpPr>
              <p:cNvPr id="470" name="Elbow Connector 469"/>
              <p:cNvCxnSpPr>
                <a:stCxn id="464" idx="2"/>
                <a:endCxn id="432" idx="1"/>
              </p:cNvCxnSpPr>
              <p:nvPr/>
            </p:nvCxnSpPr>
            <p:spPr bwMode="auto">
              <a:xfrm rot="5400000">
                <a:off x="2973480" y="3496712"/>
                <a:ext cx="490196" cy="3500257"/>
              </a:xfrm>
              <a:prstGeom prst="bentConnector4">
                <a:avLst>
                  <a:gd name="adj1" fmla="val 71359"/>
                  <a:gd name="adj2" fmla="val 103478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96" name="Elbow Connector 495"/>
              <p:cNvCxnSpPr>
                <a:stCxn id="12" idx="0"/>
                <a:endCxn id="464" idx="0"/>
              </p:cNvCxnSpPr>
              <p:nvPr/>
            </p:nvCxnSpPr>
            <p:spPr bwMode="auto">
              <a:xfrm rot="16200000" flipH="1">
                <a:off x="3831957" y="3634161"/>
                <a:ext cx="872710" cy="1400788"/>
              </a:xfrm>
              <a:prstGeom prst="bentConnector3">
                <a:avLst>
                  <a:gd name="adj1" fmla="val -26194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98" name="Shape 497"/>
              <p:cNvCxnSpPr>
                <a:stCxn id="18" idx="0"/>
              </p:cNvCxnSpPr>
              <p:nvPr/>
            </p:nvCxnSpPr>
            <p:spPr bwMode="auto">
              <a:xfrm rot="16200000" flipH="1">
                <a:off x="3910620" y="4084965"/>
                <a:ext cx="394878" cy="1080282"/>
              </a:xfrm>
              <a:prstGeom prst="bentConnector4">
                <a:avLst>
                  <a:gd name="adj1" fmla="val -23329"/>
                  <a:gd name="adj2" fmla="val 61940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Techniques: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7484" y="1478280"/>
          <a:ext cx="8737916" cy="4084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8916"/>
                <a:gridCol w="685800"/>
                <a:gridCol w="533400"/>
                <a:gridCol w="609600"/>
                <a:gridCol w="609600"/>
                <a:gridCol w="533400"/>
                <a:gridCol w="685800"/>
                <a:gridCol w="533400"/>
                <a:gridCol w="685800"/>
                <a:gridCol w="609600"/>
                <a:gridCol w="838200"/>
                <a:gridCol w="914400"/>
              </a:tblGrid>
              <a:tr h="312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Slices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BRAM Bits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Clock Rate (MHz)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Power (</a:t>
                      </a:r>
                      <a:r>
                        <a:rPr lang="en-US" sz="1400" dirty="0" err="1" smtClean="0"/>
                        <a:t>mW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Sensitive Bits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Critical Failures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Original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560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65.5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2881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voter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3.2x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1680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67.5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1.03x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1.35x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3.4x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38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voters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3.6x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1.09x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1.53x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80.0x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1838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Feedback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3.6x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1.01x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1.49x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42.4x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1838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BLTMR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4.2x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63.9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1.03x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1.55x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55.4x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1838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TMR Scrub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5.0x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1680</a:t>
                      </a:r>
                      <a:endParaRPr lang="en-US" sz="1400" dirty="0"/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58.4</a:t>
                      </a:r>
                      <a:endParaRPr lang="en-US" sz="1400" dirty="0"/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1.12x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1.67x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102.9x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DC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solidFill>
                      <a:srgbClr val="FFDC79"/>
                    </a:solidFill>
                  </a:tcPr>
                </a:tc>
              </a:tr>
              <a:tr h="1838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SEC/DED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4.9x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43.4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1.51x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1.67x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4.1x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</a:tr>
              <a:tr h="2517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SEC/DED DWC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373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5.3x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2.8x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42.7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1.53x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1.82x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6.1x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</a:tr>
              <a:tr h="3124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SEC/DED</a:t>
                      </a:r>
                    </a:p>
                    <a:p>
                      <a:pPr algn="ctr"/>
                      <a:r>
                        <a:rPr lang="en-US" sz="1400" dirty="0" smtClean="0"/>
                        <a:t>DWC Scrub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545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7.8x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2.8x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32.4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2.02x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2.14x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8.8x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</a:tr>
              <a:tr h="2517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CD DWC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235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3.4x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4x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47.9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1.37x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1.47x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2.8x</a:t>
                      </a:r>
                      <a:endParaRPr lang="en-US" sz="14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</a:tr>
              <a:tr h="25179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CD DWC</a:t>
                      </a:r>
                      <a:r>
                        <a:rPr lang="en-US" sz="1400" baseline="0" dirty="0" smtClean="0"/>
                        <a:t> Scrub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395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5.6x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4x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29.7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2.21x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1.84x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/>
                          </a:solidFill>
                        </a:rPr>
                        <a:t>12.5x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650468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Clock </a:t>
            </a:r>
            <a:r>
              <a:rPr lang="en-US" sz="2000" dirty="0" smtClean="0"/>
              <a:t>and reset lines are NOT </a:t>
            </a:r>
            <a:r>
              <a:rPr lang="en-US" sz="2000" dirty="0" err="1" smtClean="0"/>
              <a:t>triplicated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11725"/>
          </a:xfrm>
        </p:spPr>
        <p:txBody>
          <a:bodyPr/>
          <a:lstStyle/>
          <a:p>
            <a:r>
              <a:rPr lang="en-US" sz="2400" b="1" u="sng" dirty="0" smtClean="0"/>
              <a:t>Reliability</a:t>
            </a:r>
          </a:p>
          <a:p>
            <a:pPr lvl="1"/>
            <a:r>
              <a:rPr lang="en-US" sz="2000" dirty="0" smtClean="0"/>
              <a:t>For instruction memories, </a:t>
            </a:r>
            <a:r>
              <a:rPr lang="en-US" sz="2000" b="1" dirty="0" smtClean="0"/>
              <a:t>TMR with scrubbing </a:t>
            </a:r>
            <a:r>
              <a:rPr lang="en-US" sz="2000" dirty="0" smtClean="0"/>
              <a:t>provides the best protection</a:t>
            </a:r>
          </a:p>
          <a:p>
            <a:pPr lvl="2"/>
            <a:r>
              <a:rPr lang="en-US" sz="1800" dirty="0" smtClean="0"/>
              <a:t>Fewest sensitivities </a:t>
            </a:r>
          </a:p>
          <a:p>
            <a:pPr lvl="2"/>
            <a:r>
              <a:rPr lang="en-US" sz="1800" dirty="0" smtClean="0"/>
              <a:t>Eliminates critical failures</a:t>
            </a:r>
          </a:p>
          <a:p>
            <a:pPr lvl="1"/>
            <a:r>
              <a:rPr lang="en-US" sz="2000" dirty="0" smtClean="0"/>
              <a:t>Scrubbing is required to eliminate critical failures</a:t>
            </a:r>
          </a:p>
          <a:p>
            <a:pPr lvl="1"/>
            <a:endParaRPr lang="en-US" sz="2000" dirty="0" smtClean="0"/>
          </a:p>
          <a:p>
            <a:r>
              <a:rPr lang="en-US" sz="2400" b="1" u="sng" dirty="0" smtClean="0"/>
              <a:t>Costs</a:t>
            </a:r>
          </a:p>
          <a:p>
            <a:pPr lvl="1"/>
            <a:r>
              <a:rPr lang="en-US" sz="2000" b="1" dirty="0" smtClean="0"/>
              <a:t>TMR</a:t>
            </a:r>
            <a:r>
              <a:rPr lang="en-US" sz="2000" dirty="0" smtClean="0"/>
              <a:t> is more effective than </a:t>
            </a:r>
            <a:r>
              <a:rPr lang="en-US" sz="2000" b="1" dirty="0" smtClean="0"/>
              <a:t>SEC/DED</a:t>
            </a:r>
            <a:r>
              <a:rPr lang="en-US" sz="2000" dirty="0" smtClean="0"/>
              <a:t> and </a:t>
            </a:r>
            <a:r>
              <a:rPr lang="en-US" sz="2000" b="1" dirty="0" smtClean="0"/>
              <a:t>CD with DWC</a:t>
            </a:r>
          </a:p>
          <a:p>
            <a:pPr lvl="2"/>
            <a:r>
              <a:rPr lang="en-US" sz="1800" dirty="0" smtClean="0"/>
              <a:t>Better protection </a:t>
            </a:r>
          </a:p>
          <a:p>
            <a:pPr lvl="2"/>
            <a:r>
              <a:rPr lang="en-US" sz="1800" dirty="0" smtClean="0"/>
              <a:t>Lower area, speed, and power costs</a:t>
            </a:r>
          </a:p>
          <a:p>
            <a:pPr lvl="1"/>
            <a:r>
              <a:rPr lang="en-US" sz="2000" b="1" dirty="0" smtClean="0"/>
              <a:t>SEC/DED</a:t>
            </a:r>
            <a:r>
              <a:rPr lang="en-US" sz="2000" dirty="0" smtClean="0"/>
              <a:t> and </a:t>
            </a:r>
            <a:r>
              <a:rPr lang="en-US" sz="2000" b="1" dirty="0" smtClean="0"/>
              <a:t>CD with DWC </a:t>
            </a:r>
            <a:r>
              <a:rPr lang="en-US" sz="2000" dirty="0" smtClean="0"/>
              <a:t>scrubbers are very expensive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7248-3714-4999-84F4-A2A02FF43FC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Overview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117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Strong interest in FT </a:t>
            </a:r>
            <a:r>
              <a:rPr lang="en-US" sz="2400" dirty="0" err="1" smtClean="0"/>
              <a:t>softcore</a:t>
            </a:r>
            <a:r>
              <a:rPr lang="en-US" sz="2400" dirty="0" smtClean="0"/>
              <a:t> processors in space </a:t>
            </a:r>
          </a:p>
          <a:p>
            <a:pPr lvl="1" eaLnBrk="1" hangingPunct="1"/>
            <a:r>
              <a:rPr lang="en-US" sz="2000" dirty="0" smtClean="0"/>
              <a:t>LEON processor used by European space program</a:t>
            </a:r>
          </a:p>
          <a:p>
            <a:pPr lvl="1" eaLnBrk="1" hangingPunct="1"/>
            <a:r>
              <a:rPr lang="en-US" sz="2000" dirty="0" err="1" smtClean="0"/>
              <a:t>Microblaze</a:t>
            </a:r>
            <a:r>
              <a:rPr lang="en-US" sz="2000" dirty="0" smtClean="0"/>
              <a:t>, </a:t>
            </a:r>
            <a:r>
              <a:rPr lang="en-US" sz="2000" dirty="0" err="1" smtClean="0"/>
              <a:t>PicoBlaze</a:t>
            </a:r>
            <a:r>
              <a:rPr lang="en-US" sz="2000" dirty="0" smtClean="0"/>
              <a:t>, 8051, ERC32, etc. </a:t>
            </a:r>
          </a:p>
          <a:p>
            <a:pPr eaLnBrk="1" hangingPunct="1"/>
            <a:r>
              <a:rPr lang="en-US" sz="2400" dirty="0" err="1" smtClean="0"/>
              <a:t>Rad</a:t>
            </a:r>
            <a:r>
              <a:rPr lang="en-US" sz="2400" dirty="0" smtClean="0"/>
              <a:t>-hard processors are </a:t>
            </a:r>
            <a:r>
              <a:rPr lang="en-US" sz="2400" b="1" dirty="0" smtClean="0"/>
              <a:t>expensive</a:t>
            </a:r>
            <a:r>
              <a:rPr lang="en-US" sz="2400" dirty="0" smtClean="0"/>
              <a:t>, </a:t>
            </a:r>
            <a:r>
              <a:rPr lang="en-US" sz="2400" b="1" dirty="0" smtClean="0"/>
              <a:t>big</a:t>
            </a:r>
            <a:r>
              <a:rPr lang="en-US" sz="2400" dirty="0" smtClean="0"/>
              <a:t>, and </a:t>
            </a:r>
            <a:r>
              <a:rPr lang="en-US" sz="2400" b="1" dirty="0" smtClean="0"/>
              <a:t>slow</a:t>
            </a:r>
          </a:p>
          <a:p>
            <a:pPr eaLnBrk="1" hangingPunct="1"/>
            <a:r>
              <a:rPr lang="en-US" sz="2400" dirty="0" err="1" smtClean="0"/>
              <a:t>Softcore</a:t>
            </a:r>
            <a:r>
              <a:rPr lang="en-US" sz="2400" dirty="0" smtClean="0"/>
              <a:t> processors are </a:t>
            </a:r>
            <a:r>
              <a:rPr lang="en-US" sz="2400" b="1" u="sng" dirty="0" smtClean="0"/>
              <a:t>flexible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fast</a:t>
            </a:r>
            <a:r>
              <a:rPr lang="en-US" sz="2400" dirty="0" smtClean="0"/>
              <a:t>, and </a:t>
            </a:r>
            <a:r>
              <a:rPr lang="en-US" sz="2400" b="1" u="sng" dirty="0" smtClean="0"/>
              <a:t>cheap</a:t>
            </a:r>
            <a:endParaRPr lang="en-US" sz="2400" dirty="0" smtClean="0"/>
          </a:p>
          <a:p>
            <a:pPr eaLnBrk="1" hangingPunct="1"/>
            <a:endParaRPr lang="en-US" sz="2400" b="1" u="sng" dirty="0" smtClean="0"/>
          </a:p>
          <a:p>
            <a:pPr eaLnBrk="1" hangingPunct="1"/>
            <a:endParaRPr lang="en-US" sz="2400" b="1" u="sng" dirty="0" smtClean="0"/>
          </a:p>
          <a:p>
            <a:pPr eaLnBrk="1" hangingPunct="1"/>
            <a:r>
              <a:rPr lang="en-US" sz="2400" b="1" u="sng" dirty="0" smtClean="0"/>
              <a:t>Overall Goal</a:t>
            </a:r>
            <a:r>
              <a:rPr lang="en-US" sz="2400" dirty="0" smtClean="0"/>
              <a:t>: identify low cost SEU mitigation techniques for </a:t>
            </a:r>
            <a:r>
              <a:rPr lang="en-US" sz="2400" dirty="0" err="1" smtClean="0"/>
              <a:t>softcore</a:t>
            </a:r>
            <a:r>
              <a:rPr lang="en-US" sz="2400" dirty="0" smtClean="0"/>
              <a:t> processors</a:t>
            </a:r>
          </a:p>
          <a:p>
            <a:pPr lvl="1" eaLnBrk="1" hangingPunct="1"/>
            <a:r>
              <a:rPr lang="en-US" sz="2000" b="1" u="sng" dirty="0" smtClean="0"/>
              <a:t>Goal of Part I study</a:t>
            </a:r>
            <a:r>
              <a:rPr lang="en-US" sz="2000" dirty="0" smtClean="0"/>
              <a:t>: Identify low cost SEU mitigation techniques for </a:t>
            </a:r>
            <a:r>
              <a:rPr lang="en-US" sz="2000" dirty="0" err="1" smtClean="0"/>
              <a:t>softcore</a:t>
            </a:r>
            <a:r>
              <a:rPr lang="en-US" sz="2000" dirty="0" smtClean="0"/>
              <a:t> processor instruction memories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64AEA2-299C-4999-BF4E-D6327A7293CE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sz="3600" dirty="0" smtClean="0"/>
              <a:t>FT </a:t>
            </a:r>
            <a:r>
              <a:rPr lang="en-US" sz="3600" dirty="0" err="1" smtClean="0"/>
              <a:t>Softcore</a:t>
            </a:r>
            <a:r>
              <a:rPr lang="en-US" sz="3600" dirty="0" smtClean="0"/>
              <a:t> Processors: Moving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34400" cy="1295400"/>
          </a:xfrm>
        </p:spPr>
        <p:txBody>
          <a:bodyPr/>
          <a:lstStyle/>
          <a:p>
            <a:r>
              <a:rPr lang="en-US" sz="2000" dirty="0" smtClean="0"/>
              <a:t>Next General Studies:</a:t>
            </a:r>
          </a:p>
          <a:p>
            <a:pPr lvl="1"/>
            <a:r>
              <a:rPr lang="en-US" sz="1600" dirty="0" smtClean="0"/>
              <a:t>Memory Study: BRAMs &amp; LUTRAMs</a:t>
            </a:r>
            <a:endParaRPr lang="en-US" sz="1200" dirty="0" smtClean="0"/>
          </a:p>
          <a:p>
            <a:pPr lvl="1"/>
            <a:r>
              <a:rPr lang="en-US" sz="1600" dirty="0" smtClean="0"/>
              <a:t>Software fault-tolerant techniques study</a:t>
            </a:r>
            <a:endParaRPr lang="en-US" sz="1600" dirty="0" smtClean="0"/>
          </a:p>
          <a:p>
            <a:r>
              <a:rPr lang="en-US" sz="2000" dirty="0" smtClean="0"/>
              <a:t>Create different fault </a:t>
            </a:r>
            <a:r>
              <a:rPr lang="en-US" sz="2000" dirty="0" smtClean="0"/>
              <a:t>models for SEAKR board</a:t>
            </a:r>
          </a:p>
          <a:p>
            <a:pPr lvl="1"/>
            <a:r>
              <a:rPr lang="en-US" sz="1600" dirty="0" smtClean="0"/>
              <a:t>Multi-bit upset model</a:t>
            </a:r>
          </a:p>
          <a:p>
            <a:pPr lvl="1"/>
            <a:r>
              <a:rPr lang="en-US" sz="1600" dirty="0" smtClean="0"/>
              <a:t>Temporal fault-tolerant techniques model</a:t>
            </a:r>
            <a:endParaRPr lang="en-US" sz="1600" dirty="0" smtClean="0"/>
          </a:p>
          <a:p>
            <a:r>
              <a:rPr lang="en-US" sz="2000" dirty="0" smtClean="0"/>
              <a:t>Combinations of </a:t>
            </a:r>
            <a:r>
              <a:rPr lang="en-US" sz="2000" dirty="0" smtClean="0"/>
              <a:t>different fault-tolerant techniques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" name="Group 76"/>
          <p:cNvGrpSpPr/>
          <p:nvPr/>
        </p:nvGrpSpPr>
        <p:grpSpPr>
          <a:xfrm>
            <a:off x="4800600" y="3581400"/>
            <a:ext cx="3962400" cy="2514600"/>
            <a:chOff x="4648198" y="2819400"/>
            <a:chExt cx="4430889" cy="2819400"/>
          </a:xfrm>
        </p:grpSpPr>
        <p:sp>
          <p:nvSpPr>
            <p:cNvPr id="75" name="Rounded Rectangle 74"/>
            <p:cNvSpPr/>
            <p:nvPr/>
          </p:nvSpPr>
          <p:spPr bwMode="auto">
            <a:xfrm>
              <a:off x="4648198" y="2819400"/>
              <a:ext cx="4430889" cy="2819400"/>
            </a:xfrm>
            <a:prstGeom prst="roundRect">
              <a:avLst>
                <a:gd name="adj" fmla="val 11003"/>
              </a:avLst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" name="Group 40"/>
            <p:cNvGrpSpPr/>
            <p:nvPr/>
          </p:nvGrpSpPr>
          <p:grpSpPr>
            <a:xfrm>
              <a:off x="4724400" y="3124200"/>
              <a:ext cx="4267200" cy="1829939"/>
              <a:chOff x="529962" y="1371600"/>
              <a:chExt cx="8309238" cy="3582861"/>
            </a:xfrm>
          </p:grpSpPr>
          <p:grpSp>
            <p:nvGrpSpPr>
              <p:cNvPr id="7" name="Group 73"/>
              <p:cNvGrpSpPr/>
              <p:nvPr/>
            </p:nvGrpSpPr>
            <p:grpSpPr>
              <a:xfrm>
                <a:off x="2133601" y="1371600"/>
                <a:ext cx="6705599" cy="3582861"/>
                <a:chOff x="1219201" y="1524000"/>
                <a:chExt cx="6705599" cy="3582861"/>
              </a:xfrm>
            </p:grpSpPr>
            <p:cxnSp>
              <p:nvCxnSpPr>
                <p:cNvPr id="12" name="Straight Arrow Connector 11"/>
                <p:cNvCxnSpPr/>
                <p:nvPr/>
              </p:nvCxnSpPr>
              <p:spPr>
                <a:xfrm rot="10800000">
                  <a:off x="1219201" y="1524000"/>
                  <a:ext cx="4606291" cy="1588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rot="10800000" flipV="1">
                  <a:off x="1219201" y="5105398"/>
                  <a:ext cx="4606291" cy="1"/>
                </a:xfrm>
                <a:prstGeom prst="straightConnector1">
                  <a:avLst/>
                </a:prstGeom>
                <a:ln w="508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4001295" y="3314700"/>
                  <a:ext cx="3580606" cy="794"/>
                </a:xfrm>
                <a:prstGeom prst="line">
                  <a:avLst/>
                </a:prstGeom>
                <a:ln w="508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Rectangle 14"/>
                <p:cNvSpPr/>
                <p:nvPr/>
              </p:nvSpPr>
              <p:spPr>
                <a:xfrm>
                  <a:off x="6553200" y="1600200"/>
                  <a:ext cx="1371600" cy="2133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00" dirty="0" smtClean="0">
                      <a:solidFill>
                        <a:schemeClr val="tx1"/>
                      </a:solidFill>
                    </a:rPr>
                    <a:t>Memory</a:t>
                  </a:r>
                  <a:endParaRPr lang="en-US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6553200" y="4038600"/>
                  <a:ext cx="1371600" cy="990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1"/>
                      </a:solidFill>
                    </a:rPr>
                    <a:t>Stack</a:t>
                  </a:r>
                </a:p>
              </p:txBody>
            </p:sp>
            <p:cxnSp>
              <p:nvCxnSpPr>
                <p:cNvPr id="17" name="Straight Arrow Connector 16"/>
                <p:cNvCxnSpPr>
                  <a:stCxn id="15" idx="1"/>
                </p:cNvCxnSpPr>
                <p:nvPr/>
              </p:nvCxnSpPr>
              <p:spPr>
                <a:xfrm rot="10800000">
                  <a:off x="5791200" y="2667000"/>
                  <a:ext cx="7620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>
                  <a:stCxn id="16" idx="1"/>
                </p:cNvCxnSpPr>
                <p:nvPr/>
              </p:nvCxnSpPr>
              <p:spPr>
                <a:xfrm rot="10800000">
                  <a:off x="5791200" y="4533900"/>
                  <a:ext cx="7620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4038600" y="1981200"/>
                  <a:ext cx="1143000" cy="1600200"/>
                </a:xfrm>
                <a:prstGeom prst="rect">
                  <a:avLst/>
                </a:prstGeom>
                <a:solidFill>
                  <a:srgbClr val="948A54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err="1" smtClean="0">
                      <a:solidFill>
                        <a:schemeClr val="tx1"/>
                      </a:solidFill>
                    </a:rPr>
                    <a:t>Reg</a:t>
                  </a:r>
                  <a:r>
                    <a:rPr lang="en-US" sz="1050" dirty="0" smtClean="0">
                      <a:solidFill>
                        <a:schemeClr val="tx1"/>
                      </a:solidFill>
                    </a:rPr>
                    <a:t> File</a:t>
                  </a: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rot="5400000" flipH="1" flipV="1">
                  <a:off x="4377690" y="1752600"/>
                  <a:ext cx="45720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Freeform 20"/>
                <p:cNvSpPr/>
                <p:nvPr/>
              </p:nvSpPr>
              <p:spPr bwMode="auto">
                <a:xfrm rot="5400000">
                  <a:off x="4292941" y="3856990"/>
                  <a:ext cx="613069" cy="1121751"/>
                </a:xfrm>
                <a:custGeom>
                  <a:avLst/>
                  <a:gdLst>
                    <a:gd name="connsiteX0" fmla="*/ 9205 w 309914"/>
                    <a:gd name="connsiteY0" fmla="*/ 0 h 705745"/>
                    <a:gd name="connsiteX1" fmla="*/ 3068 w 309914"/>
                    <a:gd name="connsiteY1" fmla="*/ 245476 h 705745"/>
                    <a:gd name="connsiteX2" fmla="*/ 110464 w 309914"/>
                    <a:gd name="connsiteY2" fmla="*/ 352872 h 705745"/>
                    <a:gd name="connsiteX3" fmla="*/ 6137 w 309914"/>
                    <a:gd name="connsiteY3" fmla="*/ 451063 h 705745"/>
                    <a:gd name="connsiteX4" fmla="*/ 0 w 309914"/>
                    <a:gd name="connsiteY4" fmla="*/ 705745 h 705745"/>
                    <a:gd name="connsiteX5" fmla="*/ 306845 w 309914"/>
                    <a:gd name="connsiteY5" fmla="*/ 484816 h 705745"/>
                    <a:gd name="connsiteX6" fmla="*/ 309914 w 309914"/>
                    <a:gd name="connsiteY6" fmla="*/ 227065 h 705745"/>
                    <a:gd name="connsiteX7" fmla="*/ 9205 w 309914"/>
                    <a:gd name="connsiteY7" fmla="*/ 0 h 705745"/>
                    <a:gd name="connsiteX0" fmla="*/ 9205 w 309914"/>
                    <a:gd name="connsiteY0" fmla="*/ 0 h 705745"/>
                    <a:gd name="connsiteX1" fmla="*/ 3068 w 309914"/>
                    <a:gd name="connsiteY1" fmla="*/ 245476 h 705745"/>
                    <a:gd name="connsiteX2" fmla="*/ 110464 w 309914"/>
                    <a:gd name="connsiteY2" fmla="*/ 352872 h 705745"/>
                    <a:gd name="connsiteX3" fmla="*/ 6137 w 309914"/>
                    <a:gd name="connsiteY3" fmla="*/ 451063 h 705745"/>
                    <a:gd name="connsiteX4" fmla="*/ 0 w 309914"/>
                    <a:gd name="connsiteY4" fmla="*/ 705745 h 705745"/>
                    <a:gd name="connsiteX5" fmla="*/ 306845 w 309914"/>
                    <a:gd name="connsiteY5" fmla="*/ 484816 h 705745"/>
                    <a:gd name="connsiteX6" fmla="*/ 309914 w 309914"/>
                    <a:gd name="connsiteY6" fmla="*/ 227065 h 705745"/>
                    <a:gd name="connsiteX7" fmla="*/ 9205 w 309914"/>
                    <a:gd name="connsiteY7" fmla="*/ 0 h 7057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9914" h="705745">
                      <a:moveTo>
                        <a:pt x="9205" y="0"/>
                      </a:moveTo>
                      <a:lnTo>
                        <a:pt x="3068" y="245476"/>
                      </a:lnTo>
                      <a:lnTo>
                        <a:pt x="110464" y="352872"/>
                      </a:lnTo>
                      <a:lnTo>
                        <a:pt x="6137" y="451063"/>
                      </a:lnTo>
                      <a:lnTo>
                        <a:pt x="0" y="705745"/>
                      </a:lnTo>
                      <a:lnTo>
                        <a:pt x="306845" y="484816"/>
                      </a:lnTo>
                      <a:lnTo>
                        <a:pt x="309914" y="227065"/>
                      </a:lnTo>
                      <a:lnTo>
                        <a:pt x="9205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solidFill>
                    <a:srgbClr val="C0C0C0"/>
                  </a:solidFill>
                  <a:prstDash val="solid"/>
                  <a:round/>
                  <a:headEnd type="none" w="lg" len="lg"/>
                  <a:tailEnd type="stealth" w="lg" len="lg"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400" b="0" i="0" u="none" strike="noStrike" cap="none" normalizeH="0" baseline="0" smtClean="0">
                    <a:ln>
                      <a:noFill/>
                    </a:ln>
                    <a:solidFill>
                      <a:schemeClr val="bg2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205356" y="4289453"/>
                  <a:ext cx="838393" cy="4053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" dirty="0" smtClean="0"/>
                    <a:t>ALU</a:t>
                  </a:r>
                  <a:endParaRPr lang="en-US" sz="600" dirty="0"/>
                </a:p>
              </p:txBody>
            </p:sp>
            <p:cxnSp>
              <p:nvCxnSpPr>
                <p:cNvPr id="23" name="Straight Arrow Connector 22"/>
                <p:cNvCxnSpPr/>
                <p:nvPr/>
              </p:nvCxnSpPr>
              <p:spPr>
                <a:xfrm rot="5400000" flipH="1" flipV="1">
                  <a:off x="4000500" y="3848100"/>
                  <a:ext cx="5334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rot="5400000" flipH="1" flipV="1">
                  <a:off x="4685506" y="3847306"/>
                  <a:ext cx="5334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>
                  <a:endCxn id="22" idx="2"/>
                </p:cNvCxnSpPr>
                <p:nvPr/>
              </p:nvCxnSpPr>
              <p:spPr>
                <a:xfrm rot="5400000" flipH="1" flipV="1">
                  <a:off x="4417672" y="4899979"/>
                  <a:ext cx="412022" cy="1742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Rectangle 25"/>
                <p:cNvSpPr/>
                <p:nvPr/>
              </p:nvSpPr>
              <p:spPr>
                <a:xfrm>
                  <a:off x="1905000" y="4267200"/>
                  <a:ext cx="762000" cy="381000"/>
                </a:xfrm>
                <a:prstGeom prst="rect">
                  <a:avLst/>
                </a:prstGeom>
                <a:solidFill>
                  <a:srgbClr val="948A54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1"/>
                      </a:solidFill>
                    </a:rPr>
                    <a:t>IR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2057400" y="1981200"/>
                  <a:ext cx="762000" cy="381000"/>
                </a:xfrm>
                <a:prstGeom prst="rect">
                  <a:avLst/>
                </a:prstGeom>
                <a:solidFill>
                  <a:srgbClr val="948A54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1"/>
                      </a:solidFill>
                    </a:rPr>
                    <a:t>PC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895600" y="4267200"/>
                  <a:ext cx="762000" cy="381000"/>
                </a:xfrm>
                <a:prstGeom prst="rect">
                  <a:avLst/>
                </a:prstGeom>
                <a:solidFill>
                  <a:srgbClr val="948A54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1"/>
                      </a:solidFill>
                    </a:rPr>
                    <a:t>CC</a:t>
                  </a: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133600" y="2743200"/>
                  <a:ext cx="1524000" cy="1066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>
                      <a:solidFill>
                        <a:schemeClr val="tx1"/>
                      </a:solidFill>
                    </a:rPr>
                    <a:t>Control Logic</a:t>
                  </a:r>
                </a:p>
              </p:txBody>
            </p:sp>
            <p:cxnSp>
              <p:nvCxnSpPr>
                <p:cNvPr id="30" name="Straight Arrow Connector 29"/>
                <p:cNvCxnSpPr>
                  <a:stCxn id="27" idx="0"/>
                </p:cNvCxnSpPr>
                <p:nvPr/>
              </p:nvCxnSpPr>
              <p:spPr>
                <a:xfrm rot="5400000" flipH="1" flipV="1">
                  <a:off x="2209800" y="1752600"/>
                  <a:ext cx="4572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6" idx="2"/>
                </p:cNvCxnSpPr>
                <p:nvPr/>
              </p:nvCxnSpPr>
              <p:spPr>
                <a:xfrm rot="5400000" flipH="1" flipV="1">
                  <a:off x="2057400" y="4876800"/>
                  <a:ext cx="4572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endCxn id="28" idx="2"/>
                </p:cNvCxnSpPr>
                <p:nvPr/>
              </p:nvCxnSpPr>
              <p:spPr>
                <a:xfrm rot="5400000" flipH="1" flipV="1">
                  <a:off x="3048000" y="4876800"/>
                  <a:ext cx="4572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stCxn id="26" idx="0"/>
                </p:cNvCxnSpPr>
                <p:nvPr/>
              </p:nvCxnSpPr>
              <p:spPr>
                <a:xfrm rot="5400000" flipH="1" flipV="1">
                  <a:off x="2057400" y="4038600"/>
                  <a:ext cx="4572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>
                  <a:endCxn id="28" idx="0"/>
                </p:cNvCxnSpPr>
                <p:nvPr/>
              </p:nvCxnSpPr>
              <p:spPr>
                <a:xfrm rot="5400000">
                  <a:off x="3048000" y="4038600"/>
                  <a:ext cx="4572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rot="5400000" flipH="1" flipV="1">
                  <a:off x="2667000" y="2133600"/>
                  <a:ext cx="12192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>
                  <a:endCxn id="27" idx="2"/>
                </p:cNvCxnSpPr>
                <p:nvPr/>
              </p:nvCxnSpPr>
              <p:spPr>
                <a:xfrm rot="5400000" flipH="1" flipV="1">
                  <a:off x="2247900" y="2552700"/>
                  <a:ext cx="3810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triangle" w="med" len="sm"/>
                  <a:tailEnd type="triangle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40"/>
              <p:cNvGrpSpPr/>
              <p:nvPr/>
            </p:nvGrpSpPr>
            <p:grpSpPr>
              <a:xfrm>
                <a:off x="529962" y="2536150"/>
                <a:ext cx="2377938" cy="1335047"/>
                <a:chOff x="609600" y="2373868"/>
                <a:chExt cx="2377938" cy="1335047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609600" y="2602468"/>
                  <a:ext cx="228600" cy="2286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993776" y="2373868"/>
                  <a:ext cx="1882067" cy="8107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smtClean="0"/>
                    <a:t>Control Flow </a:t>
                  </a:r>
                </a:p>
                <a:p>
                  <a:r>
                    <a:rPr lang="en-US" sz="900" dirty="0" smtClean="0"/>
                    <a:t>Monitoring</a:t>
                  </a:r>
                  <a:endParaRPr lang="en-US" sz="900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609600" y="3266718"/>
                  <a:ext cx="228600" cy="228600"/>
                </a:xfrm>
                <a:prstGeom prst="rect">
                  <a:avLst/>
                </a:prstGeom>
                <a:solidFill>
                  <a:srgbClr val="948A54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 dirty="0" err="1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993776" y="3202185"/>
                  <a:ext cx="1993762" cy="5067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900" dirty="0" err="1" smtClean="0"/>
                    <a:t>Checkpointing</a:t>
                  </a:r>
                  <a:endParaRPr lang="en-US" sz="900" dirty="0"/>
                </a:p>
              </p:txBody>
            </p:sp>
          </p:grpSp>
        </p:grpSp>
        <p:sp>
          <p:nvSpPr>
            <p:cNvPr id="76" name="TextBox 75"/>
            <p:cNvSpPr txBox="1"/>
            <p:nvPr/>
          </p:nvSpPr>
          <p:spPr>
            <a:xfrm>
              <a:off x="6172200" y="5257800"/>
              <a:ext cx="1222866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PicoBlaze</a:t>
              </a:r>
              <a:endParaRPr lang="en-US" sz="1600" dirty="0"/>
            </a:p>
          </p:txBody>
        </p:sp>
      </p:grpSp>
      <p:grpSp>
        <p:nvGrpSpPr>
          <p:cNvPr id="38" name="Group 77"/>
          <p:cNvGrpSpPr/>
          <p:nvPr/>
        </p:nvGrpSpPr>
        <p:grpSpPr>
          <a:xfrm>
            <a:off x="493890" y="3581400"/>
            <a:ext cx="4078110" cy="2514600"/>
            <a:chOff x="112890" y="3276600"/>
            <a:chExt cx="4382910" cy="2819400"/>
          </a:xfrm>
        </p:grpSpPr>
        <p:grpSp>
          <p:nvGrpSpPr>
            <p:cNvPr id="39" name="Group 77"/>
            <p:cNvGrpSpPr/>
            <p:nvPr/>
          </p:nvGrpSpPr>
          <p:grpSpPr>
            <a:xfrm>
              <a:off x="112890" y="3276600"/>
              <a:ext cx="4382910" cy="2819400"/>
              <a:chOff x="112890" y="2819400"/>
              <a:chExt cx="4382910" cy="2819400"/>
            </a:xfrm>
          </p:grpSpPr>
          <p:sp>
            <p:nvSpPr>
              <p:cNvPr id="73" name="Rounded Rectangle 72"/>
              <p:cNvSpPr/>
              <p:nvPr/>
            </p:nvSpPr>
            <p:spPr bwMode="auto">
              <a:xfrm>
                <a:off x="112890" y="2819400"/>
                <a:ext cx="4382910" cy="2819400"/>
              </a:xfrm>
              <a:prstGeom prst="roundRect">
                <a:avLst>
                  <a:gd name="adj" fmla="val 11003"/>
                </a:avLst>
              </a:prstGeom>
              <a:solidFill>
                <a:srgbClr val="FF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" charset="0"/>
                  <a:cs typeface="Arial" charset="0"/>
                </a:endParaRPr>
              </a:p>
            </p:txBody>
          </p:sp>
          <p:grpSp>
            <p:nvGrpSpPr>
              <p:cNvPr id="44" name="Group 42"/>
              <p:cNvGrpSpPr/>
              <p:nvPr/>
            </p:nvGrpSpPr>
            <p:grpSpPr>
              <a:xfrm>
                <a:off x="190501" y="3048000"/>
                <a:ext cx="4229100" cy="1905796"/>
                <a:chOff x="381000" y="1371600"/>
                <a:chExt cx="8458199" cy="3582194"/>
              </a:xfrm>
            </p:grpSpPr>
            <p:grpSp>
              <p:nvGrpSpPr>
                <p:cNvPr id="71" name="Group 73"/>
                <p:cNvGrpSpPr/>
                <p:nvPr/>
              </p:nvGrpSpPr>
              <p:grpSpPr>
                <a:xfrm>
                  <a:off x="2133600" y="1371600"/>
                  <a:ext cx="6705599" cy="3582194"/>
                  <a:chOff x="1219201" y="1524000"/>
                  <a:chExt cx="6705599" cy="3582194"/>
                </a:xfrm>
              </p:grpSpPr>
              <p:cxnSp>
                <p:nvCxnSpPr>
                  <p:cNvPr id="46" name="Straight Arrow Connector 45"/>
                  <p:cNvCxnSpPr/>
                  <p:nvPr/>
                </p:nvCxnSpPr>
                <p:spPr>
                  <a:xfrm rot="10800000">
                    <a:off x="1219201" y="1524000"/>
                    <a:ext cx="4606291" cy="1588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Arrow Connector 46"/>
                  <p:cNvCxnSpPr/>
                  <p:nvPr/>
                </p:nvCxnSpPr>
                <p:spPr>
                  <a:xfrm rot="10800000" flipV="1">
                    <a:off x="1219201" y="5105398"/>
                    <a:ext cx="4606291" cy="1"/>
                  </a:xfrm>
                  <a:prstGeom prst="straightConnector1">
                    <a:avLst/>
                  </a:prstGeom>
                  <a:ln w="508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>
                    <a:off x="4001295" y="3314700"/>
                    <a:ext cx="3580606" cy="794"/>
                  </a:xfrm>
                  <a:prstGeom prst="line">
                    <a:avLst/>
                  </a:prstGeom>
                  <a:ln w="508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Rectangle 48"/>
                  <p:cNvSpPr/>
                  <p:nvPr/>
                </p:nvSpPr>
                <p:spPr>
                  <a:xfrm>
                    <a:off x="6553200" y="1600200"/>
                    <a:ext cx="1371600" cy="2133600"/>
                  </a:xfrm>
                  <a:prstGeom prst="rect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900" dirty="0" smtClean="0">
                        <a:solidFill>
                          <a:schemeClr val="bg1"/>
                        </a:solidFill>
                      </a:rPr>
                      <a:t>Memory</a:t>
                    </a:r>
                    <a:endParaRPr lang="en-US" sz="9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>
                  <a:xfrm>
                    <a:off x="6553200" y="4038600"/>
                    <a:ext cx="1371600" cy="9906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Stack</a:t>
                    </a:r>
                  </a:p>
                </p:txBody>
              </p:sp>
              <p:cxnSp>
                <p:nvCxnSpPr>
                  <p:cNvPr id="51" name="Straight Arrow Connector 50"/>
                  <p:cNvCxnSpPr>
                    <a:stCxn id="49" idx="1"/>
                  </p:cNvCxnSpPr>
                  <p:nvPr/>
                </p:nvCxnSpPr>
                <p:spPr>
                  <a:xfrm rot="10800000">
                    <a:off x="5791200" y="2667000"/>
                    <a:ext cx="7620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>
                    <a:stCxn id="50" idx="1"/>
                  </p:cNvCxnSpPr>
                  <p:nvPr/>
                </p:nvCxnSpPr>
                <p:spPr>
                  <a:xfrm rot="10800000">
                    <a:off x="5791200" y="4533900"/>
                    <a:ext cx="762000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Rectangle 52"/>
                  <p:cNvSpPr/>
                  <p:nvPr/>
                </p:nvSpPr>
                <p:spPr>
                  <a:xfrm>
                    <a:off x="4038600" y="1981200"/>
                    <a:ext cx="1143000" cy="16002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err="1" smtClean="0">
                        <a:solidFill>
                          <a:schemeClr val="tx1"/>
                        </a:solidFill>
                      </a:rPr>
                      <a:t>Reg</a:t>
                    </a:r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 File</a:t>
                    </a:r>
                  </a:p>
                </p:txBody>
              </p:sp>
              <p:cxnSp>
                <p:nvCxnSpPr>
                  <p:cNvPr id="54" name="Straight Arrow Connector 53"/>
                  <p:cNvCxnSpPr/>
                  <p:nvPr/>
                </p:nvCxnSpPr>
                <p:spPr>
                  <a:xfrm rot="5400000" flipH="1" flipV="1">
                    <a:off x="4377694" y="1752509"/>
                    <a:ext cx="457200" cy="3176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Freeform 54"/>
                  <p:cNvSpPr/>
                  <p:nvPr/>
                </p:nvSpPr>
                <p:spPr bwMode="auto">
                  <a:xfrm rot="5400000">
                    <a:off x="4292941" y="3856990"/>
                    <a:ext cx="613069" cy="1121751"/>
                  </a:xfrm>
                  <a:custGeom>
                    <a:avLst/>
                    <a:gdLst>
                      <a:gd name="connsiteX0" fmla="*/ 9205 w 309914"/>
                      <a:gd name="connsiteY0" fmla="*/ 0 h 705745"/>
                      <a:gd name="connsiteX1" fmla="*/ 3068 w 309914"/>
                      <a:gd name="connsiteY1" fmla="*/ 245476 h 705745"/>
                      <a:gd name="connsiteX2" fmla="*/ 110464 w 309914"/>
                      <a:gd name="connsiteY2" fmla="*/ 352872 h 705745"/>
                      <a:gd name="connsiteX3" fmla="*/ 6137 w 309914"/>
                      <a:gd name="connsiteY3" fmla="*/ 451063 h 705745"/>
                      <a:gd name="connsiteX4" fmla="*/ 0 w 309914"/>
                      <a:gd name="connsiteY4" fmla="*/ 705745 h 705745"/>
                      <a:gd name="connsiteX5" fmla="*/ 306845 w 309914"/>
                      <a:gd name="connsiteY5" fmla="*/ 484816 h 705745"/>
                      <a:gd name="connsiteX6" fmla="*/ 309914 w 309914"/>
                      <a:gd name="connsiteY6" fmla="*/ 227065 h 705745"/>
                      <a:gd name="connsiteX7" fmla="*/ 9205 w 309914"/>
                      <a:gd name="connsiteY7" fmla="*/ 0 h 705745"/>
                      <a:gd name="connsiteX0" fmla="*/ 9205 w 309914"/>
                      <a:gd name="connsiteY0" fmla="*/ 0 h 705745"/>
                      <a:gd name="connsiteX1" fmla="*/ 3068 w 309914"/>
                      <a:gd name="connsiteY1" fmla="*/ 245476 h 705745"/>
                      <a:gd name="connsiteX2" fmla="*/ 110464 w 309914"/>
                      <a:gd name="connsiteY2" fmla="*/ 352872 h 705745"/>
                      <a:gd name="connsiteX3" fmla="*/ 6137 w 309914"/>
                      <a:gd name="connsiteY3" fmla="*/ 451063 h 705745"/>
                      <a:gd name="connsiteX4" fmla="*/ 0 w 309914"/>
                      <a:gd name="connsiteY4" fmla="*/ 705745 h 705745"/>
                      <a:gd name="connsiteX5" fmla="*/ 306845 w 309914"/>
                      <a:gd name="connsiteY5" fmla="*/ 484816 h 705745"/>
                      <a:gd name="connsiteX6" fmla="*/ 309914 w 309914"/>
                      <a:gd name="connsiteY6" fmla="*/ 227065 h 705745"/>
                      <a:gd name="connsiteX7" fmla="*/ 9205 w 309914"/>
                      <a:gd name="connsiteY7" fmla="*/ 0 h 7057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9914" h="705745">
                        <a:moveTo>
                          <a:pt x="9205" y="0"/>
                        </a:moveTo>
                        <a:lnTo>
                          <a:pt x="3068" y="245476"/>
                        </a:lnTo>
                        <a:lnTo>
                          <a:pt x="110464" y="352872"/>
                        </a:lnTo>
                        <a:lnTo>
                          <a:pt x="6137" y="451063"/>
                        </a:lnTo>
                        <a:lnTo>
                          <a:pt x="0" y="705745"/>
                        </a:lnTo>
                        <a:lnTo>
                          <a:pt x="306845" y="484816"/>
                        </a:lnTo>
                        <a:lnTo>
                          <a:pt x="309914" y="227065"/>
                        </a:lnTo>
                        <a:lnTo>
                          <a:pt x="9205" y="0"/>
                        </a:lnTo>
                        <a:close/>
                      </a:path>
                    </a:pathLst>
                  </a:custGeom>
                  <a:solidFill>
                    <a:srgbClr val="948A54"/>
                  </a:solidFill>
                  <a:ln w="12700" cap="flat" cmpd="sng" algn="ctr">
                    <a:solidFill>
                      <a:srgbClr val="C0C0C0"/>
                    </a:solidFill>
                    <a:prstDash val="solid"/>
                    <a:round/>
                    <a:headEnd type="none" w="lg" len="lg"/>
                    <a:tailEnd type="stealth" w="lg" len="lg"/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600" b="0" i="0" u="none" strike="noStrike" cap="none" normalizeH="0" baseline="0" smtClean="0">
                      <a:ln>
                        <a:noFill/>
                      </a:ln>
                      <a:solidFill>
                        <a:schemeClr val="bg2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4239906" y="4311810"/>
                    <a:ext cx="761998" cy="3891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" dirty="0" smtClean="0"/>
                      <a:t>ALU</a:t>
                    </a:r>
                    <a:endParaRPr lang="en-US" sz="600" dirty="0"/>
                  </a:p>
                </p:txBody>
              </p:sp>
              <p:cxnSp>
                <p:nvCxnSpPr>
                  <p:cNvPr id="57" name="Straight Arrow Connector 56"/>
                  <p:cNvCxnSpPr/>
                  <p:nvPr/>
                </p:nvCxnSpPr>
                <p:spPr>
                  <a:xfrm rot="5400000" flipH="1" flipV="1">
                    <a:off x="4000504" y="3848105"/>
                    <a:ext cx="5334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Arrow Connector 57"/>
                  <p:cNvCxnSpPr/>
                  <p:nvPr/>
                </p:nvCxnSpPr>
                <p:spPr>
                  <a:xfrm rot="5400000" flipH="1" flipV="1">
                    <a:off x="4685509" y="3847312"/>
                    <a:ext cx="5334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Arrow Connector 58"/>
                  <p:cNvCxnSpPr>
                    <a:endCxn id="56" idx="2"/>
                  </p:cNvCxnSpPr>
                  <p:nvPr/>
                </p:nvCxnSpPr>
                <p:spPr>
                  <a:xfrm rot="5400000" flipH="1" flipV="1">
                    <a:off x="4433238" y="4880691"/>
                    <a:ext cx="367369" cy="7964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Rectangle 59"/>
                  <p:cNvSpPr/>
                  <p:nvPr/>
                </p:nvSpPr>
                <p:spPr>
                  <a:xfrm>
                    <a:off x="1905000" y="4267200"/>
                    <a:ext cx="762000" cy="381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IR</a:t>
                    </a:r>
                  </a:p>
                </p:txBody>
              </p:sp>
              <p:sp>
                <p:nvSpPr>
                  <p:cNvPr id="61" name="Rectangle 60"/>
                  <p:cNvSpPr/>
                  <p:nvPr/>
                </p:nvSpPr>
                <p:spPr>
                  <a:xfrm>
                    <a:off x="2057400" y="1981200"/>
                    <a:ext cx="762000" cy="381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62" name="Rectangle 61"/>
                  <p:cNvSpPr/>
                  <p:nvPr/>
                </p:nvSpPr>
                <p:spPr>
                  <a:xfrm>
                    <a:off x="2895600" y="4267200"/>
                    <a:ext cx="762000" cy="381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CC</a:t>
                    </a:r>
                  </a:p>
                </p:txBody>
              </p:sp>
              <p:sp>
                <p:nvSpPr>
                  <p:cNvPr id="63" name="Rectangle 62"/>
                  <p:cNvSpPr/>
                  <p:nvPr/>
                </p:nvSpPr>
                <p:spPr>
                  <a:xfrm>
                    <a:off x="2133600" y="2743200"/>
                    <a:ext cx="1524000" cy="1066800"/>
                  </a:xfrm>
                  <a:prstGeom prst="rect">
                    <a:avLst/>
                  </a:prstGeom>
                  <a:solidFill>
                    <a:srgbClr val="948A54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chemeClr val="tx1"/>
                        </a:solidFill>
                      </a:rPr>
                      <a:t>Control Logic</a:t>
                    </a:r>
                  </a:p>
                </p:txBody>
              </p:sp>
              <p:cxnSp>
                <p:nvCxnSpPr>
                  <p:cNvPr id="64" name="Straight Arrow Connector 63"/>
                  <p:cNvCxnSpPr>
                    <a:stCxn id="61" idx="0"/>
                  </p:cNvCxnSpPr>
                  <p:nvPr/>
                </p:nvCxnSpPr>
                <p:spPr>
                  <a:xfrm rot="5400000" flipH="1" flipV="1">
                    <a:off x="2209800" y="1752600"/>
                    <a:ext cx="4572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>
                    <a:endCxn id="60" idx="2"/>
                  </p:cNvCxnSpPr>
                  <p:nvPr/>
                </p:nvCxnSpPr>
                <p:spPr>
                  <a:xfrm rot="5400000" flipH="1" flipV="1">
                    <a:off x="2057400" y="4876800"/>
                    <a:ext cx="4572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/>
                  <p:cNvCxnSpPr>
                    <a:endCxn id="62" idx="2"/>
                  </p:cNvCxnSpPr>
                  <p:nvPr/>
                </p:nvCxnSpPr>
                <p:spPr>
                  <a:xfrm rot="5400000" flipH="1" flipV="1">
                    <a:off x="3048000" y="4876800"/>
                    <a:ext cx="4572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Arrow Connector 66"/>
                  <p:cNvCxnSpPr>
                    <a:stCxn id="60" idx="0"/>
                  </p:cNvCxnSpPr>
                  <p:nvPr/>
                </p:nvCxnSpPr>
                <p:spPr>
                  <a:xfrm rot="5400000" flipH="1" flipV="1">
                    <a:off x="2057400" y="4038600"/>
                    <a:ext cx="4572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/>
                  <p:cNvCxnSpPr>
                    <a:endCxn id="62" idx="0"/>
                  </p:cNvCxnSpPr>
                  <p:nvPr/>
                </p:nvCxnSpPr>
                <p:spPr>
                  <a:xfrm rot="5400000">
                    <a:off x="3048000" y="4038600"/>
                    <a:ext cx="4572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Arrow Connector 68"/>
                  <p:cNvCxnSpPr/>
                  <p:nvPr/>
                </p:nvCxnSpPr>
                <p:spPr>
                  <a:xfrm rot="5400000" flipH="1" flipV="1">
                    <a:off x="2667001" y="2133601"/>
                    <a:ext cx="12192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>
                    <a:endCxn id="61" idx="2"/>
                  </p:cNvCxnSpPr>
                  <p:nvPr/>
                </p:nvCxnSpPr>
                <p:spPr>
                  <a:xfrm rot="5400000" flipH="1" flipV="1">
                    <a:off x="2247900" y="2552700"/>
                    <a:ext cx="381000" cy="1588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sm"/>
                    <a:tailEnd type="triangle" w="med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Group 40"/>
                <p:cNvGrpSpPr/>
                <p:nvPr/>
              </p:nvGrpSpPr>
              <p:grpSpPr>
                <a:xfrm>
                  <a:off x="381000" y="2514600"/>
                  <a:ext cx="2576283" cy="1566559"/>
                  <a:chOff x="609600" y="2602468"/>
                  <a:chExt cx="2576283" cy="1566559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609600" y="2667000"/>
                    <a:ext cx="228600" cy="2286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993777" y="2602468"/>
                    <a:ext cx="1378940" cy="4540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 smtClean="0"/>
                      <a:t>SEC/DED</a:t>
                    </a:r>
                    <a:endParaRPr lang="en-US" sz="800" dirty="0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609600" y="3226832"/>
                    <a:ext cx="228600" cy="228600"/>
                  </a:xfrm>
                  <a:prstGeom prst="rect">
                    <a:avLst/>
                  </a:prstGeom>
                  <a:solidFill>
                    <a:srgbClr val="948A54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 err="1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993775" y="3162299"/>
                    <a:ext cx="2192108" cy="4540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 smtClean="0"/>
                      <a:t>DWC &amp; Scrubbing</a:t>
                    </a:r>
                    <a:endParaRPr lang="en-US" sz="800" dirty="0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990600" y="3714986"/>
                    <a:ext cx="2143868" cy="4540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800" dirty="0" smtClean="0"/>
                      <a:t>TMR &amp; Scrubbing</a:t>
                    </a:r>
                    <a:endParaRPr lang="en-US" sz="800" dirty="0"/>
                  </a:p>
                </p:txBody>
              </p:sp>
            </p:grpSp>
          </p:grpSp>
          <p:sp>
            <p:nvSpPr>
              <p:cNvPr id="74" name="TextBox 73"/>
              <p:cNvSpPr txBox="1"/>
              <p:nvPr/>
            </p:nvSpPr>
            <p:spPr>
              <a:xfrm>
                <a:off x="1676400" y="5257800"/>
                <a:ext cx="1175303" cy="379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/>
                  <a:t>PicoBlaze</a:t>
                </a:r>
                <a:endParaRPr lang="en-US" sz="1600" dirty="0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194733" y="4755180"/>
              <a:ext cx="114300" cy="1216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 err="1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941387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534400" cy="1600200"/>
          </a:xfrm>
        </p:spPr>
        <p:txBody>
          <a:bodyPr/>
          <a:lstStyle/>
          <a:p>
            <a:r>
              <a:rPr lang="en-US" sz="2400" b="1" dirty="0" smtClean="0"/>
              <a:t>TMR</a:t>
            </a:r>
            <a:r>
              <a:rPr lang="en-US" sz="2000" dirty="0" smtClean="0"/>
              <a:t> is the most common mitigation technique</a:t>
            </a:r>
          </a:p>
          <a:p>
            <a:pPr lvl="1"/>
            <a:r>
              <a:rPr lang="en-US" sz="1800" dirty="0" smtClean="0"/>
              <a:t>Expensive and slow</a:t>
            </a:r>
          </a:p>
          <a:p>
            <a:r>
              <a:rPr lang="en-US" sz="2000" dirty="0" smtClean="0"/>
              <a:t>Other hardware techniques</a:t>
            </a:r>
          </a:p>
          <a:p>
            <a:pPr lvl="1"/>
            <a:r>
              <a:rPr lang="en-US" sz="1600" dirty="0" smtClean="0"/>
              <a:t>Detection isn’t good enough – must </a:t>
            </a:r>
            <a:r>
              <a:rPr lang="en-US" sz="1600" dirty="0" smtClean="0"/>
              <a:t>correct</a:t>
            </a:r>
          </a:p>
          <a:p>
            <a:pPr lvl="2"/>
            <a:r>
              <a:rPr lang="en-US" sz="1200" dirty="0" smtClean="0"/>
              <a:t>DWC alone isn’t good enough</a:t>
            </a:r>
          </a:p>
          <a:p>
            <a:pPr lvl="2"/>
            <a:r>
              <a:rPr lang="en-US" sz="1200" dirty="0" smtClean="0"/>
              <a:t>EDC alone isn’t good enough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47248-3714-4999-84F4-A2A02FF43FC6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29"/>
          <p:cNvGrpSpPr/>
          <p:nvPr/>
        </p:nvGrpSpPr>
        <p:grpSpPr>
          <a:xfrm>
            <a:off x="6553200" y="1143000"/>
            <a:ext cx="1676400" cy="1066800"/>
            <a:chOff x="990600" y="3164539"/>
            <a:chExt cx="3200400" cy="2129122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990600" y="3164539"/>
              <a:ext cx="1087747" cy="58828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BRAM1</a:t>
              </a:r>
            </a:p>
          </p:txBody>
        </p:sp>
        <p:sp>
          <p:nvSpPr>
            <p:cNvPr id="32" name="Rounded Rectangle 31"/>
            <p:cNvSpPr/>
            <p:nvPr/>
          </p:nvSpPr>
          <p:spPr bwMode="auto">
            <a:xfrm>
              <a:off x="990600" y="3924264"/>
              <a:ext cx="1087747" cy="58828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BRAM2</a:t>
              </a:r>
            </a:p>
          </p:txBody>
        </p:sp>
        <p:sp>
          <p:nvSpPr>
            <p:cNvPr id="33" name="Rounded Rectangle 32"/>
            <p:cNvSpPr/>
            <p:nvPr/>
          </p:nvSpPr>
          <p:spPr bwMode="auto">
            <a:xfrm>
              <a:off x="990600" y="4705379"/>
              <a:ext cx="1087747" cy="58828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BRAM3</a:t>
              </a:r>
            </a:p>
          </p:txBody>
        </p:sp>
        <p:cxnSp>
          <p:nvCxnSpPr>
            <p:cNvPr id="34" name="Straight Arrow Connector 33"/>
            <p:cNvCxnSpPr>
              <a:stCxn id="32" idx="3"/>
            </p:cNvCxnSpPr>
            <p:nvPr/>
          </p:nvCxnSpPr>
          <p:spPr bwMode="auto">
            <a:xfrm>
              <a:off x="2078347" y="4218405"/>
              <a:ext cx="892372" cy="107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6" name="Group 15"/>
            <p:cNvGrpSpPr/>
            <p:nvPr/>
          </p:nvGrpSpPr>
          <p:grpSpPr>
            <a:xfrm>
              <a:off x="2919043" y="3886065"/>
              <a:ext cx="735080" cy="666820"/>
              <a:chOff x="4279100" y="2895485"/>
              <a:chExt cx="827846" cy="762115"/>
            </a:xfrm>
          </p:grpSpPr>
          <p:sp>
            <p:nvSpPr>
              <p:cNvPr id="39" name="Flowchart: Connector 13"/>
              <p:cNvSpPr/>
              <p:nvPr/>
            </p:nvSpPr>
            <p:spPr bwMode="auto">
              <a:xfrm>
                <a:off x="4337305" y="2895485"/>
                <a:ext cx="768096" cy="762115"/>
              </a:xfrm>
              <a:prstGeom prst="flowChartConnec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279100" y="3032814"/>
                <a:ext cx="827846" cy="456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700" dirty="0" smtClean="0"/>
                  <a:t>voter</a:t>
                </a:r>
                <a:endParaRPr lang="en-US" sz="700" dirty="0"/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 bwMode="auto">
            <a:xfrm flipV="1">
              <a:off x="3652742" y="4210001"/>
              <a:ext cx="538258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stCxn id="31" idx="3"/>
            </p:cNvCxnSpPr>
            <p:nvPr/>
          </p:nvCxnSpPr>
          <p:spPr bwMode="auto">
            <a:xfrm>
              <a:off x="2078347" y="3458680"/>
              <a:ext cx="992252" cy="52503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>
              <a:stCxn id="33" idx="3"/>
            </p:cNvCxnSpPr>
            <p:nvPr/>
          </p:nvCxnSpPr>
          <p:spPr bwMode="auto">
            <a:xfrm flipV="1">
              <a:off x="2078347" y="4455232"/>
              <a:ext cx="992252" cy="5442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76"/>
          <p:cNvGrpSpPr/>
          <p:nvPr/>
        </p:nvGrpSpPr>
        <p:grpSpPr>
          <a:xfrm>
            <a:off x="3276600" y="3569732"/>
            <a:ext cx="2424165" cy="1371608"/>
            <a:chOff x="838200" y="1828792"/>
            <a:chExt cx="2728965" cy="1752608"/>
          </a:xfrm>
        </p:grpSpPr>
        <p:grpSp>
          <p:nvGrpSpPr>
            <p:cNvPr id="8" name="Group 69"/>
            <p:cNvGrpSpPr/>
            <p:nvPr/>
          </p:nvGrpSpPr>
          <p:grpSpPr>
            <a:xfrm>
              <a:off x="838200" y="1828792"/>
              <a:ext cx="2728965" cy="1752608"/>
              <a:chOff x="838200" y="1828792"/>
              <a:chExt cx="2728965" cy="1752608"/>
            </a:xfrm>
          </p:grpSpPr>
          <p:sp>
            <p:nvSpPr>
              <p:cNvPr id="81" name="Rounded Rectangle 80"/>
              <p:cNvSpPr/>
              <p:nvPr/>
            </p:nvSpPr>
            <p:spPr bwMode="auto">
              <a:xfrm>
                <a:off x="838200" y="1828792"/>
                <a:ext cx="609600" cy="533400"/>
              </a:xfrm>
              <a:prstGeom prst="round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ECC BRAM1</a:t>
                </a: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 bwMode="auto">
              <a:xfrm>
                <a:off x="838200" y="3200400"/>
                <a:ext cx="623091" cy="3810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cs typeface="Arial" charset="0"/>
                  </a:rPr>
                  <a:t>BRAM2</a:t>
                </a: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83" name="Trapezoid 82"/>
              <p:cNvSpPr/>
              <p:nvPr/>
            </p:nvSpPr>
            <p:spPr>
              <a:xfrm rot="5400000">
                <a:off x="2667000" y="2667000"/>
                <a:ext cx="838200" cy="228600"/>
              </a:xfrm>
              <a:prstGeom prst="trapezoid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84" name="Elbow Connector 18"/>
              <p:cNvCxnSpPr>
                <a:stCxn id="80" idx="0"/>
                <a:endCxn id="85" idx="2"/>
              </p:cNvCxnSpPr>
              <p:nvPr/>
            </p:nvCxnSpPr>
            <p:spPr>
              <a:xfrm rot="5400000" flipH="1" flipV="1">
                <a:off x="1842958" y="3141291"/>
                <a:ext cx="421192" cy="182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84"/>
              <p:cNvSpPr/>
              <p:nvPr/>
            </p:nvSpPr>
            <p:spPr>
              <a:xfrm>
                <a:off x="1711568" y="2626808"/>
                <a:ext cx="685800" cy="304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99CCFF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Compare</a:t>
                </a:r>
                <a:endPara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6" name="Straight Connector 85"/>
              <p:cNvCxnSpPr>
                <a:stCxn id="81" idx="3"/>
                <a:endCxn id="91" idx="1"/>
              </p:cNvCxnSpPr>
              <p:nvPr/>
            </p:nvCxnSpPr>
            <p:spPr>
              <a:xfrm>
                <a:off x="1447800" y="2095492"/>
                <a:ext cx="264608" cy="8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82" idx="3"/>
                <a:endCxn id="80" idx="2"/>
              </p:cNvCxnSpPr>
              <p:nvPr/>
            </p:nvCxnSpPr>
            <p:spPr>
              <a:xfrm>
                <a:off x="1461291" y="3390900"/>
                <a:ext cx="55325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hape 31"/>
              <p:cNvCxnSpPr>
                <a:stCxn id="91" idx="3"/>
              </p:cNvCxnSpPr>
              <p:nvPr/>
            </p:nvCxnSpPr>
            <p:spPr>
              <a:xfrm>
                <a:off x="2398208" y="2095500"/>
                <a:ext cx="573592" cy="495300"/>
              </a:xfrm>
              <a:prstGeom prst="bentConnector3">
                <a:avLst>
                  <a:gd name="adj1" fmla="val 23471"/>
                </a:avLst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hape 88"/>
              <p:cNvCxnSpPr>
                <a:stCxn id="85" idx="3"/>
                <a:endCxn id="83" idx="1"/>
              </p:cNvCxnSpPr>
              <p:nvPr/>
            </p:nvCxnSpPr>
            <p:spPr>
              <a:xfrm flipV="1">
                <a:off x="2397368" y="2390775"/>
                <a:ext cx="688732" cy="388433"/>
              </a:xfrm>
              <a:prstGeom prst="bentConnector4">
                <a:avLst>
                  <a:gd name="adj1" fmla="val 40369"/>
                  <a:gd name="adj2" fmla="val 174658"/>
                </a:avLst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hape 38"/>
              <p:cNvCxnSpPr>
                <a:stCxn id="80" idx="6"/>
              </p:cNvCxnSpPr>
              <p:nvPr/>
            </p:nvCxnSpPr>
            <p:spPr>
              <a:xfrm flipV="1">
                <a:off x="2090741" y="2971800"/>
                <a:ext cx="881059" cy="419100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Rectangle 90"/>
              <p:cNvSpPr/>
              <p:nvPr/>
            </p:nvSpPr>
            <p:spPr>
              <a:xfrm>
                <a:off x="1712408" y="1905000"/>
                <a:ext cx="685800" cy="381000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rgbClr val="99CCFF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Decode / Parity</a:t>
                </a:r>
                <a:endParaRPr lang="en-US" sz="11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92" name="Straight Arrow Connector 91"/>
              <p:cNvCxnSpPr>
                <a:stCxn id="91" idx="2"/>
                <a:endCxn id="85" idx="0"/>
              </p:cNvCxnSpPr>
              <p:nvPr/>
            </p:nvCxnSpPr>
            <p:spPr>
              <a:xfrm rot="5400000">
                <a:off x="1884484" y="2455984"/>
                <a:ext cx="340808" cy="84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>
                <a:stCxn id="83" idx="0"/>
              </p:cNvCxnSpPr>
              <p:nvPr/>
            </p:nvCxnSpPr>
            <p:spPr>
              <a:xfrm>
                <a:off x="3200400" y="2781300"/>
                <a:ext cx="366765" cy="209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Oval 79"/>
            <p:cNvSpPr/>
            <p:nvPr/>
          </p:nvSpPr>
          <p:spPr>
            <a:xfrm>
              <a:off x="2014541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609600" y="3722132"/>
            <a:ext cx="2034746" cy="533400"/>
            <a:chOff x="838200" y="1828800"/>
            <a:chExt cx="2034746" cy="533400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838200" y="1828800"/>
              <a:ext cx="609600" cy="533400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ECC BRAM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6" name="Straight Connector 95"/>
            <p:cNvCxnSpPr>
              <a:stCxn id="95" idx="3"/>
              <a:endCxn id="97" idx="1"/>
            </p:cNvCxnSpPr>
            <p:nvPr/>
          </p:nvCxnSpPr>
          <p:spPr>
            <a:xfrm>
              <a:off x="1447800" y="2095500"/>
              <a:ext cx="264608" cy="3375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1712408" y="1870275"/>
              <a:ext cx="802192" cy="4572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Decode &amp; Correct</a:t>
              </a:r>
              <a:endPara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8" name="Straight Arrow Connector 97"/>
            <p:cNvCxnSpPr>
              <a:stCxn id="97" idx="3"/>
            </p:cNvCxnSpPr>
            <p:nvPr/>
          </p:nvCxnSpPr>
          <p:spPr>
            <a:xfrm flipV="1">
              <a:off x="2514600" y="2094470"/>
              <a:ext cx="358346" cy="44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0"/>
          <p:cNvGrpSpPr/>
          <p:nvPr/>
        </p:nvGrpSpPr>
        <p:grpSpPr>
          <a:xfrm>
            <a:off x="6324600" y="3797479"/>
            <a:ext cx="2728962" cy="1841321"/>
            <a:chOff x="1066804" y="1611166"/>
            <a:chExt cx="4024361" cy="2821310"/>
          </a:xfrm>
        </p:grpSpPr>
        <p:sp>
          <p:nvSpPr>
            <p:cNvPr id="42" name="Trapezoid 41"/>
            <p:cNvSpPr/>
            <p:nvPr/>
          </p:nvSpPr>
          <p:spPr>
            <a:xfrm rot="5400000">
              <a:off x="4191000" y="2743200"/>
              <a:ext cx="838200" cy="228600"/>
            </a:xfrm>
            <a:prstGeom prst="trapezoid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43" name="Straight Connector 42"/>
            <p:cNvCxnSpPr>
              <a:stCxn id="76" idx="3"/>
              <a:endCxn id="48" idx="2"/>
            </p:cNvCxnSpPr>
            <p:nvPr/>
          </p:nvCxnSpPr>
          <p:spPr>
            <a:xfrm flipV="1">
              <a:off x="1841815" y="2095498"/>
              <a:ext cx="291786" cy="5136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hape 31"/>
            <p:cNvCxnSpPr>
              <a:stCxn id="46" idx="3"/>
            </p:cNvCxnSpPr>
            <p:nvPr/>
          </p:nvCxnSpPr>
          <p:spPr>
            <a:xfrm>
              <a:off x="3124200" y="2095508"/>
              <a:ext cx="1371600" cy="495292"/>
            </a:xfrm>
            <a:prstGeom prst="bentConnector3">
              <a:avLst>
                <a:gd name="adj1" fmla="val 3143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hape 44"/>
            <p:cNvCxnSpPr>
              <a:stCxn id="64" idx="3"/>
              <a:endCxn id="42" idx="1"/>
            </p:cNvCxnSpPr>
            <p:nvPr/>
          </p:nvCxnSpPr>
          <p:spPr>
            <a:xfrm flipV="1">
              <a:off x="3886200" y="2466975"/>
              <a:ext cx="723900" cy="581025"/>
            </a:xfrm>
            <a:prstGeom prst="bentConnector4">
              <a:avLst>
                <a:gd name="adj1" fmla="val 33844"/>
                <a:gd name="adj2" fmla="val 155969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2438400" y="1905008"/>
              <a:ext cx="685800" cy="381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Decode / Parity</a:t>
              </a:r>
              <a:endPara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2" idx="0"/>
            </p:cNvCxnSpPr>
            <p:nvPr/>
          </p:nvCxnSpPr>
          <p:spPr>
            <a:xfrm>
              <a:off x="4724400" y="2857500"/>
              <a:ext cx="366765" cy="20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2133600" y="2057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49" name="Straight Connector 48"/>
            <p:cNvCxnSpPr>
              <a:stCxn id="48" idx="6"/>
              <a:endCxn id="46" idx="1"/>
            </p:cNvCxnSpPr>
            <p:nvPr/>
          </p:nvCxnSpPr>
          <p:spPr>
            <a:xfrm>
              <a:off x="2209800" y="2095500"/>
              <a:ext cx="228600" cy="8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253"/>
            <p:cNvGrpSpPr>
              <a:grpSpLocks/>
            </p:cNvGrpSpPr>
            <p:nvPr/>
          </p:nvGrpSpPr>
          <p:grpSpPr bwMode="auto">
            <a:xfrm>
              <a:off x="1066804" y="1611166"/>
              <a:ext cx="775011" cy="1133334"/>
              <a:chOff x="3217861" y="3569671"/>
              <a:chExt cx="927828" cy="1090917"/>
            </a:xfrm>
          </p:grpSpPr>
          <p:grpSp>
            <p:nvGrpSpPr>
              <p:cNvPr id="12" name="Group 45"/>
              <p:cNvGrpSpPr/>
              <p:nvPr/>
            </p:nvGrpSpPr>
            <p:grpSpPr>
              <a:xfrm>
                <a:off x="3268461" y="3569671"/>
                <a:ext cx="839849" cy="1066799"/>
                <a:chOff x="4311120" y="1514225"/>
                <a:chExt cx="1327682" cy="888999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9" name="Rounded Rectangle 78"/>
                <p:cNvSpPr/>
                <p:nvPr/>
              </p:nvSpPr>
              <p:spPr bwMode="auto">
                <a:xfrm>
                  <a:off x="4346811" y="1514225"/>
                  <a:ext cx="1291991" cy="888999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en-US" sz="700" dirty="0" smtClean="0">
                      <a:solidFill>
                        <a:schemeClr val="bg1"/>
                      </a:solidFill>
                      <a:latin typeface="Arial" charset="0"/>
                      <a:ea typeface="+mn-ea"/>
                    </a:rPr>
                    <a:t>ECC BRAM</a:t>
                  </a:r>
                  <a:endParaRPr lang="en-US" sz="600" dirty="0">
                    <a:solidFill>
                      <a:schemeClr val="bg1"/>
                    </a:solidFill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94" name="Straight Connector 93"/>
                <p:cNvCxnSpPr/>
                <p:nvPr/>
              </p:nvCxnSpPr>
              <p:spPr bwMode="auto">
                <a:xfrm rot="10800000" flipH="1">
                  <a:off x="4311120" y="1992832"/>
                  <a:ext cx="1291988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sp>
            <p:nvSpPr>
              <p:cNvPr id="76" name="TextBox 251"/>
              <p:cNvSpPr txBox="1">
                <a:spLocks noChangeArrowheads="1"/>
              </p:cNvSpPr>
              <p:nvPr/>
            </p:nvSpPr>
            <p:spPr bwMode="auto">
              <a:xfrm>
                <a:off x="3666845" y="3904640"/>
                <a:ext cx="478844" cy="272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00" dirty="0">
                    <a:solidFill>
                      <a:schemeClr val="bg1"/>
                    </a:solidFill>
                  </a:rPr>
                  <a:t>do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TextBox 252"/>
              <p:cNvSpPr txBox="1">
                <a:spLocks noChangeArrowheads="1"/>
              </p:cNvSpPr>
              <p:nvPr/>
            </p:nvSpPr>
            <p:spPr bwMode="auto">
              <a:xfrm>
                <a:off x="3223113" y="4388229"/>
                <a:ext cx="543936" cy="272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</a:rPr>
                  <a:t>WE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TextBox 256"/>
              <p:cNvSpPr txBox="1">
                <a:spLocks noChangeArrowheads="1"/>
              </p:cNvSpPr>
              <p:nvPr/>
            </p:nvSpPr>
            <p:spPr bwMode="auto">
              <a:xfrm>
                <a:off x="3217861" y="4168182"/>
                <a:ext cx="433563" cy="272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00" dirty="0" err="1">
                    <a:solidFill>
                      <a:schemeClr val="bg1"/>
                    </a:solidFill>
                  </a:rPr>
                  <a:t>di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51" name="Shape 50"/>
            <p:cNvCxnSpPr>
              <a:stCxn id="48" idx="4"/>
              <a:endCxn id="67" idx="1"/>
            </p:cNvCxnSpPr>
            <p:nvPr/>
          </p:nvCxnSpPr>
          <p:spPr>
            <a:xfrm rot="16200000" flipH="1">
              <a:off x="2253008" y="2052292"/>
              <a:ext cx="768328" cy="930942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hape 51"/>
            <p:cNvCxnSpPr>
              <a:stCxn id="65" idx="0"/>
              <a:endCxn id="77" idx="1"/>
            </p:cNvCxnSpPr>
            <p:nvPr/>
          </p:nvCxnSpPr>
          <p:spPr>
            <a:xfrm rot="16200000" flipV="1">
              <a:off x="2333410" y="1340805"/>
              <a:ext cx="140177" cy="2664615"/>
            </a:xfrm>
            <a:prstGeom prst="bentConnector4">
              <a:avLst>
                <a:gd name="adj1" fmla="val 867981"/>
                <a:gd name="adj2" fmla="val 117492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hape 52"/>
            <p:cNvCxnSpPr>
              <a:stCxn id="65" idx="3"/>
              <a:endCxn id="78" idx="1"/>
            </p:cNvCxnSpPr>
            <p:nvPr/>
          </p:nvCxnSpPr>
          <p:spPr>
            <a:xfrm flipH="1" flipV="1">
              <a:off x="1066804" y="2374423"/>
              <a:ext cx="2807529" cy="451305"/>
            </a:xfrm>
            <a:prstGeom prst="bentConnector5">
              <a:avLst>
                <a:gd name="adj1" fmla="val -4071"/>
                <a:gd name="adj2" fmla="val 316122"/>
                <a:gd name="adj3" fmla="val 112007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253"/>
            <p:cNvGrpSpPr>
              <a:grpSpLocks/>
            </p:cNvGrpSpPr>
            <p:nvPr/>
          </p:nvGrpSpPr>
          <p:grpSpPr bwMode="auto">
            <a:xfrm>
              <a:off x="1066804" y="3311325"/>
              <a:ext cx="775011" cy="1121151"/>
              <a:chOff x="3217861" y="3581399"/>
              <a:chExt cx="927828" cy="1079190"/>
            </a:xfrm>
          </p:grpSpPr>
          <p:grpSp>
            <p:nvGrpSpPr>
              <p:cNvPr id="14" name="Group 45"/>
              <p:cNvGrpSpPr/>
              <p:nvPr/>
            </p:nvGrpSpPr>
            <p:grpSpPr>
              <a:xfrm>
                <a:off x="3268461" y="3581399"/>
                <a:ext cx="839849" cy="1066800"/>
                <a:chOff x="4311120" y="1523999"/>
                <a:chExt cx="1327682" cy="889000"/>
              </a:xfrm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73" name="Rounded Rectangle 72"/>
                <p:cNvSpPr/>
                <p:nvPr/>
              </p:nvSpPr>
              <p:spPr bwMode="auto">
                <a:xfrm>
                  <a:off x="4346812" y="1523999"/>
                  <a:ext cx="1291990" cy="88900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lIns="0" rIns="0"/>
                <a:lstStyle/>
                <a:p>
                  <a:pPr algn="ctr">
                    <a:defRPr/>
                  </a:pPr>
                  <a:r>
                    <a:rPr lang="en-US" sz="700" dirty="0" smtClean="0">
                      <a:solidFill>
                        <a:schemeClr val="bg1"/>
                      </a:solidFill>
                      <a:latin typeface="Arial" charset="0"/>
                      <a:ea typeface="+mn-ea"/>
                    </a:rPr>
                    <a:t>ECC BRAM</a:t>
                  </a:r>
                  <a:endParaRPr lang="en-US" sz="600" dirty="0">
                    <a:solidFill>
                      <a:schemeClr val="bg1"/>
                    </a:solidFill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 bwMode="auto">
                <a:xfrm rot="10800000" flipH="1">
                  <a:off x="4311120" y="1985135"/>
                  <a:ext cx="1291988" cy="158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/>
                </a:ln>
                <a:effectLst/>
              </p:spPr>
            </p:cxnSp>
          </p:grpSp>
          <p:sp>
            <p:nvSpPr>
              <p:cNvPr id="70" name="TextBox 251"/>
              <p:cNvSpPr txBox="1">
                <a:spLocks noChangeArrowheads="1"/>
              </p:cNvSpPr>
              <p:nvPr/>
            </p:nvSpPr>
            <p:spPr bwMode="auto">
              <a:xfrm>
                <a:off x="3666845" y="3914721"/>
                <a:ext cx="478844" cy="272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00" dirty="0">
                    <a:solidFill>
                      <a:schemeClr val="bg1"/>
                    </a:solidFill>
                  </a:rPr>
                  <a:t>do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TextBox 252"/>
              <p:cNvSpPr txBox="1">
                <a:spLocks noChangeArrowheads="1"/>
              </p:cNvSpPr>
              <p:nvPr/>
            </p:nvSpPr>
            <p:spPr bwMode="auto">
              <a:xfrm>
                <a:off x="3223113" y="4388230"/>
                <a:ext cx="543936" cy="272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00" dirty="0">
                    <a:solidFill>
                      <a:schemeClr val="bg1"/>
                    </a:solidFill>
                  </a:rPr>
                  <a:t>WE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TextBox 256"/>
              <p:cNvSpPr txBox="1">
                <a:spLocks noChangeArrowheads="1"/>
              </p:cNvSpPr>
              <p:nvPr/>
            </p:nvSpPr>
            <p:spPr bwMode="auto">
              <a:xfrm>
                <a:off x="3217861" y="4168184"/>
                <a:ext cx="433563" cy="272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600" dirty="0" err="1">
                    <a:solidFill>
                      <a:schemeClr val="bg1"/>
                    </a:solidFill>
                  </a:rPr>
                  <a:t>di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276"/>
            <p:cNvGrpSpPr/>
            <p:nvPr/>
          </p:nvGrpSpPr>
          <p:grpSpPr>
            <a:xfrm>
              <a:off x="3102643" y="2743200"/>
              <a:ext cx="783561" cy="609600"/>
              <a:chOff x="3102643" y="2743200"/>
              <a:chExt cx="783561" cy="609600"/>
            </a:xfrm>
          </p:grpSpPr>
          <p:sp>
            <p:nvSpPr>
              <p:cNvPr id="64" name="Rounded Rectangle 63"/>
              <p:cNvSpPr/>
              <p:nvPr/>
            </p:nvSpPr>
            <p:spPr bwMode="auto">
              <a:xfrm>
                <a:off x="3124200" y="2743200"/>
                <a:ext cx="762000" cy="609600"/>
              </a:xfrm>
              <a:prstGeom prst="roundRect">
                <a:avLst/>
              </a:prstGeom>
              <a:solidFill>
                <a:srgbClr val="95373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anchor="ctr"/>
              <a:lstStyle/>
              <a:p>
                <a:pPr algn="ctr"/>
                <a:r>
                  <a:rPr lang="en-US" sz="1050" dirty="0">
                    <a:solidFill>
                      <a:schemeClr val="bg1"/>
                    </a:solidFill>
                  </a:rPr>
                  <a:t>FSM</a:t>
                </a:r>
              </a:p>
            </p:txBody>
          </p:sp>
          <p:sp>
            <p:nvSpPr>
              <p:cNvPr id="65" name="TextBox 251"/>
              <p:cNvSpPr txBox="1">
                <a:spLocks noChangeArrowheads="1"/>
              </p:cNvSpPr>
              <p:nvPr/>
            </p:nvSpPr>
            <p:spPr bwMode="auto">
              <a:xfrm>
                <a:off x="3597280" y="2743200"/>
                <a:ext cx="277052" cy="165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" dirty="0" smtClean="0">
                    <a:solidFill>
                      <a:schemeClr val="bg1"/>
                    </a:solidFill>
                  </a:rPr>
                  <a:t> </a:t>
                </a:r>
                <a:endParaRPr lang="en-US" sz="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TextBox 251"/>
              <p:cNvSpPr txBox="1">
                <a:spLocks noChangeArrowheads="1"/>
              </p:cNvSpPr>
              <p:nvPr/>
            </p:nvSpPr>
            <p:spPr bwMode="auto">
              <a:xfrm>
                <a:off x="3609152" y="3160375"/>
                <a:ext cx="277052" cy="165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" dirty="0" smtClean="0">
                    <a:solidFill>
                      <a:schemeClr val="bg1"/>
                    </a:solidFill>
                  </a:rPr>
                  <a:t> </a:t>
                </a:r>
                <a:endParaRPr lang="en-US" sz="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TextBox 251"/>
              <p:cNvSpPr txBox="1">
                <a:spLocks noChangeArrowheads="1"/>
              </p:cNvSpPr>
              <p:nvPr/>
            </p:nvSpPr>
            <p:spPr bwMode="auto">
              <a:xfrm>
                <a:off x="3102643" y="2819400"/>
                <a:ext cx="277052" cy="165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" dirty="0" smtClean="0">
                    <a:solidFill>
                      <a:schemeClr val="bg1"/>
                    </a:solidFill>
                  </a:rPr>
                  <a:t> </a:t>
                </a:r>
                <a:endParaRPr lang="en-US" sz="1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TextBox 251"/>
              <p:cNvSpPr txBox="1">
                <a:spLocks noChangeArrowheads="1"/>
              </p:cNvSpPr>
              <p:nvPr/>
            </p:nvSpPr>
            <p:spPr bwMode="auto">
              <a:xfrm>
                <a:off x="3116595" y="3107321"/>
                <a:ext cx="277052" cy="165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100" dirty="0" smtClean="0">
                    <a:solidFill>
                      <a:schemeClr val="bg1"/>
                    </a:solidFill>
                  </a:rPr>
                  <a:t> </a:t>
                </a:r>
                <a:endParaRPr lang="en-US" sz="1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Rectangle 55"/>
            <p:cNvSpPr/>
            <p:nvPr/>
          </p:nvSpPr>
          <p:spPr>
            <a:xfrm>
              <a:off x="2438400" y="3599725"/>
              <a:ext cx="685800" cy="381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99CCFF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Decode / Parity</a:t>
              </a:r>
              <a:endParaRPr lang="en-US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2133600" y="3752117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58" name="Straight Connector 57"/>
            <p:cNvCxnSpPr>
              <a:stCxn id="57" idx="6"/>
              <a:endCxn id="56" idx="1"/>
            </p:cNvCxnSpPr>
            <p:nvPr/>
          </p:nvCxnSpPr>
          <p:spPr>
            <a:xfrm>
              <a:off x="2209800" y="3790217"/>
              <a:ext cx="228600" cy="8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70" idx="3"/>
              <a:endCxn id="57" idx="2"/>
            </p:cNvCxnSpPr>
            <p:nvPr/>
          </p:nvCxnSpPr>
          <p:spPr>
            <a:xfrm flipV="1">
              <a:off x="1841815" y="3790219"/>
              <a:ext cx="291786" cy="8862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232"/>
            <p:cNvCxnSpPr>
              <a:stCxn id="57" idx="0"/>
              <a:endCxn id="68" idx="1"/>
            </p:cNvCxnSpPr>
            <p:nvPr/>
          </p:nvCxnSpPr>
          <p:spPr>
            <a:xfrm rot="5400000" flipH="1" flipV="1">
              <a:off x="2363013" y="2998538"/>
              <a:ext cx="562269" cy="944894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56" idx="3"/>
            </p:cNvCxnSpPr>
            <p:nvPr/>
          </p:nvCxnSpPr>
          <p:spPr>
            <a:xfrm flipV="1">
              <a:off x="3124200" y="3124200"/>
              <a:ext cx="1371600" cy="666025"/>
            </a:xfrm>
            <a:prstGeom prst="bentConnector3">
              <a:avLst>
                <a:gd name="adj1" fmla="val 7781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244"/>
            <p:cNvCxnSpPr>
              <a:stCxn id="66" idx="3"/>
              <a:endCxn id="72" idx="1"/>
            </p:cNvCxnSpPr>
            <p:nvPr/>
          </p:nvCxnSpPr>
          <p:spPr>
            <a:xfrm flipH="1">
              <a:off x="1066804" y="3242904"/>
              <a:ext cx="2819400" cy="819496"/>
            </a:xfrm>
            <a:prstGeom prst="bentConnector5">
              <a:avLst>
                <a:gd name="adj1" fmla="val -4471"/>
                <a:gd name="adj2" fmla="val 169796"/>
                <a:gd name="adj3" fmla="val 116531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hape 62"/>
            <p:cNvCxnSpPr>
              <a:stCxn id="66" idx="2"/>
              <a:endCxn id="71" idx="1"/>
            </p:cNvCxnSpPr>
            <p:nvPr/>
          </p:nvCxnSpPr>
          <p:spPr>
            <a:xfrm rot="5400000">
              <a:off x="1926650" y="2469972"/>
              <a:ext cx="965571" cy="2676487"/>
            </a:xfrm>
            <a:prstGeom prst="bentConnector4">
              <a:avLst>
                <a:gd name="adj1" fmla="val 123426"/>
                <a:gd name="adj2" fmla="val 11259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TextBox 141"/>
          <p:cNvSpPr txBox="1"/>
          <p:nvPr/>
        </p:nvSpPr>
        <p:spPr>
          <a:xfrm>
            <a:off x="1066800" y="3124200"/>
            <a:ext cx="838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ECC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429000" y="3124200"/>
            <a:ext cx="17526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EDC with DWC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553200" y="3135868"/>
            <a:ext cx="12192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Scrubbing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5" name="Content Placeholder 2"/>
          <p:cNvSpPr txBox="1">
            <a:spLocks/>
          </p:cNvSpPr>
          <p:nvPr/>
        </p:nvSpPr>
        <p:spPr bwMode="auto">
          <a:xfrm>
            <a:off x="381000" y="4572000"/>
            <a:ext cx="533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Approach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Compare different 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softcore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processor 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nstruction memory fault-tolerant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techniques in terms of:</a:t>
            </a:r>
          </a:p>
          <a:p>
            <a:pPr marL="1127125" lvl="2" indent="-325438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1600" kern="0" baseline="0" dirty="0" smtClean="0">
                <a:solidFill>
                  <a:srgbClr val="0021A5"/>
                </a:solidFill>
                <a:latin typeface="+mn-lt"/>
                <a:cs typeface="+mn-cs"/>
              </a:rPr>
              <a:t>Area,</a:t>
            </a:r>
            <a:r>
              <a:rPr lang="en-US" sz="1600" kern="0" dirty="0" smtClean="0">
                <a:solidFill>
                  <a:srgbClr val="0021A5"/>
                </a:solidFill>
                <a:latin typeface="+mn-lt"/>
                <a:cs typeface="+mn-cs"/>
              </a:rPr>
              <a:t>  speed, power, reliability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tabLst/>
              <a:defRPr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Remaining processor protection: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21A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plain TMR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ckup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52211"/>
            <a:ext cx="9144000" cy="1443789"/>
          </a:xfrm>
          <a:prstGeom prst="rect">
            <a:avLst/>
          </a:prstGeom>
        </p:spPr>
      </p:pic>
      <p:pic>
        <p:nvPicPr>
          <p:cNvPr id="5" name="Picture 4" descr="comparat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438400"/>
            <a:ext cx="2971800" cy="2030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dirty="0" smtClean="0"/>
              <a:t>Fault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34400" cy="1600200"/>
          </a:xfrm>
        </p:spPr>
        <p:txBody>
          <a:bodyPr/>
          <a:lstStyle/>
          <a:p>
            <a:r>
              <a:rPr lang="en-US" sz="2000" dirty="0" smtClean="0"/>
              <a:t>BYU/LANL </a:t>
            </a:r>
            <a:r>
              <a:rPr lang="en-US" sz="2000" dirty="0" smtClean="0"/>
              <a:t>SLAAC1V fault injection tool </a:t>
            </a:r>
            <a:r>
              <a:rPr lang="en-US" sz="2000" dirty="0" smtClean="0"/>
              <a:t>used to </a:t>
            </a:r>
            <a:r>
              <a:rPr lang="en-US" sz="2000" dirty="0" smtClean="0"/>
              <a:t>insert single bit upsets into </a:t>
            </a:r>
            <a:r>
              <a:rPr lang="en-US" sz="2000" dirty="0" err="1" smtClean="0"/>
              <a:t>Virtex</a:t>
            </a:r>
            <a:r>
              <a:rPr lang="en-US" sz="2000" dirty="0" smtClean="0"/>
              <a:t> FPGAs</a:t>
            </a:r>
          </a:p>
          <a:p>
            <a:pPr lvl="1"/>
            <a:r>
              <a:rPr lang="en-US" sz="1800" dirty="0" smtClean="0"/>
              <a:t>BRAM bits in </a:t>
            </a:r>
            <a:r>
              <a:rPr lang="en-US" sz="1800" dirty="0" err="1" smtClean="0"/>
              <a:t>Virtex</a:t>
            </a:r>
            <a:r>
              <a:rPr lang="en-US" sz="1800" dirty="0" smtClean="0"/>
              <a:t> </a:t>
            </a:r>
            <a:r>
              <a:rPr lang="en-US" sz="1800" dirty="0" err="1" smtClean="0"/>
              <a:t>bitstream</a:t>
            </a:r>
            <a:r>
              <a:rPr lang="en-US" sz="1800" dirty="0" smtClean="0"/>
              <a:t> are treated differently</a:t>
            </a:r>
          </a:p>
          <a:p>
            <a:pPr lvl="1"/>
            <a:r>
              <a:rPr lang="en-US" sz="1800" b="1" u="sng" dirty="0" smtClean="0"/>
              <a:t>Task</a:t>
            </a:r>
            <a:r>
              <a:rPr lang="en-US" sz="1800" dirty="0" smtClean="0"/>
              <a:t>: </a:t>
            </a:r>
            <a:r>
              <a:rPr lang="en-US" sz="1800" dirty="0" smtClean="0"/>
              <a:t>upgrade fault injection tool to support:</a:t>
            </a:r>
          </a:p>
          <a:p>
            <a:pPr lvl="2"/>
            <a:r>
              <a:rPr lang="en-US" sz="1400" dirty="0" smtClean="0"/>
              <a:t>Upsets </a:t>
            </a:r>
            <a:r>
              <a:rPr lang="en-US" sz="1400" dirty="0" smtClean="0"/>
              <a:t>in BRAM</a:t>
            </a:r>
          </a:p>
          <a:p>
            <a:pPr lvl="2"/>
            <a:r>
              <a:rPr lang="en-US" sz="1400" dirty="0" err="1" smtClean="0"/>
              <a:t>R</a:t>
            </a:r>
            <a:r>
              <a:rPr lang="en-US" sz="1400" dirty="0" err="1" smtClean="0"/>
              <a:t>eadback</a:t>
            </a:r>
            <a:r>
              <a:rPr lang="en-US" sz="1400" dirty="0" smtClean="0"/>
              <a:t> </a:t>
            </a:r>
            <a:r>
              <a:rPr lang="en-US" sz="1400" dirty="0" smtClean="0"/>
              <a:t>of BRAM </a:t>
            </a:r>
            <a:r>
              <a:rPr lang="en-US" sz="1400" dirty="0" smtClean="0"/>
              <a:t>bits</a:t>
            </a:r>
            <a:endParaRPr lang="en-US" sz="2200" dirty="0" smtClean="0"/>
          </a:p>
          <a:p>
            <a:pPr>
              <a:tabLst>
                <a:tab pos="8229600" algn="l"/>
              </a:tabLst>
            </a:pPr>
            <a:r>
              <a:rPr lang="en-US" sz="2000" dirty="0" smtClean="0"/>
              <a:t>Next studies use SEAKR </a:t>
            </a:r>
            <a:r>
              <a:rPr lang="en-US" sz="2000" dirty="0" smtClean="0"/>
              <a:t>XRTC board with </a:t>
            </a:r>
            <a:endParaRPr lang="en-US" sz="2000" dirty="0" smtClean="0"/>
          </a:p>
          <a:p>
            <a:pPr>
              <a:buNone/>
              <a:tabLst>
                <a:tab pos="8229600" algn="l"/>
              </a:tabLst>
            </a:pPr>
            <a:r>
              <a:rPr lang="en-US" sz="2000" dirty="0" smtClean="0"/>
              <a:t>	</a:t>
            </a:r>
            <a:r>
              <a:rPr lang="en-US" sz="2000" dirty="0" smtClean="0"/>
              <a:t>Virtex4 FPGA</a:t>
            </a:r>
            <a:endParaRPr lang="en-US" sz="2000" dirty="0" smtClean="0"/>
          </a:p>
          <a:p>
            <a:pPr lvl="1"/>
            <a:r>
              <a:rPr lang="en-US" sz="1600" dirty="0" smtClean="0"/>
              <a:t>SEAKR board borrowed from LANL</a:t>
            </a:r>
          </a:p>
          <a:p>
            <a:pPr lvl="1"/>
            <a:r>
              <a:rPr lang="en-US" sz="1600" dirty="0" smtClean="0"/>
              <a:t>Fault injection tool also upgraded </a:t>
            </a:r>
            <a:r>
              <a:rPr lang="en-US" sz="1600" dirty="0" smtClean="0"/>
              <a:t>t</a:t>
            </a:r>
            <a:r>
              <a:rPr lang="en-US" sz="1600" dirty="0" smtClean="0"/>
              <a:t>o upset BRAMs and </a:t>
            </a:r>
          </a:p>
          <a:p>
            <a:pPr lvl="1"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detect critical failures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dirty="0" smtClean="0"/>
              <a:t>Critical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219200"/>
          </a:xfrm>
        </p:spPr>
        <p:txBody>
          <a:bodyPr/>
          <a:lstStyle/>
          <a:p>
            <a:r>
              <a:rPr lang="en-US" sz="2400" b="1" u="sng" dirty="0" smtClean="0"/>
              <a:t>Critical Failures</a:t>
            </a:r>
            <a:r>
              <a:rPr lang="en-US" sz="2400" dirty="0" smtClean="0"/>
              <a:t>:  upsets that cannot be fixed with a reset (lead to a SEFI)</a:t>
            </a:r>
          </a:p>
          <a:p>
            <a:pPr lvl="1"/>
            <a:r>
              <a:rPr lang="en-US" sz="2000" dirty="0" smtClean="0"/>
              <a:t>Different memory structures are susceptible to critical failures:</a:t>
            </a:r>
          </a:p>
          <a:p>
            <a:pPr lvl="2"/>
            <a:r>
              <a:rPr lang="en-US" sz="1800" dirty="0" smtClean="0"/>
              <a:t>BRAMs</a:t>
            </a:r>
          </a:p>
          <a:p>
            <a:pPr lvl="2"/>
            <a:r>
              <a:rPr lang="en-US" sz="1800" dirty="0" smtClean="0"/>
              <a:t>LUTRAMs</a:t>
            </a:r>
          </a:p>
          <a:p>
            <a:pPr lvl="2"/>
            <a:r>
              <a:rPr lang="en-US" sz="1800" dirty="0" smtClean="0"/>
              <a:t>SRLs</a:t>
            </a:r>
          </a:p>
          <a:p>
            <a:pPr lvl="2"/>
            <a:r>
              <a:rPr lang="en-US" sz="1800" dirty="0" smtClean="0"/>
              <a:t>Registers that are not tied to a global reset</a:t>
            </a:r>
          </a:p>
          <a:p>
            <a:pPr lvl="1"/>
            <a:r>
              <a:rPr lang="en-US" sz="2000" dirty="0" smtClean="0"/>
              <a:t>Example: WE port on a BRAM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" name="Group 16"/>
          <p:cNvGrpSpPr/>
          <p:nvPr/>
        </p:nvGrpSpPr>
        <p:grpSpPr>
          <a:xfrm>
            <a:off x="533400" y="4343400"/>
            <a:ext cx="4038600" cy="1752600"/>
            <a:chOff x="2133600" y="2895600"/>
            <a:chExt cx="4038600" cy="1752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581400" y="2895600"/>
              <a:ext cx="990600" cy="1752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BRAM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3124200" y="32766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124200" y="3884611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133600" y="3059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Data In</a:t>
              </a:r>
              <a:endParaRPr lang="en-US" sz="1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14600" y="36692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C00000"/>
                  </a:solidFill>
                </a:rPr>
                <a:t>WE</a:t>
              </a:r>
              <a:endParaRPr lang="en-US" sz="18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326531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Data Out</a:t>
              </a:r>
              <a:endParaRPr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10800000">
              <a:off x="4572000" y="34290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124200" y="35814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73489" y="3364468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/>
                <a:t>Addr</a:t>
              </a:r>
              <a:endParaRPr lang="en-US" sz="18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dirty="0" smtClean="0"/>
              <a:t>Critical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219200"/>
          </a:xfrm>
        </p:spPr>
        <p:txBody>
          <a:bodyPr/>
          <a:lstStyle/>
          <a:p>
            <a:r>
              <a:rPr lang="en-US" b="1" u="sng" dirty="0" smtClean="0"/>
              <a:t>Critical Failures</a:t>
            </a:r>
            <a:r>
              <a:rPr lang="en-US" dirty="0" smtClean="0"/>
              <a:t>:  upsets that cannot be fixed with a reset (lead to a SEFI)</a:t>
            </a:r>
          </a:p>
          <a:p>
            <a:pPr lvl="1"/>
            <a:r>
              <a:rPr lang="en-US" dirty="0" smtClean="0"/>
              <a:t>Example: WE port on a BRAM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18"/>
          <p:cNvGrpSpPr/>
          <p:nvPr/>
        </p:nvGrpSpPr>
        <p:grpSpPr>
          <a:xfrm>
            <a:off x="533400" y="2895600"/>
            <a:ext cx="4038600" cy="1752600"/>
            <a:chOff x="2133600" y="3276600"/>
            <a:chExt cx="4038600" cy="1752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581400" y="3276600"/>
              <a:ext cx="990600" cy="1752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BRAM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3124200" y="36576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124200" y="4265611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133600" y="3440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0x0000</a:t>
              </a:r>
              <a:endParaRPr lang="en-US" sz="1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364631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0x3111</a:t>
              </a:r>
              <a:endParaRPr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10800000">
              <a:off x="4572000" y="38100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124200" y="39624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62200" y="3745468"/>
              <a:ext cx="773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0x07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37845" y="3664438"/>
              <a:ext cx="880533" cy="12772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AF01E32D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39A13AA1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00305D10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210F</a:t>
              </a:r>
              <a:r>
                <a:rPr lang="en-US" sz="1100" b="1" dirty="0" smtClean="0">
                  <a:latin typeface="Courier New" pitchFamily="49" charset="0"/>
                  <a:cs typeface="Courier New" pitchFamily="49" charset="0"/>
                </a:rPr>
                <a:t>3111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0498100F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64D1234D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95800" y="3546649"/>
            <a:ext cx="4343400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Instruction memory should never be written to → BRAM is treated as a ROM</a:t>
            </a:r>
          </a:p>
          <a:p>
            <a:pPr marL="282575" indent="-169863">
              <a:buFont typeface="Arial" pitchFamily="34" charset="0"/>
              <a:buChar char="•"/>
            </a:pPr>
            <a:r>
              <a:rPr lang="en-US" sz="1800" dirty="0" smtClean="0"/>
              <a:t>input data lines tied low</a:t>
            </a:r>
          </a:p>
          <a:p>
            <a:pPr marL="282575" indent="-169863">
              <a:buFont typeface="Arial" pitchFamily="34" charset="0"/>
              <a:buChar char="•"/>
            </a:pPr>
            <a:r>
              <a:rPr lang="en-US" sz="1800" dirty="0" smtClean="0"/>
              <a:t>WE tied low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dirty="0" smtClean="0"/>
              <a:t>Critical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219200"/>
          </a:xfrm>
        </p:spPr>
        <p:txBody>
          <a:bodyPr/>
          <a:lstStyle/>
          <a:p>
            <a:r>
              <a:rPr lang="en-US" b="1" u="sng" dirty="0" smtClean="0"/>
              <a:t>Critical Failures</a:t>
            </a:r>
            <a:r>
              <a:rPr lang="en-US" dirty="0" smtClean="0"/>
              <a:t>:  upsets that cannot be fixed with a reset (lead to a SEFI)</a:t>
            </a:r>
          </a:p>
          <a:p>
            <a:pPr lvl="1"/>
            <a:r>
              <a:rPr lang="en-US" dirty="0" smtClean="0"/>
              <a:t>Example: WE port on a BRAM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6" name="Group 18"/>
          <p:cNvGrpSpPr/>
          <p:nvPr/>
        </p:nvGrpSpPr>
        <p:grpSpPr>
          <a:xfrm>
            <a:off x="533400" y="2895600"/>
            <a:ext cx="4038600" cy="1752600"/>
            <a:chOff x="2133600" y="3276600"/>
            <a:chExt cx="4038600" cy="1752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581400" y="3276600"/>
              <a:ext cx="990600" cy="1752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BRAM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3124200" y="36576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124200" y="4265611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133600" y="3440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0x0000</a:t>
              </a:r>
              <a:endParaRPr lang="en-US" sz="1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1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364631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0x0000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10800000">
              <a:off x="4572000" y="38100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124200" y="39624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62200" y="3745468"/>
              <a:ext cx="773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0x07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37845" y="3664438"/>
              <a:ext cx="880533" cy="12772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AF01E32D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39A13AA1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00305D10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210F</a:t>
              </a:r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0498100F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64D1234D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95800" y="3544669"/>
            <a:ext cx="434340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/>
              <a:t>Upsetting the </a:t>
            </a:r>
            <a:r>
              <a:rPr lang="en-US" sz="1800" b="1" kern="0" dirty="0"/>
              <a:t>WE</a:t>
            </a:r>
            <a:r>
              <a:rPr lang="en-US" sz="1800" kern="0" dirty="0"/>
              <a:t> port overwrites the </a:t>
            </a:r>
            <a:r>
              <a:rPr lang="en-US" sz="1800" kern="0" dirty="0" smtClean="0"/>
              <a:t>BRAM </a:t>
            </a:r>
            <a:r>
              <a:rPr lang="en-US" sz="1800" kern="0" dirty="0"/>
              <a:t>contents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dirty="0" smtClean="0"/>
              <a:t>Critical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219200"/>
          </a:xfrm>
        </p:spPr>
        <p:txBody>
          <a:bodyPr/>
          <a:lstStyle/>
          <a:p>
            <a:r>
              <a:rPr lang="en-US" b="1" u="sng" dirty="0" smtClean="0"/>
              <a:t>Critical Failures</a:t>
            </a:r>
            <a:r>
              <a:rPr lang="en-US" dirty="0" smtClean="0"/>
              <a:t>:  upsets that cannot be fixed with a reset (lead to a SEFI)</a:t>
            </a:r>
          </a:p>
          <a:p>
            <a:pPr lvl="1"/>
            <a:r>
              <a:rPr lang="en-US" dirty="0" smtClean="0"/>
              <a:t>Example: WE port on a BRAM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18"/>
          <p:cNvGrpSpPr/>
          <p:nvPr/>
        </p:nvGrpSpPr>
        <p:grpSpPr>
          <a:xfrm>
            <a:off x="533400" y="2895600"/>
            <a:ext cx="4038600" cy="1752600"/>
            <a:chOff x="2133600" y="3276600"/>
            <a:chExt cx="4038600" cy="1752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581400" y="3276600"/>
              <a:ext cx="990600" cy="1752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BRAM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3124200" y="36576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124200" y="4265611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133600" y="3440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0x0000</a:t>
              </a:r>
              <a:endParaRPr lang="en-US" sz="1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1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364631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0x0000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10800000">
              <a:off x="4572000" y="38100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124200" y="39624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62200" y="3745468"/>
              <a:ext cx="773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0x1D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37845" y="3664438"/>
              <a:ext cx="880533" cy="12772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AF01E32D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39A13AA1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00305D10</a:t>
              </a:r>
            </a:p>
            <a:p>
              <a:r>
                <a:rPr lang="en-US" sz="1100" dirty="0" smtClean="0">
                  <a:latin typeface="Courier New" pitchFamily="49" charset="0"/>
                  <a:cs typeface="Courier New" pitchFamily="49" charset="0"/>
                </a:rPr>
                <a:t>210F</a:t>
              </a:r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</a:t>
              </a:r>
            </a:p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00000000</a:t>
              </a:r>
            </a:p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00000000</a:t>
              </a:r>
            </a:p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95800" y="3544669"/>
            <a:ext cx="434340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800" kern="0" dirty="0"/>
              <a:t>Especially bad </a:t>
            </a:r>
            <a:r>
              <a:rPr lang="en-US" sz="1800" kern="0" dirty="0" smtClean="0"/>
              <a:t>for processors since </a:t>
            </a:r>
            <a:r>
              <a:rPr lang="en-US" sz="1800" kern="0" dirty="0"/>
              <a:t>BRAM address continually increments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r>
              <a:rPr lang="en-US" dirty="0" smtClean="0"/>
              <a:t>Critical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219200"/>
          </a:xfrm>
        </p:spPr>
        <p:txBody>
          <a:bodyPr/>
          <a:lstStyle/>
          <a:p>
            <a:r>
              <a:rPr lang="en-US" b="1" u="sng" dirty="0" smtClean="0"/>
              <a:t>Critical Failures</a:t>
            </a:r>
            <a:r>
              <a:rPr lang="en-US" dirty="0" smtClean="0"/>
              <a:t>:  upsets that cannot be fixed with a reset (lead to a SEFI)</a:t>
            </a:r>
          </a:p>
          <a:p>
            <a:pPr lvl="1"/>
            <a:r>
              <a:rPr lang="en-US" dirty="0" smtClean="0"/>
              <a:t>Example: WE port on a BRAM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Mitigation techniques need to eliminate critical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6E5B7-A5EB-44D3-9B75-674B78F90D4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6" name="Group 18"/>
          <p:cNvGrpSpPr/>
          <p:nvPr/>
        </p:nvGrpSpPr>
        <p:grpSpPr>
          <a:xfrm>
            <a:off x="533400" y="2895600"/>
            <a:ext cx="4038600" cy="1752600"/>
            <a:chOff x="2133600" y="3276600"/>
            <a:chExt cx="4038600" cy="1752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3581400" y="3276600"/>
              <a:ext cx="990600" cy="1752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" charset="0"/>
                  <a:cs typeface="Arial" charset="0"/>
                </a:rPr>
                <a:t>BRAM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rot="10800000">
              <a:off x="3124200" y="36576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 rot="10800000">
              <a:off x="3124200" y="4265611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133600" y="3440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0x0000</a:t>
              </a:r>
              <a:endParaRPr lang="en-US" sz="1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050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</a:t>
              </a:r>
              <a:endParaRPr lang="en-US" sz="1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3646311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0x0000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rot="10800000">
              <a:off x="4572000" y="38100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>
              <a:off x="3124200" y="3962400"/>
              <a:ext cx="457200" cy="1588"/>
            </a:xfrm>
            <a:prstGeom prst="line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362200" y="3745468"/>
              <a:ext cx="773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0x00</a:t>
              </a:r>
              <a:endParaRPr lang="en-US" sz="1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37845" y="3664438"/>
              <a:ext cx="880533" cy="127727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00000000000000000000000000000000</a:t>
              </a:r>
            </a:p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00000000</a:t>
              </a:r>
            </a:p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00000000</a:t>
              </a:r>
            </a:p>
            <a:p>
              <a:r>
                <a:rPr lang="en-US" sz="11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. . 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95800" y="3544669"/>
            <a:ext cx="4343400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1800" kern="0" dirty="0" smtClean="0"/>
              <a:t>Resetting the device will restart the processor, but will not restore the BRAM contents (program is lost)!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sm" len="sm"/>
        </a:ln>
        <a:effectLst/>
      </a:spPr>
      <a:bodyPr/>
      <a:lstStyle/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18656</TotalTime>
  <Words>1536</Words>
  <Application>Microsoft Office PowerPoint</Application>
  <PresentationFormat>On-screen Show (4:3)</PresentationFormat>
  <Paragraphs>662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Fault-Tolerant Softcore Processors Part I: Fault-Tolerant Instruction Memory</vt:lpstr>
      <vt:lpstr>Overview</vt:lpstr>
      <vt:lpstr>Approach</vt:lpstr>
      <vt:lpstr>Fault Model</vt:lpstr>
      <vt:lpstr>Critical Failures</vt:lpstr>
      <vt:lpstr>Critical Failures</vt:lpstr>
      <vt:lpstr>Critical Failures</vt:lpstr>
      <vt:lpstr>Critical Failures</vt:lpstr>
      <vt:lpstr>Critical Failures</vt:lpstr>
      <vt:lpstr>Fault-Tolerant Techniques</vt:lpstr>
      <vt:lpstr>Fault-Tolerant Techniques: TMR</vt:lpstr>
      <vt:lpstr>FT Techniques: TMR with Scrubbing</vt:lpstr>
      <vt:lpstr>FT Techniques: SEC/DED</vt:lpstr>
      <vt:lpstr>FT Techniques: SEC/DED with DWC</vt:lpstr>
      <vt:lpstr>FT Techniques: SEC/DED DWC Scrub</vt:lpstr>
      <vt:lpstr>FT Techniques: CD with DWC</vt:lpstr>
      <vt:lpstr>FT Techniques: CD DWC Scrub</vt:lpstr>
      <vt:lpstr>FT Techniques: Results</vt:lpstr>
      <vt:lpstr>Conclusions</vt:lpstr>
      <vt:lpstr>FT Softcore Processors: Moving Forward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B5-09</dc:title>
  <dc:creator>Nathan Rollins</dc:creator>
  <cp:lastModifiedBy>nathan</cp:lastModifiedBy>
  <cp:revision>1907</cp:revision>
  <dcterms:created xsi:type="dcterms:W3CDTF">2009-05-24T00:07:29Z</dcterms:created>
  <dcterms:modified xsi:type="dcterms:W3CDTF">2009-08-14T23:09:08Z</dcterms:modified>
</cp:coreProperties>
</file>